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60" r:id="rId4"/>
    <p:sldMasterId id="2147483703" r:id="rId5"/>
  </p:sldMasterIdLst>
  <p:notesMasterIdLst>
    <p:notesMasterId r:id="rId67"/>
  </p:notesMasterIdLst>
  <p:sldIdLst>
    <p:sldId id="2310" r:id="rId6"/>
    <p:sldId id="2312" r:id="rId7"/>
    <p:sldId id="2554" r:id="rId8"/>
    <p:sldId id="2581" r:id="rId9"/>
    <p:sldId id="2324" r:id="rId10"/>
    <p:sldId id="2360" r:id="rId11"/>
    <p:sldId id="2556" r:id="rId12"/>
    <p:sldId id="2361" r:id="rId13"/>
    <p:sldId id="2362" r:id="rId14"/>
    <p:sldId id="2625" r:id="rId15"/>
    <p:sldId id="2558" r:id="rId16"/>
    <p:sldId id="2624" r:id="rId17"/>
    <p:sldId id="2363" r:id="rId18"/>
    <p:sldId id="2577" r:id="rId19"/>
    <p:sldId id="432" r:id="rId20"/>
    <p:sldId id="2583" r:id="rId21"/>
    <p:sldId id="2584" r:id="rId22"/>
    <p:sldId id="2585" r:id="rId23"/>
    <p:sldId id="2586" r:id="rId24"/>
    <p:sldId id="2587" r:id="rId25"/>
    <p:sldId id="2588" r:id="rId26"/>
    <p:sldId id="373" r:id="rId27"/>
    <p:sldId id="413" r:id="rId28"/>
    <p:sldId id="414" r:id="rId29"/>
    <p:sldId id="2481" r:id="rId30"/>
    <p:sldId id="2595" r:id="rId31"/>
    <p:sldId id="2596" r:id="rId32"/>
    <p:sldId id="2597" r:id="rId33"/>
    <p:sldId id="2652" r:id="rId34"/>
    <p:sldId id="378" r:id="rId35"/>
    <p:sldId id="2598" r:id="rId36"/>
    <p:sldId id="2599" r:id="rId37"/>
    <p:sldId id="2627" r:id="rId38"/>
    <p:sldId id="2551" r:id="rId39"/>
    <p:sldId id="2589" r:id="rId40"/>
    <p:sldId id="2593" r:id="rId41"/>
    <p:sldId id="2591" r:id="rId42"/>
    <p:sldId id="2592" r:id="rId43"/>
    <p:sldId id="2600" r:id="rId44"/>
    <p:sldId id="2568" r:id="rId45"/>
    <p:sldId id="2628" r:id="rId46"/>
    <p:sldId id="2322" r:id="rId47"/>
    <p:sldId id="2499" r:id="rId48"/>
    <p:sldId id="2570" r:id="rId49"/>
    <p:sldId id="2309" r:id="rId50"/>
    <p:sldId id="2636" r:id="rId51"/>
    <p:sldId id="2637" r:id="rId52"/>
    <p:sldId id="2647" r:id="rId53"/>
    <p:sldId id="2648" r:id="rId54"/>
    <p:sldId id="2649" r:id="rId55"/>
    <p:sldId id="2650" r:id="rId56"/>
    <p:sldId id="2651" r:id="rId57"/>
    <p:sldId id="2631" r:id="rId58"/>
    <p:sldId id="2646" r:id="rId59"/>
    <p:sldId id="2653" r:id="rId60"/>
    <p:sldId id="2654" r:id="rId61"/>
    <p:sldId id="2632" r:id="rId62"/>
    <p:sldId id="2635" r:id="rId63"/>
    <p:sldId id="2657" r:id="rId64"/>
    <p:sldId id="2655" r:id="rId65"/>
    <p:sldId id="2659" r:id="rId66"/>
  </p:sldIdLst>
  <p:sldSz cx="9144000" cy="5143500" type="screen16x9"/>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e Batard" initials="IB" lastIdx="4" clrIdx="0">
    <p:extLst>
      <p:ext uri="{19B8F6BF-5375-455C-9EA6-DF929625EA0E}">
        <p15:presenceInfo xmlns:p15="http://schemas.microsoft.com/office/powerpoint/2012/main" userId="S::batard.6@emea.teleperformance.com::ba6c6b23-fd94-4463-ad07-bead302be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3372"/>
    <a:srgbClr val="CCECFF"/>
    <a:srgbClr val="02C8FE"/>
    <a:srgbClr val="A4B0E7"/>
    <a:srgbClr val="0088FF"/>
    <a:srgbClr val="00D7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7454" autoAdjust="0"/>
  </p:normalViewPr>
  <p:slideViewPr>
    <p:cSldViewPr snapToGrid="0" snapToObjects="1" showGuides="1">
      <p:cViewPr varScale="1">
        <p:scale>
          <a:sx n="59" d="100"/>
          <a:sy n="59" d="100"/>
        </p:scale>
        <p:origin x="1090"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F99B68B-FDE8-8F4C-AB88-4AF6831930A2}" type="datetimeFigureOut">
              <a:rPr lang="en-US" smtClean="0"/>
              <a:t>2/12/2025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FF4D58F-A1EC-EA47-9622-1DC3332ADB28}" type="slidenum">
              <a:rPr lang="en-US" smtClean="0"/>
              <a:t>‹N°›</a:t>
            </a:fld>
            <a:endParaRPr lang="en-US"/>
          </a:p>
        </p:txBody>
      </p:sp>
    </p:spTree>
    <p:extLst>
      <p:ext uri="{BB962C8B-B14F-4D97-AF65-F5344CB8AC3E}">
        <p14:creationId xmlns:p14="http://schemas.microsoft.com/office/powerpoint/2010/main" val="15998404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6</a:t>
            </a:fld>
            <a:endParaRPr lang="en-US"/>
          </a:p>
        </p:txBody>
      </p:sp>
    </p:spTree>
    <p:extLst>
      <p:ext uri="{BB962C8B-B14F-4D97-AF65-F5344CB8AC3E}">
        <p14:creationId xmlns:p14="http://schemas.microsoft.com/office/powerpoint/2010/main" val="4048941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19</a:t>
            </a:fld>
            <a:endParaRPr lang="en-US"/>
          </a:p>
        </p:txBody>
      </p:sp>
    </p:spTree>
    <p:extLst>
      <p:ext uri="{BB962C8B-B14F-4D97-AF65-F5344CB8AC3E}">
        <p14:creationId xmlns:p14="http://schemas.microsoft.com/office/powerpoint/2010/main" val="199004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20</a:t>
            </a:fld>
            <a:endParaRPr lang="en-US"/>
          </a:p>
        </p:txBody>
      </p:sp>
    </p:spTree>
    <p:extLst>
      <p:ext uri="{BB962C8B-B14F-4D97-AF65-F5344CB8AC3E}">
        <p14:creationId xmlns:p14="http://schemas.microsoft.com/office/powerpoint/2010/main" val="38879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21</a:t>
            </a:fld>
            <a:endParaRPr lang="en-US"/>
          </a:p>
        </p:txBody>
      </p:sp>
    </p:spTree>
    <p:extLst>
      <p:ext uri="{BB962C8B-B14F-4D97-AF65-F5344CB8AC3E}">
        <p14:creationId xmlns:p14="http://schemas.microsoft.com/office/powerpoint/2010/main" val="266156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34</a:t>
            </a:fld>
            <a:endParaRPr lang="en-US"/>
          </a:p>
        </p:txBody>
      </p:sp>
    </p:spTree>
    <p:extLst>
      <p:ext uri="{BB962C8B-B14F-4D97-AF65-F5344CB8AC3E}">
        <p14:creationId xmlns:p14="http://schemas.microsoft.com/office/powerpoint/2010/main" val="264747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35</a:t>
            </a:fld>
            <a:endParaRPr lang="en-US"/>
          </a:p>
        </p:txBody>
      </p:sp>
    </p:spTree>
    <p:extLst>
      <p:ext uri="{BB962C8B-B14F-4D97-AF65-F5344CB8AC3E}">
        <p14:creationId xmlns:p14="http://schemas.microsoft.com/office/powerpoint/2010/main" val="330184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FF4D58F-A1EC-EA47-9622-1DC3332AD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331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FF4D58F-A1EC-EA47-9622-1DC3332AD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1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7</a:t>
            </a:fld>
            <a:endParaRPr lang="en-US"/>
          </a:p>
        </p:txBody>
      </p:sp>
    </p:spTree>
    <p:extLst>
      <p:ext uri="{BB962C8B-B14F-4D97-AF65-F5344CB8AC3E}">
        <p14:creationId xmlns:p14="http://schemas.microsoft.com/office/powerpoint/2010/main" val="200731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8</a:t>
            </a:fld>
            <a:endParaRPr lang="en-US"/>
          </a:p>
        </p:txBody>
      </p:sp>
    </p:spTree>
    <p:extLst>
      <p:ext uri="{BB962C8B-B14F-4D97-AF65-F5344CB8AC3E}">
        <p14:creationId xmlns:p14="http://schemas.microsoft.com/office/powerpoint/2010/main" val="318725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13</a:t>
            </a:fld>
            <a:endParaRPr lang="en-US"/>
          </a:p>
        </p:txBody>
      </p:sp>
    </p:spTree>
    <p:extLst>
      <p:ext uri="{BB962C8B-B14F-4D97-AF65-F5344CB8AC3E}">
        <p14:creationId xmlns:p14="http://schemas.microsoft.com/office/powerpoint/2010/main" val="139534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14</a:t>
            </a:fld>
            <a:endParaRPr lang="en-US"/>
          </a:p>
        </p:txBody>
      </p:sp>
    </p:spTree>
    <p:extLst>
      <p:ext uri="{BB962C8B-B14F-4D97-AF65-F5344CB8AC3E}">
        <p14:creationId xmlns:p14="http://schemas.microsoft.com/office/powerpoint/2010/main" val="11101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15</a:t>
            </a:fld>
            <a:endParaRPr lang="en-US"/>
          </a:p>
        </p:txBody>
      </p:sp>
    </p:spTree>
    <p:extLst>
      <p:ext uri="{BB962C8B-B14F-4D97-AF65-F5344CB8AC3E}">
        <p14:creationId xmlns:p14="http://schemas.microsoft.com/office/powerpoint/2010/main" val="260357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16</a:t>
            </a:fld>
            <a:endParaRPr lang="en-US"/>
          </a:p>
        </p:txBody>
      </p:sp>
    </p:spTree>
    <p:extLst>
      <p:ext uri="{BB962C8B-B14F-4D97-AF65-F5344CB8AC3E}">
        <p14:creationId xmlns:p14="http://schemas.microsoft.com/office/powerpoint/2010/main" val="125869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17</a:t>
            </a:fld>
            <a:endParaRPr lang="en-US"/>
          </a:p>
        </p:txBody>
      </p:sp>
    </p:spTree>
    <p:extLst>
      <p:ext uri="{BB962C8B-B14F-4D97-AF65-F5344CB8AC3E}">
        <p14:creationId xmlns:p14="http://schemas.microsoft.com/office/powerpoint/2010/main" val="262395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FF4D58F-A1EC-EA47-9622-1DC3332ADB28}" type="slidenum">
              <a:rPr lang="en-US" smtClean="0"/>
              <a:t>18</a:t>
            </a:fld>
            <a:endParaRPr lang="en-US"/>
          </a:p>
        </p:txBody>
      </p:sp>
    </p:spTree>
    <p:extLst>
      <p:ext uri="{BB962C8B-B14F-4D97-AF65-F5344CB8AC3E}">
        <p14:creationId xmlns:p14="http://schemas.microsoft.com/office/powerpoint/2010/main" val="1180319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344D2F-FE08-D747-9789-16B1A2F8A7D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ED19ED02-5EB3-2F49-81CB-4ECD69616ADF}"/>
              </a:ext>
            </a:extLst>
          </p:cNvPr>
          <p:cNvSpPr>
            <a:spLocks noGrp="1"/>
          </p:cNvSpPr>
          <p:nvPr>
            <p:ph type="title"/>
          </p:nvPr>
        </p:nvSpPr>
        <p:spPr>
          <a:xfrm>
            <a:off x="188544" y="1227014"/>
            <a:ext cx="2617716" cy="816679"/>
          </a:xfrm>
        </p:spPr>
        <p:txBody>
          <a:bodyPr anchor="ctr">
            <a:noAutofit/>
          </a:bodyPr>
          <a:lstStyle>
            <a:lvl1pPr>
              <a:defRPr sz="2000">
                <a:solidFill>
                  <a:schemeClr val="tx1"/>
                </a:solidFill>
                <a:latin typeface="+mn-lt"/>
              </a:defRPr>
            </a:lvl1pPr>
          </a:lstStyle>
          <a:p>
            <a:r>
              <a:rPr lang="fr-FR"/>
              <a:t>Modifiez le style du titre</a:t>
            </a:r>
            <a:endParaRPr lang="en-US" dirty="0"/>
          </a:p>
        </p:txBody>
      </p:sp>
      <p:sp>
        <p:nvSpPr>
          <p:cNvPr id="9" name="Text Placeholder 2">
            <a:extLst>
              <a:ext uri="{FF2B5EF4-FFF2-40B4-BE49-F238E27FC236}">
                <a16:creationId xmlns:a16="http://schemas.microsoft.com/office/drawing/2014/main" id="{84838A36-1DF1-2A43-B691-7F77E1262933}"/>
              </a:ext>
            </a:extLst>
          </p:cNvPr>
          <p:cNvSpPr>
            <a:spLocks noGrp="1"/>
          </p:cNvSpPr>
          <p:nvPr>
            <p:ph type="body" idx="1"/>
          </p:nvPr>
        </p:nvSpPr>
        <p:spPr>
          <a:xfrm>
            <a:off x="188543" y="2043694"/>
            <a:ext cx="2617717" cy="574053"/>
          </a:xfrm>
        </p:spPr>
        <p:txBody>
          <a:bodyPr anchor="ctr">
            <a:normAutofit/>
          </a:bodyPr>
          <a:lstStyle>
            <a:lvl1pPr marL="0" indent="0">
              <a:buNone/>
              <a:defRPr sz="12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020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6_Section Header">
    <p:spTree>
      <p:nvGrpSpPr>
        <p:cNvPr id="1" name=""/>
        <p:cNvGrpSpPr/>
        <p:nvPr/>
      </p:nvGrpSpPr>
      <p:grpSpPr>
        <a:xfrm>
          <a:off x="0" y="0"/>
          <a:ext cx="0" cy="0"/>
          <a:chOff x="0" y="0"/>
          <a:chExt cx="0" cy="0"/>
        </a:xfrm>
      </p:grpSpPr>
      <p:pic>
        <p:nvPicPr>
          <p:cNvPr id="7" name="Imagem 3">
            <a:extLst>
              <a:ext uri="{FF2B5EF4-FFF2-40B4-BE49-F238E27FC236}">
                <a16:creationId xmlns:a16="http://schemas.microsoft.com/office/drawing/2014/main" id="{F604D122-B33A-764D-AD3D-C7666A5CA59A}"/>
              </a:ext>
            </a:extLst>
          </p:cNvPr>
          <p:cNvPicPr>
            <a:picLocks noChangeAspect="1"/>
          </p:cNvPicPr>
          <p:nvPr userDrawn="1"/>
        </p:nvPicPr>
        <p:blipFill>
          <a:blip r:embed="rId2"/>
          <a:stretch>
            <a:fillRect/>
          </a:stretch>
        </p:blipFill>
        <p:spPr>
          <a:xfrm>
            <a:off x="0" y="0"/>
            <a:ext cx="9152000" cy="5148000"/>
          </a:xfrm>
          <a:prstGeom prst="rect">
            <a:avLst/>
          </a:prstGeom>
        </p:spPr>
      </p:pic>
      <p:sp>
        <p:nvSpPr>
          <p:cNvPr id="2" name="Title 1"/>
          <p:cNvSpPr>
            <a:spLocks noGrp="1"/>
          </p:cNvSpPr>
          <p:nvPr>
            <p:ph type="title"/>
          </p:nvPr>
        </p:nvSpPr>
        <p:spPr>
          <a:xfrm>
            <a:off x="1696065" y="2404964"/>
            <a:ext cx="4852220"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
        <p:nvSpPr>
          <p:cNvPr id="3" name="Text Placeholder 2"/>
          <p:cNvSpPr>
            <a:spLocks noGrp="1"/>
          </p:cNvSpPr>
          <p:nvPr>
            <p:ph type="body" idx="1"/>
          </p:nvPr>
        </p:nvSpPr>
        <p:spPr>
          <a:xfrm>
            <a:off x="1696065" y="3520358"/>
            <a:ext cx="4852220"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8" name="Retângulo 8">
            <a:extLst>
              <a:ext uri="{FF2B5EF4-FFF2-40B4-BE49-F238E27FC236}">
                <a16:creationId xmlns:a16="http://schemas.microsoft.com/office/drawing/2014/main" id="{C491D1F2-16F0-6845-8409-BA505E420A2D}"/>
              </a:ext>
            </a:extLst>
          </p:cNvPr>
          <p:cNvSpPr/>
          <p:nvPr userDrawn="1"/>
        </p:nvSpPr>
        <p:spPr>
          <a:xfrm>
            <a:off x="585869" y="1842774"/>
            <a:ext cx="1110196" cy="2215991"/>
          </a:xfrm>
          <a:prstGeom prst="rect">
            <a:avLst/>
          </a:prstGeom>
        </p:spPr>
        <p:txBody>
          <a:bodyPr wrap="square" anchor="ctr">
            <a:spAutoFit/>
          </a:bodyPr>
          <a:lstStyle/>
          <a:p>
            <a:r>
              <a:rPr lang="pt-BR" sz="13800" dirty="0">
                <a:solidFill>
                  <a:schemeClr val="bg1"/>
                </a:solidFill>
              </a:rPr>
              <a:t>9</a:t>
            </a:r>
            <a:endParaRPr lang="pt-BR" sz="3200" dirty="0">
              <a:solidFill>
                <a:schemeClr val="bg1"/>
              </a:solidFill>
            </a:endParaRPr>
          </a:p>
        </p:txBody>
      </p:sp>
    </p:spTree>
    <p:extLst>
      <p:ext uri="{BB962C8B-B14F-4D97-AF65-F5344CB8AC3E}">
        <p14:creationId xmlns:p14="http://schemas.microsoft.com/office/powerpoint/2010/main" val="87023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pic>
        <p:nvPicPr>
          <p:cNvPr id="6" name="Imagem 2">
            <a:extLst>
              <a:ext uri="{FF2B5EF4-FFF2-40B4-BE49-F238E27FC236}">
                <a16:creationId xmlns:a16="http://schemas.microsoft.com/office/drawing/2014/main" id="{58E38EFD-7C4A-5746-8784-0AA40F3E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52000" cy="5148000"/>
          </a:xfrm>
          <a:prstGeom prst="rect">
            <a:avLst/>
          </a:prstGeom>
        </p:spPr>
      </p:pic>
      <p:sp>
        <p:nvSpPr>
          <p:cNvPr id="8" name="Retângulo 8">
            <a:extLst>
              <a:ext uri="{FF2B5EF4-FFF2-40B4-BE49-F238E27FC236}">
                <a16:creationId xmlns:a16="http://schemas.microsoft.com/office/drawing/2014/main" id="{C491D1F2-16F0-6845-8409-BA505E420A2D}"/>
              </a:ext>
            </a:extLst>
          </p:cNvPr>
          <p:cNvSpPr/>
          <p:nvPr userDrawn="1"/>
        </p:nvSpPr>
        <p:spPr>
          <a:xfrm>
            <a:off x="2498584" y="1558870"/>
            <a:ext cx="2622056" cy="2215991"/>
          </a:xfrm>
          <a:prstGeom prst="rect">
            <a:avLst/>
          </a:prstGeom>
        </p:spPr>
        <p:txBody>
          <a:bodyPr wrap="square" anchor="ctr">
            <a:spAutoFit/>
          </a:bodyPr>
          <a:lstStyle/>
          <a:p>
            <a:r>
              <a:rPr lang="pt-BR" sz="13800" dirty="0">
                <a:solidFill>
                  <a:schemeClr val="bg1"/>
                </a:solidFill>
              </a:rPr>
              <a:t>10</a:t>
            </a:r>
            <a:endParaRPr lang="pt-BR" sz="3200" dirty="0">
              <a:solidFill>
                <a:schemeClr val="bg1"/>
              </a:solidFill>
            </a:endParaRPr>
          </a:p>
        </p:txBody>
      </p:sp>
      <p:sp>
        <p:nvSpPr>
          <p:cNvPr id="7" name="Text Placeholder 2">
            <a:extLst>
              <a:ext uri="{FF2B5EF4-FFF2-40B4-BE49-F238E27FC236}">
                <a16:creationId xmlns:a16="http://schemas.microsoft.com/office/drawing/2014/main" id="{D9B4AEE9-9381-E34B-904B-D2F82D8A24A9}"/>
              </a:ext>
            </a:extLst>
          </p:cNvPr>
          <p:cNvSpPr>
            <a:spLocks noGrp="1"/>
          </p:cNvSpPr>
          <p:nvPr>
            <p:ph type="body" idx="1"/>
          </p:nvPr>
        </p:nvSpPr>
        <p:spPr>
          <a:xfrm>
            <a:off x="2498584" y="4569447"/>
            <a:ext cx="3864116"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3" name="Title 2">
            <a:extLst>
              <a:ext uri="{FF2B5EF4-FFF2-40B4-BE49-F238E27FC236}">
                <a16:creationId xmlns:a16="http://schemas.microsoft.com/office/drawing/2014/main" id="{386EC0F6-A6E1-914F-8E41-6C92D0FA6B49}"/>
              </a:ext>
            </a:extLst>
          </p:cNvPr>
          <p:cNvSpPr>
            <a:spLocks noGrp="1"/>
          </p:cNvSpPr>
          <p:nvPr>
            <p:ph type="title"/>
          </p:nvPr>
        </p:nvSpPr>
        <p:spPr>
          <a:xfrm>
            <a:off x="2498584" y="3454400"/>
            <a:ext cx="4748158" cy="1110547"/>
          </a:xfrm>
        </p:spPr>
        <p:txBody>
          <a:bodyPr>
            <a:normAutofit/>
          </a:bodyPr>
          <a:lstStyle>
            <a:lvl1pPr>
              <a:defRPr sz="2800">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115289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pic>
        <p:nvPicPr>
          <p:cNvPr id="4" name="Picture 3">
            <a:extLst>
              <a:ext uri="{FF2B5EF4-FFF2-40B4-BE49-F238E27FC236}">
                <a16:creationId xmlns:a16="http://schemas.microsoft.com/office/drawing/2014/main" id="{E630EFC2-F624-7C49-84DB-750C0EBC7C5B}"/>
              </a:ext>
            </a:extLst>
          </p:cNvPr>
          <p:cNvPicPr>
            <a:picLocks noChangeAspect="1"/>
          </p:cNvPicPr>
          <p:nvPr userDrawn="1"/>
        </p:nvPicPr>
        <p:blipFill>
          <a:blip r:embed="rId2"/>
          <a:stretch>
            <a:fillRect/>
          </a:stretch>
        </p:blipFill>
        <p:spPr>
          <a:xfrm>
            <a:off x="7443415" y="98904"/>
            <a:ext cx="1600507" cy="322324"/>
          </a:xfrm>
          <a:prstGeom prst="rect">
            <a:avLst/>
          </a:prstGeom>
        </p:spPr>
      </p:pic>
    </p:spTree>
    <p:extLst>
      <p:ext uri="{BB962C8B-B14F-4D97-AF65-F5344CB8AC3E}">
        <p14:creationId xmlns:p14="http://schemas.microsoft.com/office/powerpoint/2010/main" val="3091851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sp>
        <p:nvSpPr>
          <p:cNvPr id="2" name="Title 1">
            <a:extLst>
              <a:ext uri="{FF2B5EF4-FFF2-40B4-BE49-F238E27FC236}">
                <a16:creationId xmlns:a16="http://schemas.microsoft.com/office/drawing/2014/main" id="{AEB8AA7F-D0A5-5A42-9CC9-97FE64F0B4D3}"/>
              </a:ext>
            </a:extLst>
          </p:cNvPr>
          <p:cNvSpPr>
            <a:spLocks noGrp="1"/>
          </p:cNvSpPr>
          <p:nvPr>
            <p:ph type="title"/>
          </p:nvPr>
        </p:nvSpPr>
        <p:spPr>
          <a:xfrm>
            <a:off x="287827" y="199031"/>
            <a:ext cx="5040630" cy="374548"/>
          </a:xfrm>
        </p:spPr>
        <p:txBody>
          <a:bodyPr>
            <a:normAutofit/>
          </a:bodyPr>
          <a:lstStyle>
            <a:lvl1pPr>
              <a:defRPr sz="2400">
                <a:solidFill>
                  <a:schemeClr val="tx1"/>
                </a:solidFill>
              </a:defRPr>
            </a:lvl1pPr>
          </a:lstStyle>
          <a:p>
            <a:r>
              <a:rPr lang="fr-FR"/>
              <a:t>Modifiez le style du titre</a:t>
            </a:r>
            <a:endParaRPr lang="en-US" dirty="0"/>
          </a:p>
        </p:txBody>
      </p:sp>
      <p:sp>
        <p:nvSpPr>
          <p:cNvPr id="7" name="Text Placeholder 2">
            <a:extLst>
              <a:ext uri="{FF2B5EF4-FFF2-40B4-BE49-F238E27FC236}">
                <a16:creationId xmlns:a16="http://schemas.microsoft.com/office/drawing/2014/main" id="{9874B27C-5679-5A49-A297-0FEF965A1A71}"/>
              </a:ext>
            </a:extLst>
          </p:cNvPr>
          <p:cNvSpPr>
            <a:spLocks noGrp="1"/>
          </p:cNvSpPr>
          <p:nvPr>
            <p:ph type="body" idx="1"/>
          </p:nvPr>
        </p:nvSpPr>
        <p:spPr>
          <a:xfrm>
            <a:off x="287827" y="581892"/>
            <a:ext cx="5040630" cy="311402"/>
          </a:xfrm>
        </p:spPr>
        <p:txBody>
          <a:bodyPr anchor="ctr">
            <a:normAutofit/>
          </a:bodyPr>
          <a:lstStyle>
            <a:lvl1pPr marL="0" indent="0">
              <a:buNone/>
              <a:defRPr sz="1600" b="0">
                <a:solidFill>
                  <a:schemeClr val="bg2">
                    <a:lumMod val="50000"/>
                  </a:schemeClr>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pic>
        <p:nvPicPr>
          <p:cNvPr id="8" name="Picture 7">
            <a:extLst>
              <a:ext uri="{FF2B5EF4-FFF2-40B4-BE49-F238E27FC236}">
                <a16:creationId xmlns:a16="http://schemas.microsoft.com/office/drawing/2014/main" id="{A13F4F9C-2BE1-9B41-9D8C-E674F57B64DD}"/>
              </a:ext>
            </a:extLst>
          </p:cNvPr>
          <p:cNvPicPr>
            <a:picLocks noChangeAspect="1"/>
          </p:cNvPicPr>
          <p:nvPr userDrawn="1"/>
        </p:nvPicPr>
        <p:blipFill>
          <a:blip r:embed="rId2"/>
          <a:stretch>
            <a:fillRect/>
          </a:stretch>
        </p:blipFill>
        <p:spPr>
          <a:xfrm>
            <a:off x="7241048" y="267561"/>
            <a:ext cx="1600507" cy="322324"/>
          </a:xfrm>
          <a:prstGeom prst="rect">
            <a:avLst/>
          </a:prstGeom>
        </p:spPr>
      </p:pic>
    </p:spTree>
    <p:extLst>
      <p:ext uri="{BB962C8B-B14F-4D97-AF65-F5344CB8AC3E}">
        <p14:creationId xmlns:p14="http://schemas.microsoft.com/office/powerpoint/2010/main" val="2957517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93275"/>
            <a:ext cx="4105582" cy="1658195"/>
          </a:xfrm>
        </p:spPr>
        <p:txBody>
          <a:bodyPr>
            <a:noAutofit/>
          </a:bodyPr>
          <a:lstStyle>
            <a:lvl1pPr>
              <a:defRPr sz="5400"/>
            </a:lvl1pPr>
          </a:lstStyle>
          <a:p>
            <a:r>
              <a:rPr lang="en-US" dirty="0"/>
              <a:t>Click to edit Master text style</a:t>
            </a:r>
          </a:p>
        </p:txBody>
      </p:sp>
      <p:sp>
        <p:nvSpPr>
          <p:cNvPr id="5" name="Slide Number Placeholder 4"/>
          <p:cNvSpPr>
            <a:spLocks noGrp="1"/>
          </p:cNvSpPr>
          <p:nvPr>
            <p:ph type="sldNum" sz="quarter" idx="12"/>
          </p:nvPr>
        </p:nvSpPr>
        <p:spPr/>
        <p:txBody>
          <a:bodyPr/>
          <a:lstStyle/>
          <a:p>
            <a:fld id="{77984534-C4A0-1744-A0AE-D418451B474A}" type="slidenum">
              <a:rPr lang="en-US" smtClean="0"/>
              <a:t>‹N°›</a:t>
            </a:fld>
            <a:endParaRPr lang="en-US"/>
          </a:p>
        </p:txBody>
      </p:sp>
      <p:pic>
        <p:nvPicPr>
          <p:cNvPr id="7" name="Picture 6">
            <a:extLst>
              <a:ext uri="{FF2B5EF4-FFF2-40B4-BE49-F238E27FC236}">
                <a16:creationId xmlns:a16="http://schemas.microsoft.com/office/drawing/2014/main" id="{E14C8103-F95A-3B45-8870-0ADDD657403C}"/>
              </a:ext>
            </a:extLst>
          </p:cNvPr>
          <p:cNvPicPr>
            <a:picLocks noChangeAspect="1"/>
          </p:cNvPicPr>
          <p:nvPr userDrawn="1"/>
        </p:nvPicPr>
        <p:blipFill>
          <a:blip r:embed="rId2"/>
          <a:stretch>
            <a:fillRect/>
          </a:stretch>
        </p:blipFill>
        <p:spPr>
          <a:xfrm>
            <a:off x="7241048" y="267561"/>
            <a:ext cx="1600507" cy="322324"/>
          </a:xfrm>
          <a:prstGeom prst="rect">
            <a:avLst/>
          </a:prstGeom>
        </p:spPr>
      </p:pic>
    </p:spTree>
    <p:extLst>
      <p:ext uri="{BB962C8B-B14F-4D97-AF65-F5344CB8AC3E}">
        <p14:creationId xmlns:p14="http://schemas.microsoft.com/office/powerpoint/2010/main" val="3450918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77984534-C4A0-1744-A0AE-D418451B474A}" type="slidenum">
              <a:rPr lang="en-US" smtClean="0"/>
              <a:pPr/>
              <a:t>‹N°›</a:t>
            </a:fld>
            <a:endParaRPr lang="en-US"/>
          </a:p>
        </p:txBody>
      </p:sp>
      <p:sp>
        <p:nvSpPr>
          <p:cNvPr id="9" name="Title 1">
            <a:extLst>
              <a:ext uri="{FF2B5EF4-FFF2-40B4-BE49-F238E27FC236}">
                <a16:creationId xmlns:a16="http://schemas.microsoft.com/office/drawing/2014/main" id="{98C464E7-3AA1-F54C-AE72-0CFA2EE6C706}"/>
              </a:ext>
            </a:extLst>
          </p:cNvPr>
          <p:cNvSpPr>
            <a:spLocks noGrp="1"/>
          </p:cNvSpPr>
          <p:nvPr>
            <p:ph type="title" hasCustomPrompt="1"/>
          </p:nvPr>
        </p:nvSpPr>
        <p:spPr>
          <a:xfrm>
            <a:off x="628650" y="913555"/>
            <a:ext cx="4105582" cy="1658195"/>
          </a:xfrm>
        </p:spPr>
        <p:txBody>
          <a:bodyPr anchor="t">
            <a:noAutofit/>
          </a:bodyPr>
          <a:lstStyle>
            <a:lvl1pPr>
              <a:defRPr sz="5400">
                <a:solidFill>
                  <a:schemeClr val="bg1"/>
                </a:solidFill>
              </a:defRPr>
            </a:lvl1pPr>
          </a:lstStyle>
          <a:p>
            <a:r>
              <a:rPr lang="en-US" dirty="0"/>
              <a:t>Click to edit Master text style</a:t>
            </a:r>
          </a:p>
        </p:txBody>
      </p:sp>
      <p:pic>
        <p:nvPicPr>
          <p:cNvPr id="6" name="Picture 5">
            <a:extLst>
              <a:ext uri="{FF2B5EF4-FFF2-40B4-BE49-F238E27FC236}">
                <a16:creationId xmlns:a16="http://schemas.microsoft.com/office/drawing/2014/main" id="{6746F766-40FB-1A4B-9699-E3850F1A15A9}"/>
              </a:ext>
            </a:extLst>
          </p:cNvPr>
          <p:cNvPicPr>
            <a:picLocks noChangeAspect="1"/>
          </p:cNvPicPr>
          <p:nvPr userDrawn="1"/>
        </p:nvPicPr>
        <p:blipFill>
          <a:blip r:embed="rId2"/>
          <a:stretch>
            <a:fillRect/>
          </a:stretch>
        </p:blipFill>
        <p:spPr>
          <a:xfrm>
            <a:off x="7241048" y="267513"/>
            <a:ext cx="1600507" cy="322421"/>
          </a:xfrm>
          <a:prstGeom prst="rect">
            <a:avLst/>
          </a:prstGeom>
        </p:spPr>
      </p:pic>
    </p:spTree>
    <p:extLst>
      <p:ext uri="{BB962C8B-B14F-4D97-AF65-F5344CB8AC3E}">
        <p14:creationId xmlns:p14="http://schemas.microsoft.com/office/powerpoint/2010/main" val="92331891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0088FF"/>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77984534-C4A0-1744-A0AE-D418451B474A}" type="slidenum">
              <a:rPr lang="en-US" smtClean="0"/>
              <a:pPr/>
              <a:t>‹N°›</a:t>
            </a:fld>
            <a:endParaRPr lang="en-US"/>
          </a:p>
        </p:txBody>
      </p:sp>
      <p:sp>
        <p:nvSpPr>
          <p:cNvPr id="7" name="Title 1">
            <a:extLst>
              <a:ext uri="{FF2B5EF4-FFF2-40B4-BE49-F238E27FC236}">
                <a16:creationId xmlns:a16="http://schemas.microsoft.com/office/drawing/2014/main" id="{9290881E-B73A-1647-ADC3-C7C1FB87FF0D}"/>
              </a:ext>
            </a:extLst>
          </p:cNvPr>
          <p:cNvSpPr>
            <a:spLocks noGrp="1"/>
          </p:cNvSpPr>
          <p:nvPr>
            <p:ph type="title" hasCustomPrompt="1"/>
          </p:nvPr>
        </p:nvSpPr>
        <p:spPr>
          <a:xfrm>
            <a:off x="628650" y="589934"/>
            <a:ext cx="4105582" cy="1658195"/>
          </a:xfrm>
        </p:spPr>
        <p:txBody>
          <a:bodyPr anchor="t">
            <a:noAutofit/>
          </a:bodyPr>
          <a:lstStyle>
            <a:lvl1pPr>
              <a:defRPr sz="5400">
                <a:solidFill>
                  <a:schemeClr val="bg1"/>
                </a:solidFill>
              </a:defRPr>
            </a:lvl1pPr>
          </a:lstStyle>
          <a:p>
            <a:r>
              <a:rPr lang="en-US" dirty="0"/>
              <a:t>Click to edit Master text style</a:t>
            </a:r>
          </a:p>
        </p:txBody>
      </p:sp>
      <p:pic>
        <p:nvPicPr>
          <p:cNvPr id="6" name="Picture 5">
            <a:extLst>
              <a:ext uri="{FF2B5EF4-FFF2-40B4-BE49-F238E27FC236}">
                <a16:creationId xmlns:a16="http://schemas.microsoft.com/office/drawing/2014/main" id="{CB4E6876-AEAC-A24D-86E7-AC38B09C5D9A}"/>
              </a:ext>
            </a:extLst>
          </p:cNvPr>
          <p:cNvPicPr>
            <a:picLocks noChangeAspect="1"/>
          </p:cNvPicPr>
          <p:nvPr userDrawn="1"/>
        </p:nvPicPr>
        <p:blipFill>
          <a:blip r:embed="rId2"/>
          <a:stretch>
            <a:fillRect/>
          </a:stretch>
        </p:blipFill>
        <p:spPr>
          <a:xfrm>
            <a:off x="7241048" y="267513"/>
            <a:ext cx="1600507" cy="322421"/>
          </a:xfrm>
          <a:prstGeom prst="rect">
            <a:avLst/>
          </a:prstGeom>
        </p:spPr>
      </p:pic>
    </p:spTree>
    <p:extLst>
      <p:ext uri="{BB962C8B-B14F-4D97-AF65-F5344CB8AC3E}">
        <p14:creationId xmlns:p14="http://schemas.microsoft.com/office/powerpoint/2010/main" val="6467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accent6"/>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2"/>
                </a:solidFill>
              </a:defRPr>
            </a:lvl1pPr>
          </a:lstStyle>
          <a:p>
            <a:fld id="{77984534-C4A0-1744-A0AE-D418451B474A}" type="slidenum">
              <a:rPr lang="en-US" smtClean="0"/>
              <a:pPr/>
              <a:t>‹N°›</a:t>
            </a:fld>
            <a:endParaRPr lang="en-US"/>
          </a:p>
        </p:txBody>
      </p:sp>
      <p:sp>
        <p:nvSpPr>
          <p:cNvPr id="7" name="Title 1">
            <a:extLst>
              <a:ext uri="{FF2B5EF4-FFF2-40B4-BE49-F238E27FC236}">
                <a16:creationId xmlns:a16="http://schemas.microsoft.com/office/drawing/2014/main" id="{8884CC19-3804-EA43-A8CE-396C8603F9D0}"/>
              </a:ext>
            </a:extLst>
          </p:cNvPr>
          <p:cNvSpPr>
            <a:spLocks noGrp="1"/>
          </p:cNvSpPr>
          <p:nvPr>
            <p:ph type="title" hasCustomPrompt="1"/>
          </p:nvPr>
        </p:nvSpPr>
        <p:spPr>
          <a:xfrm>
            <a:off x="628650" y="589934"/>
            <a:ext cx="4105582" cy="1658195"/>
          </a:xfrm>
        </p:spPr>
        <p:txBody>
          <a:bodyPr anchor="t">
            <a:noAutofit/>
          </a:bodyPr>
          <a:lstStyle>
            <a:lvl1pPr>
              <a:defRPr sz="5400">
                <a:solidFill>
                  <a:schemeClr val="tx2"/>
                </a:solidFill>
              </a:defRPr>
            </a:lvl1pPr>
          </a:lstStyle>
          <a:p>
            <a:r>
              <a:rPr lang="en-US" dirty="0"/>
              <a:t>Click to edit Master text style</a:t>
            </a:r>
          </a:p>
        </p:txBody>
      </p:sp>
      <p:pic>
        <p:nvPicPr>
          <p:cNvPr id="8" name="Picture 7">
            <a:extLst>
              <a:ext uri="{FF2B5EF4-FFF2-40B4-BE49-F238E27FC236}">
                <a16:creationId xmlns:a16="http://schemas.microsoft.com/office/drawing/2014/main" id="{D46C6ACC-E680-4A41-9EFA-9DE60B51FA64}"/>
              </a:ext>
            </a:extLst>
          </p:cNvPr>
          <p:cNvPicPr>
            <a:picLocks noChangeAspect="1"/>
          </p:cNvPicPr>
          <p:nvPr userDrawn="1"/>
        </p:nvPicPr>
        <p:blipFill>
          <a:blip r:embed="rId2"/>
          <a:stretch>
            <a:fillRect/>
          </a:stretch>
        </p:blipFill>
        <p:spPr>
          <a:xfrm>
            <a:off x="7241048" y="267513"/>
            <a:ext cx="1600507" cy="322420"/>
          </a:xfrm>
          <a:prstGeom prst="rect">
            <a:avLst/>
          </a:prstGeom>
        </p:spPr>
      </p:pic>
    </p:spTree>
    <p:extLst>
      <p:ext uri="{BB962C8B-B14F-4D97-AF65-F5344CB8AC3E}">
        <p14:creationId xmlns:p14="http://schemas.microsoft.com/office/powerpoint/2010/main" val="54180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Only">
    <p:bg>
      <p:bgPr>
        <a:gradFill>
          <a:gsLst>
            <a:gs pos="100000">
              <a:srgbClr val="0088FF"/>
            </a:gs>
            <a:gs pos="0">
              <a:schemeClr val="accent2"/>
            </a:gs>
          </a:gsLst>
          <a:lin ang="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77984534-C4A0-1744-A0AE-D418451B474A}" type="slidenum">
              <a:rPr lang="en-US" smtClean="0"/>
              <a:pPr/>
              <a:t>‹N°›</a:t>
            </a:fld>
            <a:endParaRPr lang="en-US"/>
          </a:p>
        </p:txBody>
      </p:sp>
      <p:sp>
        <p:nvSpPr>
          <p:cNvPr id="6" name="Title 1">
            <a:extLst>
              <a:ext uri="{FF2B5EF4-FFF2-40B4-BE49-F238E27FC236}">
                <a16:creationId xmlns:a16="http://schemas.microsoft.com/office/drawing/2014/main" id="{7226DEBB-89A1-7249-9619-6A6D256E4CEF}"/>
              </a:ext>
            </a:extLst>
          </p:cNvPr>
          <p:cNvSpPr>
            <a:spLocks noGrp="1"/>
          </p:cNvSpPr>
          <p:nvPr>
            <p:ph type="title" hasCustomPrompt="1"/>
          </p:nvPr>
        </p:nvSpPr>
        <p:spPr>
          <a:xfrm>
            <a:off x="628650" y="589934"/>
            <a:ext cx="4105582" cy="1658195"/>
          </a:xfrm>
        </p:spPr>
        <p:txBody>
          <a:bodyPr anchor="t">
            <a:noAutofit/>
          </a:bodyPr>
          <a:lstStyle>
            <a:lvl1pPr>
              <a:defRPr sz="5400">
                <a:solidFill>
                  <a:schemeClr val="bg1"/>
                </a:solidFill>
              </a:defRPr>
            </a:lvl1pPr>
          </a:lstStyle>
          <a:p>
            <a:r>
              <a:rPr lang="en-US" dirty="0"/>
              <a:t>Click to edit Master text style</a:t>
            </a:r>
          </a:p>
        </p:txBody>
      </p:sp>
      <p:pic>
        <p:nvPicPr>
          <p:cNvPr id="7" name="Picture 6">
            <a:extLst>
              <a:ext uri="{FF2B5EF4-FFF2-40B4-BE49-F238E27FC236}">
                <a16:creationId xmlns:a16="http://schemas.microsoft.com/office/drawing/2014/main" id="{5F382264-7696-9842-9E02-B588E9E88658}"/>
              </a:ext>
            </a:extLst>
          </p:cNvPr>
          <p:cNvPicPr>
            <a:picLocks noChangeAspect="1"/>
          </p:cNvPicPr>
          <p:nvPr userDrawn="1"/>
        </p:nvPicPr>
        <p:blipFill>
          <a:blip r:embed="rId2"/>
          <a:stretch>
            <a:fillRect/>
          </a:stretch>
        </p:blipFill>
        <p:spPr>
          <a:xfrm>
            <a:off x="7241048" y="267513"/>
            <a:ext cx="1600507" cy="322421"/>
          </a:xfrm>
          <a:prstGeom prst="rect">
            <a:avLst/>
          </a:prstGeom>
        </p:spPr>
      </p:pic>
    </p:spTree>
    <p:extLst>
      <p:ext uri="{BB962C8B-B14F-4D97-AF65-F5344CB8AC3E}">
        <p14:creationId xmlns:p14="http://schemas.microsoft.com/office/powerpoint/2010/main" val="80480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a:gsLst>
            <a:gs pos="100000">
              <a:schemeClr val="accent5"/>
            </a:gs>
            <a:gs pos="0">
              <a:schemeClr val="accent3"/>
            </a:gs>
          </a:gsLst>
          <a:lin ang="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solidFill>
              </a:defRPr>
            </a:lvl1pPr>
          </a:lstStyle>
          <a:p>
            <a:fld id="{77984534-C4A0-1744-A0AE-D418451B474A}" type="slidenum">
              <a:rPr lang="en-US" smtClean="0"/>
              <a:pPr/>
              <a:t>‹N°›</a:t>
            </a:fld>
            <a:endParaRPr lang="en-US"/>
          </a:p>
        </p:txBody>
      </p:sp>
      <p:sp>
        <p:nvSpPr>
          <p:cNvPr id="6" name="Title 1">
            <a:extLst>
              <a:ext uri="{FF2B5EF4-FFF2-40B4-BE49-F238E27FC236}">
                <a16:creationId xmlns:a16="http://schemas.microsoft.com/office/drawing/2014/main" id="{305FC3C8-CF2C-A148-8570-C462276C0DB3}"/>
              </a:ext>
            </a:extLst>
          </p:cNvPr>
          <p:cNvSpPr>
            <a:spLocks noGrp="1"/>
          </p:cNvSpPr>
          <p:nvPr>
            <p:ph type="title" hasCustomPrompt="1"/>
          </p:nvPr>
        </p:nvSpPr>
        <p:spPr>
          <a:xfrm>
            <a:off x="628650" y="589934"/>
            <a:ext cx="4105582" cy="1658195"/>
          </a:xfrm>
        </p:spPr>
        <p:txBody>
          <a:bodyPr anchor="t">
            <a:noAutofit/>
          </a:bodyPr>
          <a:lstStyle>
            <a:lvl1pPr>
              <a:defRPr sz="5400">
                <a:solidFill>
                  <a:schemeClr val="bg1"/>
                </a:solidFill>
              </a:defRPr>
            </a:lvl1pPr>
          </a:lstStyle>
          <a:p>
            <a:r>
              <a:rPr lang="en-US" dirty="0"/>
              <a:t>Click to edit Master text style</a:t>
            </a:r>
          </a:p>
        </p:txBody>
      </p:sp>
      <p:pic>
        <p:nvPicPr>
          <p:cNvPr id="8" name="Picture 7">
            <a:extLst>
              <a:ext uri="{FF2B5EF4-FFF2-40B4-BE49-F238E27FC236}">
                <a16:creationId xmlns:a16="http://schemas.microsoft.com/office/drawing/2014/main" id="{3A07BCF0-0D83-034F-91DB-9F7AADEF24D6}"/>
              </a:ext>
            </a:extLst>
          </p:cNvPr>
          <p:cNvPicPr>
            <a:picLocks noChangeAspect="1"/>
          </p:cNvPicPr>
          <p:nvPr userDrawn="1"/>
        </p:nvPicPr>
        <p:blipFill>
          <a:blip r:embed="rId2"/>
          <a:stretch>
            <a:fillRect/>
          </a:stretch>
        </p:blipFill>
        <p:spPr>
          <a:xfrm>
            <a:off x="7241048" y="267513"/>
            <a:ext cx="1600507" cy="322421"/>
          </a:xfrm>
          <a:prstGeom prst="rect">
            <a:avLst/>
          </a:prstGeom>
        </p:spPr>
      </p:pic>
    </p:spTree>
    <p:extLst>
      <p:ext uri="{BB962C8B-B14F-4D97-AF65-F5344CB8AC3E}">
        <p14:creationId xmlns:p14="http://schemas.microsoft.com/office/powerpoint/2010/main" val="142578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7" name="Imagem 2">
            <a:extLst>
              <a:ext uri="{FF2B5EF4-FFF2-40B4-BE49-F238E27FC236}">
                <a16:creationId xmlns:a16="http://schemas.microsoft.com/office/drawing/2014/main" id="{42A0BA1D-FB38-1C40-915E-C0105900ABF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2250"/>
            <a:ext cx="9144000" cy="5148000"/>
          </a:xfrm>
          <a:prstGeom prst="rect">
            <a:avLst/>
          </a:prstGeom>
        </p:spPr>
      </p:pic>
      <p:sp>
        <p:nvSpPr>
          <p:cNvPr id="2" name="Title 1"/>
          <p:cNvSpPr>
            <a:spLocks noGrp="1"/>
          </p:cNvSpPr>
          <p:nvPr>
            <p:ph type="title"/>
          </p:nvPr>
        </p:nvSpPr>
        <p:spPr>
          <a:xfrm>
            <a:off x="1969729" y="824508"/>
            <a:ext cx="4852220"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
        <p:nvSpPr>
          <p:cNvPr id="3" name="Text Placeholder 2"/>
          <p:cNvSpPr>
            <a:spLocks noGrp="1"/>
          </p:cNvSpPr>
          <p:nvPr>
            <p:ph type="body" idx="1"/>
          </p:nvPr>
        </p:nvSpPr>
        <p:spPr>
          <a:xfrm>
            <a:off x="1969729" y="1916120"/>
            <a:ext cx="4852220"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8" name="Retângulo 8">
            <a:extLst>
              <a:ext uri="{FF2B5EF4-FFF2-40B4-BE49-F238E27FC236}">
                <a16:creationId xmlns:a16="http://schemas.microsoft.com/office/drawing/2014/main" id="{C491D1F2-16F0-6845-8409-BA505E420A2D}"/>
              </a:ext>
            </a:extLst>
          </p:cNvPr>
          <p:cNvSpPr/>
          <p:nvPr userDrawn="1"/>
        </p:nvSpPr>
        <p:spPr>
          <a:xfrm>
            <a:off x="859533" y="262318"/>
            <a:ext cx="1110196" cy="2215991"/>
          </a:xfrm>
          <a:prstGeom prst="rect">
            <a:avLst/>
          </a:prstGeom>
        </p:spPr>
        <p:txBody>
          <a:bodyPr wrap="square" anchor="ctr">
            <a:spAutoFit/>
          </a:bodyPr>
          <a:lstStyle/>
          <a:p>
            <a:r>
              <a:rPr lang="pt-BR" sz="13800" dirty="0">
                <a:solidFill>
                  <a:schemeClr val="bg1"/>
                </a:solidFill>
              </a:rPr>
              <a:t>1</a:t>
            </a:r>
            <a:endParaRPr lang="pt-BR" sz="3200" dirty="0">
              <a:solidFill>
                <a:schemeClr val="bg1"/>
              </a:solidFill>
            </a:endParaRPr>
          </a:p>
        </p:txBody>
      </p:sp>
    </p:spTree>
    <p:extLst>
      <p:ext uri="{BB962C8B-B14F-4D97-AF65-F5344CB8AC3E}">
        <p14:creationId xmlns:p14="http://schemas.microsoft.com/office/powerpoint/2010/main" val="3989641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696FA48-8125-0541-9B27-8B03ACD79A72}"/>
              </a:ext>
            </a:extLst>
          </p:cNvPr>
          <p:cNvPicPr>
            <a:picLocks noChangeAspect="1"/>
          </p:cNvPicPr>
          <p:nvPr userDrawn="1"/>
        </p:nvPicPr>
        <p:blipFill>
          <a:blip r:embed="rId2"/>
          <a:stretch>
            <a:fillRect/>
          </a:stretch>
        </p:blipFill>
        <p:spPr>
          <a:xfrm>
            <a:off x="-653" y="0"/>
            <a:ext cx="9152000" cy="5148000"/>
          </a:xfrm>
          <a:prstGeom prst="rect">
            <a:avLst/>
          </a:prstGeom>
        </p:spPr>
      </p:pic>
      <p:sp>
        <p:nvSpPr>
          <p:cNvPr id="6" name="CaixaDeTexto 5">
            <a:extLst>
              <a:ext uri="{FF2B5EF4-FFF2-40B4-BE49-F238E27FC236}">
                <a16:creationId xmlns:a16="http://schemas.microsoft.com/office/drawing/2014/main" id="{45F0F217-ABF1-2841-8A36-64B5EC8D756A}"/>
              </a:ext>
            </a:extLst>
          </p:cNvPr>
          <p:cNvSpPr txBox="1"/>
          <p:nvPr userDrawn="1"/>
        </p:nvSpPr>
        <p:spPr>
          <a:xfrm>
            <a:off x="5985169" y="1818152"/>
            <a:ext cx="3158831" cy="294183"/>
          </a:xfrm>
          <a:prstGeom prst="rect">
            <a:avLst/>
          </a:prstGeom>
          <a:noFill/>
        </p:spPr>
        <p:txBody>
          <a:bodyPr wrap="square" rtlCol="0">
            <a:spAutoFit/>
          </a:bodyPr>
          <a:lstStyle/>
          <a:p>
            <a:pPr>
              <a:lnSpc>
                <a:spcPct val="80000"/>
              </a:lnSpc>
            </a:pPr>
            <a:r>
              <a:rPr lang="pt-BR" sz="1600" dirty="0" err="1">
                <a:solidFill>
                  <a:schemeClr val="bg1"/>
                </a:solidFill>
              </a:rPr>
              <a:t>Follow</a:t>
            </a:r>
            <a:r>
              <a:rPr lang="pt-BR" sz="1600" dirty="0">
                <a:solidFill>
                  <a:schemeClr val="bg1"/>
                </a:solidFill>
              </a:rPr>
              <a:t> </a:t>
            </a:r>
            <a:r>
              <a:rPr lang="pt-BR" sz="1600" dirty="0" err="1">
                <a:solidFill>
                  <a:schemeClr val="bg1"/>
                </a:solidFill>
              </a:rPr>
              <a:t>us</a:t>
            </a:r>
            <a:endParaRPr lang="pt-BR" sz="1600" dirty="0">
              <a:solidFill>
                <a:schemeClr val="bg1"/>
              </a:solidFill>
            </a:endParaRPr>
          </a:p>
        </p:txBody>
      </p:sp>
      <p:sp>
        <p:nvSpPr>
          <p:cNvPr id="7" name="CaixaDeTexto 6">
            <a:extLst>
              <a:ext uri="{FF2B5EF4-FFF2-40B4-BE49-F238E27FC236}">
                <a16:creationId xmlns:a16="http://schemas.microsoft.com/office/drawing/2014/main" id="{0209AC80-2F4B-CD49-B078-DB387CE5CF31}"/>
              </a:ext>
            </a:extLst>
          </p:cNvPr>
          <p:cNvSpPr txBox="1"/>
          <p:nvPr userDrawn="1"/>
        </p:nvSpPr>
        <p:spPr>
          <a:xfrm>
            <a:off x="5985169" y="4578830"/>
            <a:ext cx="9145068" cy="231154"/>
          </a:xfrm>
          <a:prstGeom prst="rect">
            <a:avLst/>
          </a:prstGeom>
          <a:noFill/>
        </p:spPr>
        <p:txBody>
          <a:bodyPr wrap="square" rtlCol="0">
            <a:spAutoFit/>
          </a:bodyPr>
          <a:lstStyle/>
          <a:p>
            <a:pPr>
              <a:lnSpc>
                <a:spcPct val="80000"/>
              </a:lnSpc>
            </a:pPr>
            <a:r>
              <a:rPr lang="pt-BR" sz="1100" dirty="0" err="1">
                <a:solidFill>
                  <a:schemeClr val="bg1"/>
                </a:solidFill>
              </a:rPr>
              <a:t>teleperformance.com</a:t>
            </a:r>
            <a:endParaRPr lang="pt-BR" sz="1100" dirty="0">
              <a:solidFill>
                <a:schemeClr val="bg1"/>
              </a:solidFill>
            </a:endParaRPr>
          </a:p>
        </p:txBody>
      </p:sp>
      <p:sp>
        <p:nvSpPr>
          <p:cNvPr id="9" name="CaixaDeTexto 8">
            <a:extLst>
              <a:ext uri="{FF2B5EF4-FFF2-40B4-BE49-F238E27FC236}">
                <a16:creationId xmlns:a16="http://schemas.microsoft.com/office/drawing/2014/main" id="{447C2488-E41F-3148-A4DD-1E474089C363}"/>
              </a:ext>
            </a:extLst>
          </p:cNvPr>
          <p:cNvSpPr txBox="1"/>
          <p:nvPr userDrawn="1"/>
        </p:nvSpPr>
        <p:spPr>
          <a:xfrm>
            <a:off x="6305600" y="2285611"/>
            <a:ext cx="2427741" cy="231154"/>
          </a:xfrm>
          <a:prstGeom prst="rect">
            <a:avLst/>
          </a:prstGeom>
          <a:noFill/>
        </p:spPr>
        <p:txBody>
          <a:bodyPr wrap="square" rtlCol="0">
            <a:spAutoFit/>
          </a:bodyPr>
          <a:lstStyle/>
          <a:p>
            <a:pPr>
              <a:lnSpc>
                <a:spcPct val="80000"/>
              </a:lnSpc>
            </a:pPr>
            <a:r>
              <a:rPr lang="pt-BR" sz="1100" dirty="0">
                <a:solidFill>
                  <a:schemeClr val="bg1"/>
                </a:solidFill>
              </a:rPr>
              <a:t>/</a:t>
            </a:r>
            <a:r>
              <a:rPr lang="pt-BR" sz="1100" dirty="0" err="1">
                <a:solidFill>
                  <a:schemeClr val="bg1"/>
                </a:solidFill>
              </a:rPr>
              <a:t>company</a:t>
            </a:r>
            <a:r>
              <a:rPr lang="pt-BR" sz="1100" dirty="0">
                <a:solidFill>
                  <a:schemeClr val="bg1"/>
                </a:solidFill>
              </a:rPr>
              <a:t>/</a:t>
            </a:r>
            <a:r>
              <a:rPr lang="pt-BR" sz="1100" dirty="0" err="1">
                <a:solidFill>
                  <a:schemeClr val="bg1"/>
                </a:solidFill>
              </a:rPr>
              <a:t>teleperformance</a:t>
            </a:r>
            <a:endParaRPr lang="pt-BR" sz="1100" dirty="0">
              <a:solidFill>
                <a:schemeClr val="bg1"/>
              </a:solidFill>
            </a:endParaRPr>
          </a:p>
        </p:txBody>
      </p:sp>
      <p:sp>
        <p:nvSpPr>
          <p:cNvPr id="11" name="CaixaDeTexto 11">
            <a:extLst>
              <a:ext uri="{FF2B5EF4-FFF2-40B4-BE49-F238E27FC236}">
                <a16:creationId xmlns:a16="http://schemas.microsoft.com/office/drawing/2014/main" id="{C663EA3C-9289-A648-820B-F2FA1CEAFF05}"/>
              </a:ext>
            </a:extLst>
          </p:cNvPr>
          <p:cNvSpPr txBox="1"/>
          <p:nvPr userDrawn="1"/>
        </p:nvSpPr>
        <p:spPr>
          <a:xfrm>
            <a:off x="6305600" y="2622876"/>
            <a:ext cx="2427741" cy="231154"/>
          </a:xfrm>
          <a:prstGeom prst="rect">
            <a:avLst/>
          </a:prstGeom>
          <a:noFill/>
        </p:spPr>
        <p:txBody>
          <a:bodyPr wrap="square" rtlCol="0">
            <a:spAutoFit/>
          </a:bodyPr>
          <a:lstStyle/>
          <a:p>
            <a:pPr>
              <a:lnSpc>
                <a:spcPct val="80000"/>
              </a:lnSpc>
            </a:pPr>
            <a:r>
              <a:rPr lang="pt-BR" sz="1100" dirty="0">
                <a:solidFill>
                  <a:schemeClr val="bg1"/>
                </a:solidFill>
              </a:rPr>
              <a:t>/</a:t>
            </a:r>
            <a:r>
              <a:rPr lang="pt-BR" sz="1100" dirty="0" err="1">
                <a:solidFill>
                  <a:schemeClr val="bg1"/>
                </a:solidFill>
              </a:rPr>
              <a:t>teleperformanceglobal</a:t>
            </a:r>
            <a:endParaRPr lang="pt-BR" sz="1100" dirty="0">
              <a:solidFill>
                <a:schemeClr val="bg1"/>
              </a:solidFill>
            </a:endParaRPr>
          </a:p>
        </p:txBody>
      </p:sp>
      <p:sp>
        <p:nvSpPr>
          <p:cNvPr id="13" name="CaixaDeTexto 13">
            <a:extLst>
              <a:ext uri="{FF2B5EF4-FFF2-40B4-BE49-F238E27FC236}">
                <a16:creationId xmlns:a16="http://schemas.microsoft.com/office/drawing/2014/main" id="{75D7E63A-EFDF-B845-A0EE-E71F45D9BBEC}"/>
              </a:ext>
            </a:extLst>
          </p:cNvPr>
          <p:cNvSpPr txBox="1"/>
          <p:nvPr userDrawn="1"/>
        </p:nvSpPr>
        <p:spPr>
          <a:xfrm>
            <a:off x="6305600" y="2960141"/>
            <a:ext cx="2427741" cy="231154"/>
          </a:xfrm>
          <a:prstGeom prst="rect">
            <a:avLst/>
          </a:prstGeom>
          <a:noFill/>
        </p:spPr>
        <p:txBody>
          <a:bodyPr wrap="square" rtlCol="0">
            <a:spAutoFit/>
          </a:bodyPr>
          <a:lstStyle/>
          <a:p>
            <a:pPr>
              <a:lnSpc>
                <a:spcPct val="80000"/>
              </a:lnSpc>
            </a:pPr>
            <a:r>
              <a:rPr lang="pt-BR" sz="1100" dirty="0">
                <a:solidFill>
                  <a:schemeClr val="bg1"/>
                </a:solidFill>
              </a:rPr>
              <a:t>@</a:t>
            </a:r>
            <a:r>
              <a:rPr lang="pt-BR" sz="1100" dirty="0" err="1">
                <a:solidFill>
                  <a:schemeClr val="bg1"/>
                </a:solidFill>
              </a:rPr>
              <a:t>teleperformance</a:t>
            </a:r>
            <a:endParaRPr lang="pt-BR" sz="1100" dirty="0">
              <a:solidFill>
                <a:schemeClr val="bg1"/>
              </a:solidFill>
            </a:endParaRPr>
          </a:p>
        </p:txBody>
      </p:sp>
      <p:sp>
        <p:nvSpPr>
          <p:cNvPr id="15" name="CaixaDeTexto 15">
            <a:extLst>
              <a:ext uri="{FF2B5EF4-FFF2-40B4-BE49-F238E27FC236}">
                <a16:creationId xmlns:a16="http://schemas.microsoft.com/office/drawing/2014/main" id="{37A97396-8B30-984C-9A84-940372E43DB2}"/>
              </a:ext>
            </a:extLst>
          </p:cNvPr>
          <p:cNvSpPr txBox="1"/>
          <p:nvPr userDrawn="1"/>
        </p:nvSpPr>
        <p:spPr>
          <a:xfrm>
            <a:off x="6305600" y="3297406"/>
            <a:ext cx="2427741" cy="231154"/>
          </a:xfrm>
          <a:prstGeom prst="rect">
            <a:avLst/>
          </a:prstGeom>
          <a:noFill/>
        </p:spPr>
        <p:txBody>
          <a:bodyPr wrap="square" rtlCol="0">
            <a:spAutoFit/>
          </a:bodyPr>
          <a:lstStyle/>
          <a:p>
            <a:pPr>
              <a:lnSpc>
                <a:spcPct val="80000"/>
              </a:lnSpc>
            </a:pPr>
            <a:r>
              <a:rPr lang="pt-BR" sz="1100" dirty="0">
                <a:solidFill>
                  <a:schemeClr val="bg1"/>
                </a:solidFill>
              </a:rPr>
              <a:t>@</a:t>
            </a:r>
            <a:r>
              <a:rPr lang="pt-BR" sz="1100" dirty="0" err="1">
                <a:solidFill>
                  <a:schemeClr val="bg1"/>
                </a:solidFill>
              </a:rPr>
              <a:t>Teleperformance_group</a:t>
            </a:r>
            <a:endParaRPr lang="pt-BR" sz="1100" dirty="0">
              <a:solidFill>
                <a:schemeClr val="bg1"/>
              </a:solidFill>
            </a:endParaRPr>
          </a:p>
        </p:txBody>
      </p:sp>
      <p:sp>
        <p:nvSpPr>
          <p:cNvPr id="17" name="CaixaDeTexto 17">
            <a:extLst>
              <a:ext uri="{FF2B5EF4-FFF2-40B4-BE49-F238E27FC236}">
                <a16:creationId xmlns:a16="http://schemas.microsoft.com/office/drawing/2014/main" id="{1B1F7CFC-AE56-754C-B5A5-9D038453C0A8}"/>
              </a:ext>
            </a:extLst>
          </p:cNvPr>
          <p:cNvSpPr txBox="1"/>
          <p:nvPr userDrawn="1"/>
        </p:nvSpPr>
        <p:spPr>
          <a:xfrm>
            <a:off x="6305600" y="3634671"/>
            <a:ext cx="2427741" cy="231154"/>
          </a:xfrm>
          <a:prstGeom prst="rect">
            <a:avLst/>
          </a:prstGeom>
          <a:noFill/>
        </p:spPr>
        <p:txBody>
          <a:bodyPr wrap="square" rtlCol="0">
            <a:spAutoFit/>
          </a:bodyPr>
          <a:lstStyle/>
          <a:p>
            <a:pPr>
              <a:lnSpc>
                <a:spcPct val="80000"/>
              </a:lnSpc>
            </a:pPr>
            <a:r>
              <a:rPr lang="pt-BR" sz="1100" dirty="0">
                <a:solidFill>
                  <a:schemeClr val="bg1"/>
                </a:solidFill>
              </a:rPr>
              <a:t>/</a:t>
            </a:r>
            <a:r>
              <a:rPr lang="pt-BR" sz="1100" dirty="0" err="1">
                <a:solidFill>
                  <a:schemeClr val="bg1"/>
                </a:solidFill>
              </a:rPr>
              <a:t>teleperformance</a:t>
            </a:r>
            <a:endParaRPr lang="pt-BR" sz="1100" dirty="0">
              <a:solidFill>
                <a:schemeClr val="bg1"/>
              </a:solidFill>
            </a:endParaRPr>
          </a:p>
        </p:txBody>
      </p:sp>
      <p:sp>
        <p:nvSpPr>
          <p:cNvPr id="19" name="CaixaDeTexto 19">
            <a:extLst>
              <a:ext uri="{FF2B5EF4-FFF2-40B4-BE49-F238E27FC236}">
                <a16:creationId xmlns:a16="http://schemas.microsoft.com/office/drawing/2014/main" id="{EDA8A705-3C23-6441-BB8C-ADD1F315A0A2}"/>
              </a:ext>
            </a:extLst>
          </p:cNvPr>
          <p:cNvSpPr txBox="1"/>
          <p:nvPr userDrawn="1"/>
        </p:nvSpPr>
        <p:spPr>
          <a:xfrm>
            <a:off x="6305600" y="3971937"/>
            <a:ext cx="2427741" cy="231154"/>
          </a:xfrm>
          <a:prstGeom prst="rect">
            <a:avLst/>
          </a:prstGeom>
          <a:noFill/>
        </p:spPr>
        <p:txBody>
          <a:bodyPr wrap="square" rtlCol="0">
            <a:spAutoFit/>
          </a:bodyPr>
          <a:lstStyle/>
          <a:p>
            <a:pPr>
              <a:lnSpc>
                <a:spcPct val="80000"/>
              </a:lnSpc>
            </a:pPr>
            <a:r>
              <a:rPr lang="pt-BR" sz="1100" dirty="0" err="1">
                <a:solidFill>
                  <a:schemeClr val="bg1"/>
                </a:solidFill>
              </a:rPr>
              <a:t>blog.Teleperformance.com</a:t>
            </a:r>
            <a:endParaRPr lang="pt-BR" sz="1100" dirty="0">
              <a:solidFill>
                <a:schemeClr val="bg1"/>
              </a:solidFill>
            </a:endParaRPr>
          </a:p>
        </p:txBody>
      </p:sp>
      <p:sp>
        <p:nvSpPr>
          <p:cNvPr id="18" name="Freeform 1">
            <a:extLst>
              <a:ext uri="{FF2B5EF4-FFF2-40B4-BE49-F238E27FC236}">
                <a16:creationId xmlns:a16="http://schemas.microsoft.com/office/drawing/2014/main" id="{84706C34-D9E6-3842-BE9E-70E883C6EA38}"/>
              </a:ext>
            </a:extLst>
          </p:cNvPr>
          <p:cNvSpPr>
            <a:spLocks noChangeArrowheads="1"/>
          </p:cNvSpPr>
          <p:nvPr userDrawn="1"/>
        </p:nvSpPr>
        <p:spPr bwMode="auto">
          <a:xfrm>
            <a:off x="6092640" y="2295221"/>
            <a:ext cx="212790" cy="212790"/>
          </a:xfrm>
          <a:custGeom>
            <a:avLst/>
            <a:gdLst>
              <a:gd name="T0" fmla="*/ 2623 w 2879"/>
              <a:gd name="T1" fmla="*/ 0 h 2880"/>
              <a:gd name="T2" fmla="*/ 2623 w 2879"/>
              <a:gd name="T3" fmla="*/ 0 h 2880"/>
              <a:gd name="T4" fmla="*/ 256 w 2879"/>
              <a:gd name="T5" fmla="*/ 0 h 2880"/>
              <a:gd name="T6" fmla="*/ 0 w 2879"/>
              <a:gd name="T7" fmla="*/ 256 h 2880"/>
              <a:gd name="T8" fmla="*/ 0 w 2879"/>
              <a:gd name="T9" fmla="*/ 2623 h 2880"/>
              <a:gd name="T10" fmla="*/ 256 w 2879"/>
              <a:gd name="T11" fmla="*/ 2879 h 2880"/>
              <a:gd name="T12" fmla="*/ 2623 w 2879"/>
              <a:gd name="T13" fmla="*/ 2879 h 2880"/>
              <a:gd name="T14" fmla="*/ 2878 w 2879"/>
              <a:gd name="T15" fmla="*/ 2623 h 2880"/>
              <a:gd name="T16" fmla="*/ 2878 w 2879"/>
              <a:gd name="T17" fmla="*/ 256 h 2880"/>
              <a:gd name="T18" fmla="*/ 2623 w 2879"/>
              <a:gd name="T19" fmla="*/ 0 h 2880"/>
              <a:gd name="T20" fmla="*/ 895 w 2879"/>
              <a:gd name="T21" fmla="*/ 2495 h 2880"/>
              <a:gd name="T22" fmla="*/ 895 w 2879"/>
              <a:gd name="T23" fmla="*/ 2495 h 2880"/>
              <a:gd name="T24" fmla="*/ 816 w 2879"/>
              <a:gd name="T25" fmla="*/ 2559 h 2880"/>
              <a:gd name="T26" fmla="*/ 496 w 2879"/>
              <a:gd name="T27" fmla="*/ 2559 h 2880"/>
              <a:gd name="T28" fmla="*/ 416 w 2879"/>
              <a:gd name="T29" fmla="*/ 2495 h 2880"/>
              <a:gd name="T30" fmla="*/ 416 w 2879"/>
              <a:gd name="T31" fmla="*/ 1136 h 2880"/>
              <a:gd name="T32" fmla="*/ 496 w 2879"/>
              <a:gd name="T33" fmla="*/ 1056 h 2880"/>
              <a:gd name="T34" fmla="*/ 816 w 2879"/>
              <a:gd name="T35" fmla="*/ 1056 h 2880"/>
              <a:gd name="T36" fmla="*/ 895 w 2879"/>
              <a:gd name="T37" fmla="*/ 1136 h 2880"/>
              <a:gd name="T38" fmla="*/ 895 w 2879"/>
              <a:gd name="T39" fmla="*/ 2495 h 2880"/>
              <a:gd name="T40" fmla="*/ 656 w 2879"/>
              <a:gd name="T41" fmla="*/ 928 h 2880"/>
              <a:gd name="T42" fmla="*/ 656 w 2879"/>
              <a:gd name="T43" fmla="*/ 928 h 2880"/>
              <a:gd name="T44" fmla="*/ 352 w 2879"/>
              <a:gd name="T45" fmla="*/ 624 h 2880"/>
              <a:gd name="T46" fmla="*/ 656 w 2879"/>
              <a:gd name="T47" fmla="*/ 320 h 2880"/>
              <a:gd name="T48" fmla="*/ 959 w 2879"/>
              <a:gd name="T49" fmla="*/ 624 h 2880"/>
              <a:gd name="T50" fmla="*/ 656 w 2879"/>
              <a:gd name="T51" fmla="*/ 928 h 2880"/>
              <a:gd name="T52" fmla="*/ 2574 w 2879"/>
              <a:gd name="T53" fmla="*/ 2495 h 2880"/>
              <a:gd name="T54" fmla="*/ 2574 w 2879"/>
              <a:gd name="T55" fmla="*/ 2495 h 2880"/>
              <a:gd name="T56" fmla="*/ 2511 w 2879"/>
              <a:gd name="T57" fmla="*/ 2559 h 2880"/>
              <a:gd name="T58" fmla="*/ 2159 w 2879"/>
              <a:gd name="T59" fmla="*/ 2559 h 2880"/>
              <a:gd name="T60" fmla="*/ 2094 w 2879"/>
              <a:gd name="T61" fmla="*/ 2495 h 2880"/>
              <a:gd name="T62" fmla="*/ 2094 w 2879"/>
              <a:gd name="T63" fmla="*/ 1856 h 2880"/>
              <a:gd name="T64" fmla="*/ 1854 w 2879"/>
              <a:gd name="T65" fmla="*/ 1440 h 2880"/>
              <a:gd name="T66" fmla="*/ 1583 w 2879"/>
              <a:gd name="T67" fmla="*/ 1759 h 2880"/>
              <a:gd name="T68" fmla="*/ 1583 w 2879"/>
              <a:gd name="T69" fmla="*/ 2495 h 2880"/>
              <a:gd name="T70" fmla="*/ 1519 w 2879"/>
              <a:gd name="T71" fmla="*/ 2559 h 2880"/>
              <a:gd name="T72" fmla="*/ 1183 w 2879"/>
              <a:gd name="T73" fmla="*/ 2559 h 2880"/>
              <a:gd name="T74" fmla="*/ 1104 w 2879"/>
              <a:gd name="T75" fmla="*/ 2495 h 2880"/>
              <a:gd name="T76" fmla="*/ 1104 w 2879"/>
              <a:gd name="T77" fmla="*/ 1120 h 2880"/>
              <a:gd name="T78" fmla="*/ 1183 w 2879"/>
              <a:gd name="T79" fmla="*/ 1056 h 2880"/>
              <a:gd name="T80" fmla="*/ 1519 w 2879"/>
              <a:gd name="T81" fmla="*/ 1056 h 2880"/>
              <a:gd name="T82" fmla="*/ 1583 w 2879"/>
              <a:gd name="T83" fmla="*/ 1120 h 2880"/>
              <a:gd name="T84" fmla="*/ 1583 w 2879"/>
              <a:gd name="T85" fmla="*/ 1248 h 2880"/>
              <a:gd name="T86" fmla="*/ 2031 w 2879"/>
              <a:gd name="T87" fmla="*/ 1040 h 2880"/>
              <a:gd name="T88" fmla="*/ 2574 w 2879"/>
              <a:gd name="T89" fmla="*/ 1840 h 2880"/>
              <a:gd name="T90" fmla="*/ 2574 w 2879"/>
              <a:gd name="T91" fmla="*/ 2495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79" h="2880">
                <a:moveTo>
                  <a:pt x="2623" y="0"/>
                </a:moveTo>
                <a:lnTo>
                  <a:pt x="2623" y="0"/>
                </a:lnTo>
                <a:cubicBezTo>
                  <a:pt x="256" y="0"/>
                  <a:pt x="256" y="0"/>
                  <a:pt x="256" y="0"/>
                </a:cubicBezTo>
                <a:cubicBezTo>
                  <a:pt x="113" y="0"/>
                  <a:pt x="0" y="113"/>
                  <a:pt x="0" y="256"/>
                </a:cubicBezTo>
                <a:cubicBezTo>
                  <a:pt x="0" y="2623"/>
                  <a:pt x="0" y="2623"/>
                  <a:pt x="0" y="2623"/>
                </a:cubicBezTo>
                <a:cubicBezTo>
                  <a:pt x="0" y="2767"/>
                  <a:pt x="113" y="2879"/>
                  <a:pt x="256" y="2879"/>
                </a:cubicBezTo>
                <a:cubicBezTo>
                  <a:pt x="2623" y="2879"/>
                  <a:pt x="2623" y="2879"/>
                  <a:pt x="2623" y="2879"/>
                </a:cubicBezTo>
                <a:cubicBezTo>
                  <a:pt x="2766" y="2879"/>
                  <a:pt x="2878" y="2767"/>
                  <a:pt x="2878" y="2623"/>
                </a:cubicBezTo>
                <a:cubicBezTo>
                  <a:pt x="2878" y="256"/>
                  <a:pt x="2878" y="256"/>
                  <a:pt x="2878" y="256"/>
                </a:cubicBezTo>
                <a:cubicBezTo>
                  <a:pt x="2878" y="113"/>
                  <a:pt x="2766" y="0"/>
                  <a:pt x="2623" y="0"/>
                </a:cubicBezTo>
                <a:close/>
                <a:moveTo>
                  <a:pt x="895" y="2495"/>
                </a:moveTo>
                <a:lnTo>
                  <a:pt x="895" y="2495"/>
                </a:lnTo>
                <a:cubicBezTo>
                  <a:pt x="895" y="2528"/>
                  <a:pt x="864" y="2559"/>
                  <a:pt x="816" y="2559"/>
                </a:cubicBezTo>
                <a:cubicBezTo>
                  <a:pt x="496" y="2559"/>
                  <a:pt x="496" y="2559"/>
                  <a:pt x="496" y="2559"/>
                </a:cubicBezTo>
                <a:cubicBezTo>
                  <a:pt x="448" y="2559"/>
                  <a:pt x="416" y="2528"/>
                  <a:pt x="416" y="2495"/>
                </a:cubicBezTo>
                <a:cubicBezTo>
                  <a:pt x="416" y="1136"/>
                  <a:pt x="416" y="1136"/>
                  <a:pt x="416" y="1136"/>
                </a:cubicBezTo>
                <a:cubicBezTo>
                  <a:pt x="416" y="1088"/>
                  <a:pt x="448" y="1056"/>
                  <a:pt x="496" y="1056"/>
                </a:cubicBezTo>
                <a:cubicBezTo>
                  <a:pt x="816" y="1056"/>
                  <a:pt x="816" y="1056"/>
                  <a:pt x="816" y="1056"/>
                </a:cubicBezTo>
                <a:cubicBezTo>
                  <a:pt x="864" y="1056"/>
                  <a:pt x="895" y="1088"/>
                  <a:pt x="895" y="1136"/>
                </a:cubicBezTo>
                <a:lnTo>
                  <a:pt x="895" y="2495"/>
                </a:lnTo>
                <a:close/>
                <a:moveTo>
                  <a:pt x="656" y="928"/>
                </a:moveTo>
                <a:lnTo>
                  <a:pt x="656" y="928"/>
                </a:lnTo>
                <a:cubicBezTo>
                  <a:pt x="480" y="928"/>
                  <a:pt x="352" y="800"/>
                  <a:pt x="352" y="624"/>
                </a:cubicBezTo>
                <a:cubicBezTo>
                  <a:pt x="352" y="448"/>
                  <a:pt x="480" y="320"/>
                  <a:pt x="656" y="320"/>
                </a:cubicBezTo>
                <a:cubicBezTo>
                  <a:pt x="832" y="320"/>
                  <a:pt x="959" y="448"/>
                  <a:pt x="959" y="624"/>
                </a:cubicBezTo>
                <a:cubicBezTo>
                  <a:pt x="959" y="800"/>
                  <a:pt x="832" y="928"/>
                  <a:pt x="656" y="928"/>
                </a:cubicBezTo>
                <a:close/>
                <a:moveTo>
                  <a:pt x="2574" y="2495"/>
                </a:moveTo>
                <a:lnTo>
                  <a:pt x="2574" y="2495"/>
                </a:lnTo>
                <a:cubicBezTo>
                  <a:pt x="2574" y="2528"/>
                  <a:pt x="2542" y="2559"/>
                  <a:pt x="2511" y="2559"/>
                </a:cubicBezTo>
                <a:cubicBezTo>
                  <a:pt x="2159" y="2559"/>
                  <a:pt x="2159" y="2559"/>
                  <a:pt x="2159" y="2559"/>
                </a:cubicBezTo>
                <a:cubicBezTo>
                  <a:pt x="2127" y="2559"/>
                  <a:pt x="2094" y="2528"/>
                  <a:pt x="2094" y="2495"/>
                </a:cubicBezTo>
                <a:cubicBezTo>
                  <a:pt x="2094" y="1856"/>
                  <a:pt x="2094" y="1856"/>
                  <a:pt x="2094" y="1856"/>
                </a:cubicBezTo>
                <a:cubicBezTo>
                  <a:pt x="2094" y="1759"/>
                  <a:pt x="2127" y="1440"/>
                  <a:pt x="1854" y="1440"/>
                </a:cubicBezTo>
                <a:cubicBezTo>
                  <a:pt x="1631" y="1440"/>
                  <a:pt x="1583" y="1664"/>
                  <a:pt x="1583" y="1759"/>
                </a:cubicBezTo>
                <a:cubicBezTo>
                  <a:pt x="1583" y="2495"/>
                  <a:pt x="1583" y="2495"/>
                  <a:pt x="1583" y="2495"/>
                </a:cubicBezTo>
                <a:cubicBezTo>
                  <a:pt x="1583" y="2528"/>
                  <a:pt x="1552" y="2559"/>
                  <a:pt x="1519" y="2559"/>
                </a:cubicBezTo>
                <a:cubicBezTo>
                  <a:pt x="1183" y="2559"/>
                  <a:pt x="1183" y="2559"/>
                  <a:pt x="1183" y="2559"/>
                </a:cubicBezTo>
                <a:cubicBezTo>
                  <a:pt x="1135" y="2559"/>
                  <a:pt x="1104" y="2528"/>
                  <a:pt x="1104" y="2495"/>
                </a:cubicBezTo>
                <a:cubicBezTo>
                  <a:pt x="1104" y="1120"/>
                  <a:pt x="1104" y="1120"/>
                  <a:pt x="1104" y="1120"/>
                </a:cubicBezTo>
                <a:cubicBezTo>
                  <a:pt x="1104" y="1088"/>
                  <a:pt x="1135" y="1056"/>
                  <a:pt x="1183" y="1056"/>
                </a:cubicBezTo>
                <a:cubicBezTo>
                  <a:pt x="1519" y="1056"/>
                  <a:pt x="1519" y="1056"/>
                  <a:pt x="1519" y="1056"/>
                </a:cubicBezTo>
                <a:cubicBezTo>
                  <a:pt x="1552" y="1056"/>
                  <a:pt x="1583" y="1088"/>
                  <a:pt x="1583" y="1120"/>
                </a:cubicBezTo>
                <a:cubicBezTo>
                  <a:pt x="1583" y="1248"/>
                  <a:pt x="1583" y="1248"/>
                  <a:pt x="1583" y="1248"/>
                </a:cubicBezTo>
                <a:cubicBezTo>
                  <a:pt x="1663" y="1120"/>
                  <a:pt x="1775" y="1040"/>
                  <a:pt x="2031" y="1040"/>
                </a:cubicBezTo>
                <a:cubicBezTo>
                  <a:pt x="2590" y="1040"/>
                  <a:pt x="2574" y="1551"/>
                  <a:pt x="2574" y="1840"/>
                </a:cubicBezTo>
                <a:cubicBezTo>
                  <a:pt x="2574" y="2495"/>
                  <a:pt x="2574" y="2495"/>
                  <a:pt x="2574" y="2495"/>
                </a:cubicBezTo>
                <a:close/>
              </a:path>
            </a:pathLst>
          </a:custGeom>
          <a:solidFill>
            <a:schemeClr val="bg1"/>
          </a:solidFill>
          <a:ln>
            <a:noFill/>
          </a:ln>
          <a:effectLst/>
        </p:spPr>
        <p:txBody>
          <a:bodyPr wrap="none" anchor="ctr"/>
          <a:lstStyle/>
          <a:p>
            <a:endParaRPr lang="en-US">
              <a:solidFill>
                <a:schemeClr val="tx1">
                  <a:lumMod val="75000"/>
                  <a:lumOff val="25000"/>
                </a:schemeClr>
              </a:solidFill>
            </a:endParaRPr>
          </a:p>
        </p:txBody>
      </p:sp>
      <p:sp>
        <p:nvSpPr>
          <p:cNvPr id="21" name="Freeform 2">
            <a:extLst>
              <a:ext uri="{FF2B5EF4-FFF2-40B4-BE49-F238E27FC236}">
                <a16:creationId xmlns:a16="http://schemas.microsoft.com/office/drawing/2014/main" id="{E0608F28-6047-434F-B812-0E389269F5ED}"/>
              </a:ext>
            </a:extLst>
          </p:cNvPr>
          <p:cNvSpPr>
            <a:spLocks noChangeArrowheads="1"/>
          </p:cNvSpPr>
          <p:nvPr userDrawn="1"/>
        </p:nvSpPr>
        <p:spPr bwMode="auto">
          <a:xfrm>
            <a:off x="6094913" y="3674585"/>
            <a:ext cx="211163" cy="150368"/>
          </a:xfrm>
          <a:custGeom>
            <a:avLst/>
            <a:gdLst>
              <a:gd name="T0" fmla="*/ 2286 w 2879"/>
              <a:gd name="T1" fmla="*/ 0 h 2049"/>
              <a:gd name="T2" fmla="*/ 2286 w 2879"/>
              <a:gd name="T3" fmla="*/ 0 h 2049"/>
              <a:gd name="T4" fmla="*/ 592 w 2879"/>
              <a:gd name="T5" fmla="*/ 0 h 2049"/>
              <a:gd name="T6" fmla="*/ 0 w 2879"/>
              <a:gd name="T7" fmla="*/ 609 h 2049"/>
              <a:gd name="T8" fmla="*/ 0 w 2879"/>
              <a:gd name="T9" fmla="*/ 1440 h 2049"/>
              <a:gd name="T10" fmla="*/ 592 w 2879"/>
              <a:gd name="T11" fmla="*/ 2048 h 2049"/>
              <a:gd name="T12" fmla="*/ 2286 w 2879"/>
              <a:gd name="T13" fmla="*/ 2048 h 2049"/>
              <a:gd name="T14" fmla="*/ 2878 w 2879"/>
              <a:gd name="T15" fmla="*/ 1440 h 2049"/>
              <a:gd name="T16" fmla="*/ 2878 w 2879"/>
              <a:gd name="T17" fmla="*/ 609 h 2049"/>
              <a:gd name="T18" fmla="*/ 2286 w 2879"/>
              <a:gd name="T19" fmla="*/ 0 h 2049"/>
              <a:gd name="T20" fmla="*/ 1887 w 2879"/>
              <a:gd name="T21" fmla="*/ 1072 h 2049"/>
              <a:gd name="T22" fmla="*/ 1887 w 2879"/>
              <a:gd name="T23" fmla="*/ 1072 h 2049"/>
              <a:gd name="T24" fmla="*/ 1087 w 2879"/>
              <a:gd name="T25" fmla="*/ 1440 h 2049"/>
              <a:gd name="T26" fmla="*/ 1040 w 2879"/>
              <a:gd name="T27" fmla="*/ 1408 h 2049"/>
              <a:gd name="T28" fmla="*/ 1040 w 2879"/>
              <a:gd name="T29" fmla="*/ 640 h 2049"/>
              <a:gd name="T30" fmla="*/ 1087 w 2879"/>
              <a:gd name="T31" fmla="*/ 609 h 2049"/>
              <a:gd name="T32" fmla="*/ 1887 w 2879"/>
              <a:gd name="T33" fmla="*/ 1008 h 2049"/>
              <a:gd name="T34" fmla="*/ 1887 w 2879"/>
              <a:gd name="T35" fmla="*/ 1072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9" h="2049">
                <a:moveTo>
                  <a:pt x="2286" y="0"/>
                </a:moveTo>
                <a:lnTo>
                  <a:pt x="2286" y="0"/>
                </a:lnTo>
                <a:cubicBezTo>
                  <a:pt x="592" y="0"/>
                  <a:pt x="592" y="0"/>
                  <a:pt x="592" y="0"/>
                </a:cubicBezTo>
                <a:cubicBezTo>
                  <a:pt x="272" y="0"/>
                  <a:pt x="0" y="273"/>
                  <a:pt x="0" y="609"/>
                </a:cubicBezTo>
                <a:cubicBezTo>
                  <a:pt x="0" y="1440"/>
                  <a:pt x="0" y="1440"/>
                  <a:pt x="0" y="1440"/>
                </a:cubicBezTo>
                <a:cubicBezTo>
                  <a:pt x="0" y="1776"/>
                  <a:pt x="272" y="2048"/>
                  <a:pt x="592" y="2048"/>
                </a:cubicBezTo>
                <a:cubicBezTo>
                  <a:pt x="2286" y="2048"/>
                  <a:pt x="2286" y="2048"/>
                  <a:pt x="2286" y="2048"/>
                </a:cubicBezTo>
                <a:cubicBezTo>
                  <a:pt x="2623" y="2048"/>
                  <a:pt x="2878" y="1776"/>
                  <a:pt x="2878" y="1440"/>
                </a:cubicBezTo>
                <a:cubicBezTo>
                  <a:pt x="2878" y="609"/>
                  <a:pt x="2878" y="609"/>
                  <a:pt x="2878" y="609"/>
                </a:cubicBezTo>
                <a:cubicBezTo>
                  <a:pt x="2878" y="273"/>
                  <a:pt x="2623" y="0"/>
                  <a:pt x="2286" y="0"/>
                </a:cubicBezTo>
                <a:close/>
                <a:moveTo>
                  <a:pt x="1887" y="1072"/>
                </a:moveTo>
                <a:lnTo>
                  <a:pt x="1887" y="1072"/>
                </a:lnTo>
                <a:cubicBezTo>
                  <a:pt x="1087" y="1440"/>
                  <a:pt x="1087" y="1440"/>
                  <a:pt x="1087" y="1440"/>
                </a:cubicBezTo>
                <a:cubicBezTo>
                  <a:pt x="1072" y="1456"/>
                  <a:pt x="1040" y="1440"/>
                  <a:pt x="1040" y="1408"/>
                </a:cubicBezTo>
                <a:cubicBezTo>
                  <a:pt x="1040" y="640"/>
                  <a:pt x="1040" y="640"/>
                  <a:pt x="1040" y="640"/>
                </a:cubicBezTo>
                <a:cubicBezTo>
                  <a:pt x="1040" y="609"/>
                  <a:pt x="1072" y="593"/>
                  <a:pt x="1087" y="609"/>
                </a:cubicBezTo>
                <a:cubicBezTo>
                  <a:pt x="1887" y="1008"/>
                  <a:pt x="1887" y="1008"/>
                  <a:pt x="1887" y="1008"/>
                </a:cubicBezTo>
                <a:cubicBezTo>
                  <a:pt x="1903" y="1024"/>
                  <a:pt x="1903" y="1056"/>
                  <a:pt x="1887" y="1072"/>
                </a:cubicBezTo>
                <a:close/>
              </a:path>
            </a:pathLst>
          </a:custGeom>
          <a:solidFill>
            <a:schemeClr val="bg1"/>
          </a:solidFill>
          <a:ln>
            <a:noFill/>
          </a:ln>
          <a:effectLst/>
        </p:spPr>
        <p:txBody>
          <a:bodyPr wrap="none" anchor="ctr"/>
          <a:lstStyle/>
          <a:p>
            <a:endParaRPr lang="en-US">
              <a:solidFill>
                <a:schemeClr val="tx1">
                  <a:lumMod val="75000"/>
                  <a:lumOff val="25000"/>
                </a:schemeClr>
              </a:solidFill>
            </a:endParaRPr>
          </a:p>
        </p:txBody>
      </p:sp>
      <p:sp>
        <p:nvSpPr>
          <p:cNvPr id="23" name="Freeform 3">
            <a:extLst>
              <a:ext uri="{FF2B5EF4-FFF2-40B4-BE49-F238E27FC236}">
                <a16:creationId xmlns:a16="http://schemas.microsoft.com/office/drawing/2014/main" id="{F6AE8FB5-32EC-DB48-99CF-896A131DE756}"/>
              </a:ext>
            </a:extLst>
          </p:cNvPr>
          <p:cNvSpPr>
            <a:spLocks noChangeArrowheads="1"/>
          </p:cNvSpPr>
          <p:nvPr userDrawn="1"/>
        </p:nvSpPr>
        <p:spPr bwMode="auto">
          <a:xfrm>
            <a:off x="6092640" y="2990994"/>
            <a:ext cx="211163" cy="172358"/>
          </a:xfrm>
          <a:custGeom>
            <a:avLst/>
            <a:gdLst>
              <a:gd name="T0" fmla="*/ 2878 w 2879"/>
              <a:gd name="T1" fmla="*/ 288 h 2352"/>
              <a:gd name="T2" fmla="*/ 2878 w 2879"/>
              <a:gd name="T3" fmla="*/ 288 h 2352"/>
              <a:gd name="T4" fmla="*/ 2542 w 2879"/>
              <a:gd name="T5" fmla="*/ 368 h 2352"/>
              <a:gd name="T6" fmla="*/ 2798 w 2879"/>
              <a:gd name="T7" fmla="*/ 48 h 2352"/>
              <a:gd name="T8" fmla="*/ 2430 w 2879"/>
              <a:gd name="T9" fmla="*/ 193 h 2352"/>
              <a:gd name="T10" fmla="*/ 1999 w 2879"/>
              <a:gd name="T11" fmla="*/ 0 h 2352"/>
              <a:gd name="T12" fmla="*/ 1407 w 2879"/>
              <a:gd name="T13" fmla="*/ 592 h 2352"/>
              <a:gd name="T14" fmla="*/ 1423 w 2879"/>
              <a:gd name="T15" fmla="*/ 736 h 2352"/>
              <a:gd name="T16" fmla="*/ 192 w 2879"/>
              <a:gd name="T17" fmla="*/ 112 h 2352"/>
              <a:gd name="T18" fmla="*/ 112 w 2879"/>
              <a:gd name="T19" fmla="*/ 416 h 2352"/>
              <a:gd name="T20" fmla="*/ 384 w 2879"/>
              <a:gd name="T21" fmla="*/ 895 h 2352"/>
              <a:gd name="T22" fmla="*/ 112 w 2879"/>
              <a:gd name="T23" fmla="*/ 832 h 2352"/>
              <a:gd name="T24" fmla="*/ 112 w 2879"/>
              <a:gd name="T25" fmla="*/ 832 h 2352"/>
              <a:gd name="T26" fmla="*/ 592 w 2879"/>
              <a:gd name="T27" fmla="*/ 1423 h 2352"/>
              <a:gd name="T28" fmla="*/ 432 w 2879"/>
              <a:gd name="T29" fmla="*/ 1439 h 2352"/>
              <a:gd name="T30" fmla="*/ 320 w 2879"/>
              <a:gd name="T31" fmla="*/ 1423 h 2352"/>
              <a:gd name="T32" fmla="*/ 880 w 2879"/>
              <a:gd name="T33" fmla="*/ 1839 h 2352"/>
              <a:gd name="T34" fmla="*/ 144 w 2879"/>
              <a:gd name="T35" fmla="*/ 2095 h 2352"/>
              <a:gd name="T36" fmla="*/ 0 w 2879"/>
              <a:gd name="T37" fmla="*/ 2079 h 2352"/>
              <a:gd name="T38" fmla="*/ 912 w 2879"/>
              <a:gd name="T39" fmla="*/ 2351 h 2352"/>
              <a:gd name="T40" fmla="*/ 2590 w 2879"/>
              <a:gd name="T41" fmla="*/ 672 h 2352"/>
              <a:gd name="T42" fmla="*/ 2590 w 2879"/>
              <a:gd name="T43" fmla="*/ 592 h 2352"/>
              <a:gd name="T44" fmla="*/ 2878 w 2879"/>
              <a:gd name="T45" fmla="*/ 288 h 2352"/>
              <a:gd name="T46" fmla="*/ 2878 w 2879"/>
              <a:gd name="T47" fmla="*/ 288 h 2352"/>
              <a:gd name="T48" fmla="*/ 2878 w 2879"/>
              <a:gd name="T49" fmla="*/ 288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9" h="2352">
                <a:moveTo>
                  <a:pt x="2878" y="288"/>
                </a:moveTo>
                <a:lnTo>
                  <a:pt x="2878" y="288"/>
                </a:lnTo>
                <a:cubicBezTo>
                  <a:pt x="2782" y="336"/>
                  <a:pt x="2670" y="368"/>
                  <a:pt x="2542" y="368"/>
                </a:cubicBezTo>
                <a:cubicBezTo>
                  <a:pt x="2670" y="304"/>
                  <a:pt x="2766" y="193"/>
                  <a:pt x="2798" y="48"/>
                </a:cubicBezTo>
                <a:cubicBezTo>
                  <a:pt x="2686" y="112"/>
                  <a:pt x="2558" y="160"/>
                  <a:pt x="2430" y="193"/>
                </a:cubicBezTo>
                <a:cubicBezTo>
                  <a:pt x="2319" y="80"/>
                  <a:pt x="2158" y="0"/>
                  <a:pt x="1999" y="0"/>
                </a:cubicBezTo>
                <a:cubicBezTo>
                  <a:pt x="1662" y="0"/>
                  <a:pt x="1407" y="272"/>
                  <a:pt x="1407" y="592"/>
                </a:cubicBezTo>
                <a:cubicBezTo>
                  <a:pt x="1407" y="640"/>
                  <a:pt x="1407" y="688"/>
                  <a:pt x="1423" y="736"/>
                </a:cubicBezTo>
                <a:cubicBezTo>
                  <a:pt x="928" y="704"/>
                  <a:pt x="496" y="464"/>
                  <a:pt x="192" y="112"/>
                </a:cubicBezTo>
                <a:cubicBezTo>
                  <a:pt x="144" y="209"/>
                  <a:pt x="112" y="304"/>
                  <a:pt x="112" y="416"/>
                </a:cubicBezTo>
                <a:cubicBezTo>
                  <a:pt x="112" y="624"/>
                  <a:pt x="224" y="800"/>
                  <a:pt x="384" y="895"/>
                </a:cubicBezTo>
                <a:cubicBezTo>
                  <a:pt x="288" y="895"/>
                  <a:pt x="192" y="880"/>
                  <a:pt x="112" y="832"/>
                </a:cubicBezTo>
                <a:lnTo>
                  <a:pt x="112" y="832"/>
                </a:lnTo>
                <a:cubicBezTo>
                  <a:pt x="112" y="1120"/>
                  <a:pt x="320" y="1360"/>
                  <a:pt x="592" y="1423"/>
                </a:cubicBezTo>
                <a:cubicBezTo>
                  <a:pt x="544" y="1423"/>
                  <a:pt x="480" y="1439"/>
                  <a:pt x="432" y="1439"/>
                </a:cubicBezTo>
                <a:cubicBezTo>
                  <a:pt x="400" y="1439"/>
                  <a:pt x="352" y="1439"/>
                  <a:pt x="320" y="1423"/>
                </a:cubicBezTo>
                <a:cubicBezTo>
                  <a:pt x="400" y="1663"/>
                  <a:pt x="608" y="1839"/>
                  <a:pt x="880" y="1839"/>
                </a:cubicBezTo>
                <a:cubicBezTo>
                  <a:pt x="672" y="2000"/>
                  <a:pt x="416" y="2095"/>
                  <a:pt x="144" y="2095"/>
                </a:cubicBezTo>
                <a:cubicBezTo>
                  <a:pt x="96" y="2095"/>
                  <a:pt x="48" y="2095"/>
                  <a:pt x="0" y="2079"/>
                </a:cubicBezTo>
                <a:cubicBezTo>
                  <a:pt x="256" y="2255"/>
                  <a:pt x="576" y="2351"/>
                  <a:pt x="912" y="2351"/>
                </a:cubicBezTo>
                <a:cubicBezTo>
                  <a:pt x="1999" y="2351"/>
                  <a:pt x="2590" y="1439"/>
                  <a:pt x="2590" y="672"/>
                </a:cubicBezTo>
                <a:cubicBezTo>
                  <a:pt x="2590" y="592"/>
                  <a:pt x="2590" y="592"/>
                  <a:pt x="2590" y="592"/>
                </a:cubicBezTo>
                <a:cubicBezTo>
                  <a:pt x="2702" y="512"/>
                  <a:pt x="2798" y="400"/>
                  <a:pt x="2878" y="288"/>
                </a:cubicBezTo>
                <a:close/>
                <a:moveTo>
                  <a:pt x="2878" y="288"/>
                </a:moveTo>
                <a:lnTo>
                  <a:pt x="2878" y="288"/>
                </a:lnTo>
                <a:close/>
              </a:path>
            </a:pathLst>
          </a:custGeom>
          <a:solidFill>
            <a:schemeClr val="bg1"/>
          </a:solidFill>
          <a:ln>
            <a:noFill/>
          </a:ln>
          <a:effectLst/>
        </p:spPr>
        <p:txBody>
          <a:bodyPr wrap="none" anchor="ctr"/>
          <a:lstStyle/>
          <a:p>
            <a:endParaRPr lang="en-US">
              <a:solidFill>
                <a:schemeClr val="tx1">
                  <a:lumMod val="75000"/>
                  <a:lumOff val="25000"/>
                </a:schemeClr>
              </a:solidFill>
            </a:endParaRPr>
          </a:p>
        </p:txBody>
      </p:sp>
      <p:sp>
        <p:nvSpPr>
          <p:cNvPr id="25" name="Freeform 4">
            <a:extLst>
              <a:ext uri="{FF2B5EF4-FFF2-40B4-BE49-F238E27FC236}">
                <a16:creationId xmlns:a16="http://schemas.microsoft.com/office/drawing/2014/main" id="{2B8BD962-8EE3-3344-BA7C-EA7A240ABF35}"/>
              </a:ext>
            </a:extLst>
          </p:cNvPr>
          <p:cNvSpPr>
            <a:spLocks noChangeArrowheads="1"/>
          </p:cNvSpPr>
          <p:nvPr userDrawn="1"/>
        </p:nvSpPr>
        <p:spPr bwMode="auto">
          <a:xfrm>
            <a:off x="6092640" y="2634115"/>
            <a:ext cx="211163" cy="212456"/>
          </a:xfrm>
          <a:custGeom>
            <a:avLst/>
            <a:gdLst>
              <a:gd name="T0" fmla="*/ 2494 w 2879"/>
              <a:gd name="T1" fmla="*/ 0 h 2896"/>
              <a:gd name="T2" fmla="*/ 2494 w 2879"/>
              <a:gd name="T3" fmla="*/ 0 h 2896"/>
              <a:gd name="T4" fmla="*/ 384 w 2879"/>
              <a:gd name="T5" fmla="*/ 0 h 2896"/>
              <a:gd name="T6" fmla="*/ 0 w 2879"/>
              <a:gd name="T7" fmla="*/ 399 h 2896"/>
              <a:gd name="T8" fmla="*/ 0 w 2879"/>
              <a:gd name="T9" fmla="*/ 2495 h 2896"/>
              <a:gd name="T10" fmla="*/ 384 w 2879"/>
              <a:gd name="T11" fmla="*/ 2895 h 2896"/>
              <a:gd name="T12" fmla="*/ 1423 w 2879"/>
              <a:gd name="T13" fmla="*/ 2895 h 2896"/>
              <a:gd name="T14" fmla="*/ 1423 w 2879"/>
              <a:gd name="T15" fmla="*/ 1855 h 2896"/>
              <a:gd name="T16" fmla="*/ 1168 w 2879"/>
              <a:gd name="T17" fmla="*/ 1855 h 2896"/>
              <a:gd name="T18" fmla="*/ 1104 w 2879"/>
              <a:gd name="T19" fmla="*/ 1791 h 2896"/>
              <a:gd name="T20" fmla="*/ 1104 w 2879"/>
              <a:gd name="T21" fmla="*/ 1471 h 2896"/>
              <a:gd name="T22" fmla="*/ 1168 w 2879"/>
              <a:gd name="T23" fmla="*/ 1407 h 2896"/>
              <a:gd name="T24" fmla="*/ 1423 w 2879"/>
              <a:gd name="T25" fmla="*/ 1407 h 2896"/>
              <a:gd name="T26" fmla="*/ 1423 w 2879"/>
              <a:gd name="T27" fmla="*/ 1071 h 2896"/>
              <a:gd name="T28" fmla="*/ 1983 w 2879"/>
              <a:gd name="T29" fmla="*/ 512 h 2896"/>
              <a:gd name="T30" fmla="*/ 2255 w 2879"/>
              <a:gd name="T31" fmla="*/ 512 h 2896"/>
              <a:gd name="T32" fmla="*/ 2319 w 2879"/>
              <a:gd name="T33" fmla="*/ 560 h 2896"/>
              <a:gd name="T34" fmla="*/ 2319 w 2879"/>
              <a:gd name="T35" fmla="*/ 847 h 2896"/>
              <a:gd name="T36" fmla="*/ 2255 w 2879"/>
              <a:gd name="T37" fmla="*/ 912 h 2896"/>
              <a:gd name="T38" fmla="*/ 2094 w 2879"/>
              <a:gd name="T39" fmla="*/ 912 h 2896"/>
              <a:gd name="T40" fmla="*/ 1871 w 2879"/>
              <a:gd name="T41" fmla="*/ 1120 h 2896"/>
              <a:gd name="T42" fmla="*/ 1871 w 2879"/>
              <a:gd name="T43" fmla="*/ 1407 h 2896"/>
              <a:gd name="T44" fmla="*/ 2271 w 2879"/>
              <a:gd name="T45" fmla="*/ 1407 h 2896"/>
              <a:gd name="T46" fmla="*/ 2334 w 2879"/>
              <a:gd name="T47" fmla="*/ 1471 h 2896"/>
              <a:gd name="T48" fmla="*/ 2302 w 2879"/>
              <a:gd name="T49" fmla="*/ 1807 h 2896"/>
              <a:gd name="T50" fmla="*/ 2239 w 2879"/>
              <a:gd name="T51" fmla="*/ 1855 h 2896"/>
              <a:gd name="T52" fmla="*/ 1871 w 2879"/>
              <a:gd name="T53" fmla="*/ 1855 h 2896"/>
              <a:gd name="T54" fmla="*/ 1871 w 2879"/>
              <a:gd name="T55" fmla="*/ 2895 h 2896"/>
              <a:gd name="T56" fmla="*/ 2494 w 2879"/>
              <a:gd name="T57" fmla="*/ 2895 h 2896"/>
              <a:gd name="T58" fmla="*/ 2878 w 2879"/>
              <a:gd name="T59" fmla="*/ 2495 h 2896"/>
              <a:gd name="T60" fmla="*/ 2878 w 2879"/>
              <a:gd name="T61" fmla="*/ 399 h 2896"/>
              <a:gd name="T62" fmla="*/ 2494 w 2879"/>
              <a:gd name="T63" fmla="*/ 0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9" h="2896">
                <a:moveTo>
                  <a:pt x="2494" y="0"/>
                </a:moveTo>
                <a:lnTo>
                  <a:pt x="2494" y="0"/>
                </a:lnTo>
                <a:cubicBezTo>
                  <a:pt x="384" y="0"/>
                  <a:pt x="384" y="0"/>
                  <a:pt x="384" y="0"/>
                </a:cubicBezTo>
                <a:cubicBezTo>
                  <a:pt x="176" y="0"/>
                  <a:pt x="0" y="176"/>
                  <a:pt x="0" y="399"/>
                </a:cubicBezTo>
                <a:cubicBezTo>
                  <a:pt x="0" y="2495"/>
                  <a:pt x="0" y="2495"/>
                  <a:pt x="0" y="2495"/>
                </a:cubicBezTo>
                <a:cubicBezTo>
                  <a:pt x="0" y="2719"/>
                  <a:pt x="176" y="2895"/>
                  <a:pt x="384" y="2895"/>
                </a:cubicBezTo>
                <a:cubicBezTo>
                  <a:pt x="1423" y="2895"/>
                  <a:pt x="1423" y="2895"/>
                  <a:pt x="1423" y="2895"/>
                </a:cubicBezTo>
                <a:cubicBezTo>
                  <a:pt x="1423" y="1855"/>
                  <a:pt x="1423" y="1855"/>
                  <a:pt x="1423" y="1855"/>
                </a:cubicBezTo>
                <a:cubicBezTo>
                  <a:pt x="1168" y="1855"/>
                  <a:pt x="1168" y="1855"/>
                  <a:pt x="1168" y="1855"/>
                </a:cubicBezTo>
                <a:cubicBezTo>
                  <a:pt x="1120" y="1855"/>
                  <a:pt x="1104" y="1824"/>
                  <a:pt x="1104" y="1791"/>
                </a:cubicBezTo>
                <a:cubicBezTo>
                  <a:pt x="1104" y="1471"/>
                  <a:pt x="1104" y="1471"/>
                  <a:pt x="1104" y="1471"/>
                </a:cubicBezTo>
                <a:cubicBezTo>
                  <a:pt x="1104" y="1423"/>
                  <a:pt x="1120" y="1407"/>
                  <a:pt x="1168" y="1407"/>
                </a:cubicBezTo>
                <a:cubicBezTo>
                  <a:pt x="1423" y="1407"/>
                  <a:pt x="1423" y="1407"/>
                  <a:pt x="1423" y="1407"/>
                </a:cubicBezTo>
                <a:cubicBezTo>
                  <a:pt x="1423" y="1071"/>
                  <a:pt x="1423" y="1071"/>
                  <a:pt x="1423" y="1071"/>
                </a:cubicBezTo>
                <a:cubicBezTo>
                  <a:pt x="1423" y="704"/>
                  <a:pt x="1662" y="512"/>
                  <a:pt x="1983" y="512"/>
                </a:cubicBezTo>
                <a:cubicBezTo>
                  <a:pt x="2255" y="512"/>
                  <a:pt x="2255" y="512"/>
                  <a:pt x="2255" y="512"/>
                </a:cubicBezTo>
                <a:cubicBezTo>
                  <a:pt x="2302" y="512"/>
                  <a:pt x="2319" y="528"/>
                  <a:pt x="2319" y="560"/>
                </a:cubicBezTo>
                <a:cubicBezTo>
                  <a:pt x="2319" y="847"/>
                  <a:pt x="2319" y="847"/>
                  <a:pt x="2319" y="847"/>
                </a:cubicBezTo>
                <a:cubicBezTo>
                  <a:pt x="2319" y="879"/>
                  <a:pt x="2302" y="912"/>
                  <a:pt x="2255" y="912"/>
                </a:cubicBezTo>
                <a:cubicBezTo>
                  <a:pt x="2094" y="912"/>
                  <a:pt x="2094" y="912"/>
                  <a:pt x="2094" y="912"/>
                </a:cubicBezTo>
                <a:cubicBezTo>
                  <a:pt x="1918" y="912"/>
                  <a:pt x="1871" y="992"/>
                  <a:pt x="1871" y="1120"/>
                </a:cubicBezTo>
                <a:cubicBezTo>
                  <a:pt x="1871" y="1407"/>
                  <a:pt x="1871" y="1407"/>
                  <a:pt x="1871" y="1407"/>
                </a:cubicBezTo>
                <a:cubicBezTo>
                  <a:pt x="2271" y="1407"/>
                  <a:pt x="2271" y="1407"/>
                  <a:pt x="2271" y="1407"/>
                </a:cubicBezTo>
                <a:cubicBezTo>
                  <a:pt x="2319" y="1407"/>
                  <a:pt x="2334" y="1440"/>
                  <a:pt x="2334" y="1471"/>
                </a:cubicBezTo>
                <a:cubicBezTo>
                  <a:pt x="2302" y="1807"/>
                  <a:pt x="2302" y="1807"/>
                  <a:pt x="2302" y="1807"/>
                </a:cubicBezTo>
                <a:cubicBezTo>
                  <a:pt x="2286" y="1839"/>
                  <a:pt x="2271" y="1855"/>
                  <a:pt x="2239" y="1855"/>
                </a:cubicBezTo>
                <a:cubicBezTo>
                  <a:pt x="1871" y="1855"/>
                  <a:pt x="1871" y="1855"/>
                  <a:pt x="1871" y="1855"/>
                </a:cubicBezTo>
                <a:cubicBezTo>
                  <a:pt x="1871" y="2895"/>
                  <a:pt x="1871" y="2895"/>
                  <a:pt x="1871" y="2895"/>
                </a:cubicBezTo>
                <a:cubicBezTo>
                  <a:pt x="2494" y="2895"/>
                  <a:pt x="2494" y="2895"/>
                  <a:pt x="2494" y="2895"/>
                </a:cubicBezTo>
                <a:cubicBezTo>
                  <a:pt x="2702" y="2895"/>
                  <a:pt x="2878" y="2719"/>
                  <a:pt x="2878" y="2495"/>
                </a:cubicBezTo>
                <a:cubicBezTo>
                  <a:pt x="2878" y="399"/>
                  <a:pt x="2878" y="399"/>
                  <a:pt x="2878" y="399"/>
                </a:cubicBezTo>
                <a:cubicBezTo>
                  <a:pt x="2878" y="176"/>
                  <a:pt x="2702" y="0"/>
                  <a:pt x="2494" y="0"/>
                </a:cubicBezTo>
              </a:path>
            </a:pathLst>
          </a:custGeom>
          <a:solidFill>
            <a:schemeClr val="bg1"/>
          </a:solidFill>
          <a:ln>
            <a:noFill/>
          </a:ln>
          <a:effectLst/>
        </p:spPr>
        <p:txBody>
          <a:bodyPr wrap="none" anchor="ctr"/>
          <a:lstStyle/>
          <a:p>
            <a:endParaRPr lang="en-US">
              <a:solidFill>
                <a:schemeClr val="tx1">
                  <a:lumMod val="75000"/>
                  <a:lumOff val="25000"/>
                </a:schemeClr>
              </a:solidFill>
            </a:endParaRPr>
          </a:p>
        </p:txBody>
      </p:sp>
      <p:grpSp>
        <p:nvGrpSpPr>
          <p:cNvPr id="27" name="Group 26">
            <a:extLst>
              <a:ext uri="{FF2B5EF4-FFF2-40B4-BE49-F238E27FC236}">
                <a16:creationId xmlns:a16="http://schemas.microsoft.com/office/drawing/2014/main" id="{F0B3CEFF-5BCE-DF4F-98DC-031D59B56282}"/>
              </a:ext>
            </a:extLst>
          </p:cNvPr>
          <p:cNvGrpSpPr/>
          <p:nvPr userDrawn="1"/>
        </p:nvGrpSpPr>
        <p:grpSpPr>
          <a:xfrm>
            <a:off x="6092640" y="3310461"/>
            <a:ext cx="211163" cy="211163"/>
            <a:chOff x="4606925" y="2565400"/>
            <a:chExt cx="1036638" cy="1036638"/>
          </a:xfrm>
          <a:solidFill>
            <a:schemeClr val="bg1"/>
          </a:solidFill>
        </p:grpSpPr>
        <p:sp>
          <p:nvSpPr>
            <p:cNvPr id="29" name="Freeform 5">
              <a:extLst>
                <a:ext uri="{FF2B5EF4-FFF2-40B4-BE49-F238E27FC236}">
                  <a16:creationId xmlns:a16="http://schemas.microsoft.com/office/drawing/2014/main" id="{EF66B161-6776-4945-809E-64C769F4F26D}"/>
                </a:ext>
              </a:extLst>
            </p:cNvPr>
            <p:cNvSpPr>
              <a:spLocks noChangeArrowheads="1"/>
            </p:cNvSpPr>
            <p:nvPr/>
          </p:nvSpPr>
          <p:spPr bwMode="auto">
            <a:xfrm>
              <a:off x="4606925" y="2565400"/>
              <a:ext cx="1036638" cy="1036638"/>
            </a:xfrm>
            <a:custGeom>
              <a:avLst/>
              <a:gdLst>
                <a:gd name="T0" fmla="*/ 2094 w 2879"/>
                <a:gd name="T1" fmla="*/ 0 h 2880"/>
                <a:gd name="T2" fmla="*/ 2094 w 2879"/>
                <a:gd name="T3" fmla="*/ 0 h 2880"/>
                <a:gd name="T4" fmla="*/ 800 w 2879"/>
                <a:gd name="T5" fmla="*/ 0 h 2880"/>
                <a:gd name="T6" fmla="*/ 0 w 2879"/>
                <a:gd name="T7" fmla="*/ 800 h 2880"/>
                <a:gd name="T8" fmla="*/ 0 w 2879"/>
                <a:gd name="T9" fmla="*/ 2095 h 2880"/>
                <a:gd name="T10" fmla="*/ 800 w 2879"/>
                <a:gd name="T11" fmla="*/ 2879 h 2880"/>
                <a:gd name="T12" fmla="*/ 2094 w 2879"/>
                <a:gd name="T13" fmla="*/ 2879 h 2880"/>
                <a:gd name="T14" fmla="*/ 2878 w 2879"/>
                <a:gd name="T15" fmla="*/ 2095 h 2880"/>
                <a:gd name="T16" fmla="*/ 2878 w 2879"/>
                <a:gd name="T17" fmla="*/ 800 h 2880"/>
                <a:gd name="T18" fmla="*/ 2094 w 2879"/>
                <a:gd name="T19" fmla="*/ 0 h 2880"/>
                <a:gd name="T20" fmla="*/ 2623 w 2879"/>
                <a:gd name="T21" fmla="*/ 2095 h 2880"/>
                <a:gd name="T22" fmla="*/ 2623 w 2879"/>
                <a:gd name="T23" fmla="*/ 2095 h 2880"/>
                <a:gd name="T24" fmla="*/ 2094 w 2879"/>
                <a:gd name="T25" fmla="*/ 2623 h 2880"/>
                <a:gd name="T26" fmla="*/ 800 w 2879"/>
                <a:gd name="T27" fmla="*/ 2623 h 2880"/>
                <a:gd name="T28" fmla="*/ 256 w 2879"/>
                <a:gd name="T29" fmla="*/ 2095 h 2880"/>
                <a:gd name="T30" fmla="*/ 256 w 2879"/>
                <a:gd name="T31" fmla="*/ 800 h 2880"/>
                <a:gd name="T32" fmla="*/ 800 w 2879"/>
                <a:gd name="T33" fmla="*/ 256 h 2880"/>
                <a:gd name="T34" fmla="*/ 2094 w 2879"/>
                <a:gd name="T35" fmla="*/ 256 h 2880"/>
                <a:gd name="T36" fmla="*/ 2623 w 2879"/>
                <a:gd name="T37" fmla="*/ 800 h 2880"/>
                <a:gd name="T38" fmla="*/ 2623 w 2879"/>
                <a:gd name="T39" fmla="*/ 2095 h 2880"/>
                <a:gd name="T40" fmla="*/ 2623 w 2879"/>
                <a:gd name="T41" fmla="*/ 2095 h 2880"/>
                <a:gd name="T42" fmla="*/ 2623 w 2879"/>
                <a:gd name="T43" fmla="*/ 2095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9" h="2880">
                  <a:moveTo>
                    <a:pt x="2094" y="0"/>
                  </a:moveTo>
                  <a:lnTo>
                    <a:pt x="2094" y="0"/>
                  </a:lnTo>
                  <a:cubicBezTo>
                    <a:pt x="800" y="0"/>
                    <a:pt x="800" y="0"/>
                    <a:pt x="800" y="0"/>
                  </a:cubicBezTo>
                  <a:cubicBezTo>
                    <a:pt x="352" y="0"/>
                    <a:pt x="0" y="352"/>
                    <a:pt x="0" y="800"/>
                  </a:cubicBezTo>
                  <a:cubicBezTo>
                    <a:pt x="0" y="2095"/>
                    <a:pt x="0" y="2095"/>
                    <a:pt x="0" y="2095"/>
                  </a:cubicBezTo>
                  <a:cubicBezTo>
                    <a:pt x="0" y="2527"/>
                    <a:pt x="352" y="2879"/>
                    <a:pt x="800" y="2879"/>
                  </a:cubicBezTo>
                  <a:cubicBezTo>
                    <a:pt x="2094" y="2879"/>
                    <a:pt x="2094" y="2879"/>
                    <a:pt x="2094" y="2879"/>
                  </a:cubicBezTo>
                  <a:cubicBezTo>
                    <a:pt x="2526" y="2879"/>
                    <a:pt x="2878" y="2527"/>
                    <a:pt x="2878" y="2095"/>
                  </a:cubicBezTo>
                  <a:cubicBezTo>
                    <a:pt x="2878" y="800"/>
                    <a:pt x="2878" y="800"/>
                    <a:pt x="2878" y="800"/>
                  </a:cubicBezTo>
                  <a:cubicBezTo>
                    <a:pt x="2878" y="352"/>
                    <a:pt x="2526" y="0"/>
                    <a:pt x="2094" y="0"/>
                  </a:cubicBezTo>
                  <a:close/>
                  <a:moveTo>
                    <a:pt x="2623" y="2095"/>
                  </a:moveTo>
                  <a:lnTo>
                    <a:pt x="2623" y="2095"/>
                  </a:lnTo>
                  <a:cubicBezTo>
                    <a:pt x="2623" y="2383"/>
                    <a:pt x="2383" y="2623"/>
                    <a:pt x="2094" y="2623"/>
                  </a:cubicBezTo>
                  <a:cubicBezTo>
                    <a:pt x="800" y="2623"/>
                    <a:pt x="800" y="2623"/>
                    <a:pt x="800" y="2623"/>
                  </a:cubicBezTo>
                  <a:cubicBezTo>
                    <a:pt x="496" y="2623"/>
                    <a:pt x="256" y="2383"/>
                    <a:pt x="256" y="2095"/>
                  </a:cubicBezTo>
                  <a:cubicBezTo>
                    <a:pt x="256" y="800"/>
                    <a:pt x="256" y="800"/>
                    <a:pt x="256" y="800"/>
                  </a:cubicBezTo>
                  <a:cubicBezTo>
                    <a:pt x="256" y="496"/>
                    <a:pt x="496" y="256"/>
                    <a:pt x="800" y="256"/>
                  </a:cubicBezTo>
                  <a:cubicBezTo>
                    <a:pt x="2094" y="256"/>
                    <a:pt x="2094" y="256"/>
                    <a:pt x="2094" y="256"/>
                  </a:cubicBezTo>
                  <a:cubicBezTo>
                    <a:pt x="2383" y="256"/>
                    <a:pt x="2623" y="496"/>
                    <a:pt x="2623" y="800"/>
                  </a:cubicBezTo>
                  <a:lnTo>
                    <a:pt x="2623" y="2095"/>
                  </a:lnTo>
                  <a:close/>
                  <a:moveTo>
                    <a:pt x="2623" y="2095"/>
                  </a:moveTo>
                  <a:lnTo>
                    <a:pt x="2623" y="209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sp>
          <p:nvSpPr>
            <p:cNvPr id="31" name="Freeform 6">
              <a:extLst>
                <a:ext uri="{FF2B5EF4-FFF2-40B4-BE49-F238E27FC236}">
                  <a16:creationId xmlns:a16="http://schemas.microsoft.com/office/drawing/2014/main" id="{C66BEC1E-BD47-6E4A-824F-8EE896750A9C}"/>
                </a:ext>
              </a:extLst>
            </p:cNvPr>
            <p:cNvSpPr>
              <a:spLocks noChangeArrowheads="1"/>
            </p:cNvSpPr>
            <p:nvPr/>
          </p:nvSpPr>
          <p:spPr bwMode="auto">
            <a:xfrm>
              <a:off x="4860925" y="2817813"/>
              <a:ext cx="536575" cy="534987"/>
            </a:xfrm>
            <a:custGeom>
              <a:avLst/>
              <a:gdLst>
                <a:gd name="T0" fmla="*/ 736 w 1489"/>
                <a:gd name="T1" fmla="*/ 0 h 1488"/>
                <a:gd name="T2" fmla="*/ 736 w 1489"/>
                <a:gd name="T3" fmla="*/ 0 h 1488"/>
                <a:gd name="T4" fmla="*/ 0 w 1489"/>
                <a:gd name="T5" fmla="*/ 736 h 1488"/>
                <a:gd name="T6" fmla="*/ 736 w 1489"/>
                <a:gd name="T7" fmla="*/ 1487 h 1488"/>
                <a:gd name="T8" fmla="*/ 1488 w 1489"/>
                <a:gd name="T9" fmla="*/ 736 h 1488"/>
                <a:gd name="T10" fmla="*/ 736 w 1489"/>
                <a:gd name="T11" fmla="*/ 0 h 1488"/>
                <a:gd name="T12" fmla="*/ 736 w 1489"/>
                <a:gd name="T13" fmla="*/ 1231 h 1488"/>
                <a:gd name="T14" fmla="*/ 736 w 1489"/>
                <a:gd name="T15" fmla="*/ 1231 h 1488"/>
                <a:gd name="T16" fmla="*/ 256 w 1489"/>
                <a:gd name="T17" fmla="*/ 736 h 1488"/>
                <a:gd name="T18" fmla="*/ 736 w 1489"/>
                <a:gd name="T19" fmla="*/ 256 h 1488"/>
                <a:gd name="T20" fmla="*/ 1232 w 1489"/>
                <a:gd name="T21" fmla="*/ 736 h 1488"/>
                <a:gd name="T22" fmla="*/ 736 w 1489"/>
                <a:gd name="T23" fmla="*/ 1231 h 1488"/>
                <a:gd name="T24" fmla="*/ 736 w 1489"/>
                <a:gd name="T25" fmla="*/ 1231 h 1488"/>
                <a:gd name="T26" fmla="*/ 736 w 1489"/>
                <a:gd name="T27" fmla="*/ 1231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9" h="1488">
                  <a:moveTo>
                    <a:pt x="736" y="0"/>
                  </a:moveTo>
                  <a:lnTo>
                    <a:pt x="736" y="0"/>
                  </a:lnTo>
                  <a:cubicBezTo>
                    <a:pt x="337" y="0"/>
                    <a:pt x="0" y="335"/>
                    <a:pt x="0" y="736"/>
                  </a:cubicBezTo>
                  <a:cubicBezTo>
                    <a:pt x="0" y="1151"/>
                    <a:pt x="337" y="1487"/>
                    <a:pt x="736" y="1487"/>
                  </a:cubicBezTo>
                  <a:cubicBezTo>
                    <a:pt x="1151" y="1487"/>
                    <a:pt x="1488" y="1151"/>
                    <a:pt x="1488" y="736"/>
                  </a:cubicBezTo>
                  <a:cubicBezTo>
                    <a:pt x="1488" y="335"/>
                    <a:pt x="1151" y="0"/>
                    <a:pt x="736" y="0"/>
                  </a:cubicBezTo>
                  <a:close/>
                  <a:moveTo>
                    <a:pt x="736" y="1231"/>
                  </a:moveTo>
                  <a:lnTo>
                    <a:pt x="736" y="1231"/>
                  </a:lnTo>
                  <a:cubicBezTo>
                    <a:pt x="480" y="1231"/>
                    <a:pt x="256" y="1007"/>
                    <a:pt x="256" y="736"/>
                  </a:cubicBezTo>
                  <a:cubicBezTo>
                    <a:pt x="256" y="464"/>
                    <a:pt x="480" y="256"/>
                    <a:pt x="736" y="256"/>
                  </a:cubicBezTo>
                  <a:cubicBezTo>
                    <a:pt x="1008" y="256"/>
                    <a:pt x="1232" y="464"/>
                    <a:pt x="1232" y="736"/>
                  </a:cubicBezTo>
                  <a:cubicBezTo>
                    <a:pt x="1232" y="1007"/>
                    <a:pt x="1008" y="1231"/>
                    <a:pt x="736" y="1231"/>
                  </a:cubicBezTo>
                  <a:close/>
                  <a:moveTo>
                    <a:pt x="736" y="1231"/>
                  </a:moveTo>
                  <a:lnTo>
                    <a:pt x="736" y="123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sp>
          <p:nvSpPr>
            <p:cNvPr id="32" name="Freeform 7">
              <a:extLst>
                <a:ext uri="{FF2B5EF4-FFF2-40B4-BE49-F238E27FC236}">
                  <a16:creationId xmlns:a16="http://schemas.microsoft.com/office/drawing/2014/main" id="{21312F2B-8569-E340-A35B-B3CE92F7F9C4}"/>
                </a:ext>
              </a:extLst>
            </p:cNvPr>
            <p:cNvSpPr>
              <a:spLocks noChangeArrowheads="1"/>
            </p:cNvSpPr>
            <p:nvPr/>
          </p:nvSpPr>
          <p:spPr bwMode="auto">
            <a:xfrm>
              <a:off x="5338763" y="2738438"/>
              <a:ext cx="133350" cy="138112"/>
            </a:xfrm>
            <a:custGeom>
              <a:avLst/>
              <a:gdLst>
                <a:gd name="T0" fmla="*/ 192 w 369"/>
                <a:gd name="T1" fmla="*/ 0 h 384"/>
                <a:gd name="T2" fmla="*/ 192 w 369"/>
                <a:gd name="T3" fmla="*/ 0 h 384"/>
                <a:gd name="T4" fmla="*/ 48 w 369"/>
                <a:gd name="T5" fmla="*/ 63 h 384"/>
                <a:gd name="T6" fmla="*/ 0 w 369"/>
                <a:gd name="T7" fmla="*/ 191 h 384"/>
                <a:gd name="T8" fmla="*/ 48 w 369"/>
                <a:gd name="T9" fmla="*/ 319 h 384"/>
                <a:gd name="T10" fmla="*/ 192 w 369"/>
                <a:gd name="T11" fmla="*/ 383 h 384"/>
                <a:gd name="T12" fmla="*/ 319 w 369"/>
                <a:gd name="T13" fmla="*/ 319 h 384"/>
                <a:gd name="T14" fmla="*/ 368 w 369"/>
                <a:gd name="T15" fmla="*/ 191 h 384"/>
                <a:gd name="T16" fmla="*/ 319 w 369"/>
                <a:gd name="T17" fmla="*/ 63 h 384"/>
                <a:gd name="T18" fmla="*/ 192 w 369"/>
                <a:gd name="T19" fmla="*/ 0 h 384"/>
                <a:gd name="T20" fmla="*/ 192 w 369"/>
                <a:gd name="T21" fmla="*/ 0 h 384"/>
                <a:gd name="T22" fmla="*/ 192 w 369"/>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384">
                  <a:moveTo>
                    <a:pt x="192" y="0"/>
                  </a:moveTo>
                  <a:lnTo>
                    <a:pt x="192" y="0"/>
                  </a:lnTo>
                  <a:cubicBezTo>
                    <a:pt x="144" y="0"/>
                    <a:pt x="96" y="15"/>
                    <a:pt x="48" y="63"/>
                  </a:cubicBezTo>
                  <a:cubicBezTo>
                    <a:pt x="16" y="95"/>
                    <a:pt x="0" y="143"/>
                    <a:pt x="0" y="191"/>
                  </a:cubicBezTo>
                  <a:cubicBezTo>
                    <a:pt x="0" y="239"/>
                    <a:pt x="16" y="287"/>
                    <a:pt x="48" y="319"/>
                  </a:cubicBezTo>
                  <a:cubicBezTo>
                    <a:pt x="96" y="351"/>
                    <a:pt x="144" y="383"/>
                    <a:pt x="192" y="383"/>
                  </a:cubicBezTo>
                  <a:cubicBezTo>
                    <a:pt x="240" y="383"/>
                    <a:pt x="288" y="351"/>
                    <a:pt x="319" y="319"/>
                  </a:cubicBezTo>
                  <a:cubicBezTo>
                    <a:pt x="352" y="287"/>
                    <a:pt x="368" y="239"/>
                    <a:pt x="368" y="191"/>
                  </a:cubicBezTo>
                  <a:cubicBezTo>
                    <a:pt x="368" y="143"/>
                    <a:pt x="352" y="95"/>
                    <a:pt x="319" y="63"/>
                  </a:cubicBezTo>
                  <a:cubicBezTo>
                    <a:pt x="288" y="15"/>
                    <a:pt x="240" y="0"/>
                    <a:pt x="192" y="0"/>
                  </a:cubicBezTo>
                  <a:close/>
                  <a:moveTo>
                    <a:pt x="192" y="0"/>
                  </a:moveTo>
                  <a:lnTo>
                    <a:pt x="192"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grpSp>
      <p:grpSp>
        <p:nvGrpSpPr>
          <p:cNvPr id="33" name="Group 32">
            <a:extLst>
              <a:ext uri="{FF2B5EF4-FFF2-40B4-BE49-F238E27FC236}">
                <a16:creationId xmlns:a16="http://schemas.microsoft.com/office/drawing/2014/main" id="{C751F08E-351B-5A40-A950-3CA860B2B2F2}"/>
              </a:ext>
            </a:extLst>
          </p:cNvPr>
          <p:cNvGrpSpPr/>
          <p:nvPr userDrawn="1"/>
        </p:nvGrpSpPr>
        <p:grpSpPr>
          <a:xfrm>
            <a:off x="6092640" y="3979338"/>
            <a:ext cx="211163" cy="211163"/>
            <a:chOff x="4606925" y="5995988"/>
            <a:chExt cx="1036638" cy="1036637"/>
          </a:xfrm>
          <a:solidFill>
            <a:schemeClr val="bg1"/>
          </a:solidFill>
        </p:grpSpPr>
        <p:sp>
          <p:nvSpPr>
            <p:cNvPr id="34" name="Freeform 8">
              <a:extLst>
                <a:ext uri="{FF2B5EF4-FFF2-40B4-BE49-F238E27FC236}">
                  <a16:creationId xmlns:a16="http://schemas.microsoft.com/office/drawing/2014/main" id="{1BAA3FE2-34B5-E34F-8EE2-664215411CF0}"/>
                </a:ext>
              </a:extLst>
            </p:cNvPr>
            <p:cNvSpPr>
              <a:spLocks noChangeArrowheads="1"/>
            </p:cNvSpPr>
            <p:nvPr/>
          </p:nvSpPr>
          <p:spPr bwMode="auto">
            <a:xfrm>
              <a:off x="5080000" y="6307138"/>
              <a:ext cx="155575" cy="149225"/>
            </a:xfrm>
            <a:custGeom>
              <a:avLst/>
              <a:gdLst>
                <a:gd name="T0" fmla="*/ 432 w 433"/>
                <a:gd name="T1" fmla="*/ 191 h 416"/>
                <a:gd name="T2" fmla="*/ 432 w 433"/>
                <a:gd name="T3" fmla="*/ 191 h 416"/>
                <a:gd name="T4" fmla="*/ 95 w 433"/>
                <a:gd name="T5" fmla="*/ 0 h 416"/>
                <a:gd name="T6" fmla="*/ 0 w 433"/>
                <a:gd name="T7" fmla="*/ 0 h 416"/>
                <a:gd name="T8" fmla="*/ 0 w 433"/>
                <a:gd name="T9" fmla="*/ 415 h 416"/>
                <a:gd name="T10" fmla="*/ 143 w 433"/>
                <a:gd name="T11" fmla="*/ 415 h 416"/>
                <a:gd name="T12" fmla="*/ 432 w 433"/>
                <a:gd name="T13" fmla="*/ 191 h 416"/>
              </a:gdLst>
              <a:ahLst/>
              <a:cxnLst>
                <a:cxn ang="0">
                  <a:pos x="T0" y="T1"/>
                </a:cxn>
                <a:cxn ang="0">
                  <a:pos x="T2" y="T3"/>
                </a:cxn>
                <a:cxn ang="0">
                  <a:pos x="T4" y="T5"/>
                </a:cxn>
                <a:cxn ang="0">
                  <a:pos x="T6" y="T7"/>
                </a:cxn>
                <a:cxn ang="0">
                  <a:pos x="T8" y="T9"/>
                </a:cxn>
                <a:cxn ang="0">
                  <a:pos x="T10" y="T11"/>
                </a:cxn>
                <a:cxn ang="0">
                  <a:pos x="T12" y="T13"/>
                </a:cxn>
              </a:cxnLst>
              <a:rect l="0" t="0" r="r" b="b"/>
              <a:pathLst>
                <a:path w="433" h="416">
                  <a:moveTo>
                    <a:pt x="432" y="191"/>
                  </a:moveTo>
                  <a:lnTo>
                    <a:pt x="432" y="191"/>
                  </a:lnTo>
                  <a:cubicBezTo>
                    <a:pt x="432" y="15"/>
                    <a:pt x="335" y="0"/>
                    <a:pt x="95" y="0"/>
                  </a:cubicBezTo>
                  <a:cubicBezTo>
                    <a:pt x="0" y="0"/>
                    <a:pt x="0" y="0"/>
                    <a:pt x="0" y="0"/>
                  </a:cubicBezTo>
                  <a:cubicBezTo>
                    <a:pt x="0" y="415"/>
                    <a:pt x="0" y="415"/>
                    <a:pt x="0" y="415"/>
                  </a:cubicBezTo>
                  <a:cubicBezTo>
                    <a:pt x="143" y="415"/>
                    <a:pt x="143" y="415"/>
                    <a:pt x="143" y="415"/>
                  </a:cubicBezTo>
                  <a:cubicBezTo>
                    <a:pt x="351" y="415"/>
                    <a:pt x="432" y="367"/>
                    <a:pt x="432" y="1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sp>
          <p:nvSpPr>
            <p:cNvPr id="35" name="Freeform 9">
              <a:extLst>
                <a:ext uri="{FF2B5EF4-FFF2-40B4-BE49-F238E27FC236}">
                  <a16:creationId xmlns:a16="http://schemas.microsoft.com/office/drawing/2014/main" id="{1DC90C94-C6B3-D74E-A5D8-62C35BDFCA83}"/>
                </a:ext>
              </a:extLst>
            </p:cNvPr>
            <p:cNvSpPr>
              <a:spLocks noChangeArrowheads="1"/>
            </p:cNvSpPr>
            <p:nvPr/>
          </p:nvSpPr>
          <p:spPr bwMode="auto">
            <a:xfrm>
              <a:off x="5080000" y="6548438"/>
              <a:ext cx="173038" cy="166687"/>
            </a:xfrm>
            <a:custGeom>
              <a:avLst/>
              <a:gdLst>
                <a:gd name="T0" fmla="*/ 143 w 480"/>
                <a:gd name="T1" fmla="*/ 0 h 464"/>
                <a:gd name="T2" fmla="*/ 143 w 480"/>
                <a:gd name="T3" fmla="*/ 0 h 464"/>
                <a:gd name="T4" fmla="*/ 0 w 480"/>
                <a:gd name="T5" fmla="*/ 0 h 464"/>
                <a:gd name="T6" fmla="*/ 0 w 480"/>
                <a:gd name="T7" fmla="*/ 463 h 464"/>
                <a:gd name="T8" fmla="*/ 111 w 480"/>
                <a:gd name="T9" fmla="*/ 463 h 464"/>
                <a:gd name="T10" fmla="*/ 479 w 480"/>
                <a:gd name="T11" fmla="*/ 240 h 464"/>
                <a:gd name="T12" fmla="*/ 143 w 480"/>
                <a:gd name="T13" fmla="*/ 0 h 464"/>
              </a:gdLst>
              <a:ahLst/>
              <a:cxnLst>
                <a:cxn ang="0">
                  <a:pos x="T0" y="T1"/>
                </a:cxn>
                <a:cxn ang="0">
                  <a:pos x="T2" y="T3"/>
                </a:cxn>
                <a:cxn ang="0">
                  <a:pos x="T4" y="T5"/>
                </a:cxn>
                <a:cxn ang="0">
                  <a:pos x="T6" y="T7"/>
                </a:cxn>
                <a:cxn ang="0">
                  <a:pos x="T8" y="T9"/>
                </a:cxn>
                <a:cxn ang="0">
                  <a:pos x="T10" y="T11"/>
                </a:cxn>
                <a:cxn ang="0">
                  <a:pos x="T12" y="T13"/>
                </a:cxn>
              </a:cxnLst>
              <a:rect l="0" t="0" r="r" b="b"/>
              <a:pathLst>
                <a:path w="480" h="464">
                  <a:moveTo>
                    <a:pt x="143" y="0"/>
                  </a:moveTo>
                  <a:lnTo>
                    <a:pt x="143" y="0"/>
                  </a:lnTo>
                  <a:cubicBezTo>
                    <a:pt x="0" y="0"/>
                    <a:pt x="0" y="0"/>
                    <a:pt x="0" y="0"/>
                  </a:cubicBezTo>
                  <a:cubicBezTo>
                    <a:pt x="0" y="463"/>
                    <a:pt x="0" y="463"/>
                    <a:pt x="0" y="463"/>
                  </a:cubicBezTo>
                  <a:cubicBezTo>
                    <a:pt x="111" y="463"/>
                    <a:pt x="111" y="463"/>
                    <a:pt x="111" y="463"/>
                  </a:cubicBezTo>
                  <a:cubicBezTo>
                    <a:pt x="383" y="463"/>
                    <a:pt x="479" y="432"/>
                    <a:pt x="479" y="240"/>
                  </a:cubicBezTo>
                  <a:cubicBezTo>
                    <a:pt x="479" y="32"/>
                    <a:pt x="367" y="0"/>
                    <a:pt x="14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sp>
          <p:nvSpPr>
            <p:cNvPr id="36" name="Freeform 10">
              <a:extLst>
                <a:ext uri="{FF2B5EF4-FFF2-40B4-BE49-F238E27FC236}">
                  <a16:creationId xmlns:a16="http://schemas.microsoft.com/office/drawing/2014/main" id="{5C957015-6A4F-234D-9D9B-98AD08BDAFBC}"/>
                </a:ext>
              </a:extLst>
            </p:cNvPr>
            <p:cNvSpPr>
              <a:spLocks noChangeArrowheads="1"/>
            </p:cNvSpPr>
            <p:nvPr/>
          </p:nvSpPr>
          <p:spPr bwMode="auto">
            <a:xfrm>
              <a:off x="4606925" y="5995988"/>
              <a:ext cx="1036638" cy="1036637"/>
            </a:xfrm>
            <a:custGeom>
              <a:avLst/>
              <a:gdLst>
                <a:gd name="T0" fmla="*/ 2878 w 2879"/>
                <a:gd name="T1" fmla="*/ 1439 h 2879"/>
                <a:gd name="T2" fmla="*/ 2878 w 2879"/>
                <a:gd name="T3" fmla="*/ 1439 h 2879"/>
                <a:gd name="T4" fmla="*/ 1439 w 2879"/>
                <a:gd name="T5" fmla="*/ 0 h 2879"/>
                <a:gd name="T6" fmla="*/ 0 w 2879"/>
                <a:gd name="T7" fmla="*/ 1439 h 2879"/>
                <a:gd name="T8" fmla="*/ 1439 w 2879"/>
                <a:gd name="T9" fmla="*/ 2878 h 2879"/>
                <a:gd name="T10" fmla="*/ 2255 w 2879"/>
                <a:gd name="T11" fmla="*/ 2623 h 2879"/>
                <a:gd name="T12" fmla="*/ 2878 w 2879"/>
                <a:gd name="T13" fmla="*/ 2878 h 2879"/>
                <a:gd name="T14" fmla="*/ 2623 w 2879"/>
                <a:gd name="T15" fmla="*/ 2254 h 2879"/>
                <a:gd name="T16" fmla="*/ 2878 w 2879"/>
                <a:gd name="T17" fmla="*/ 1439 h 2879"/>
                <a:gd name="T18" fmla="*/ 1407 w 2879"/>
                <a:gd name="T19" fmla="*/ 2238 h 2879"/>
                <a:gd name="T20" fmla="*/ 1407 w 2879"/>
                <a:gd name="T21" fmla="*/ 2238 h 2879"/>
                <a:gd name="T22" fmla="*/ 959 w 2879"/>
                <a:gd name="T23" fmla="*/ 2238 h 2879"/>
                <a:gd name="T24" fmla="*/ 959 w 2879"/>
                <a:gd name="T25" fmla="*/ 608 h 2879"/>
                <a:gd name="T26" fmla="*/ 1407 w 2879"/>
                <a:gd name="T27" fmla="*/ 608 h 2879"/>
                <a:gd name="T28" fmla="*/ 2094 w 2879"/>
                <a:gd name="T29" fmla="*/ 1023 h 2879"/>
                <a:gd name="T30" fmla="*/ 1807 w 2879"/>
                <a:gd name="T31" fmla="*/ 1391 h 2879"/>
                <a:gd name="T32" fmla="*/ 2143 w 2879"/>
                <a:gd name="T33" fmla="*/ 1775 h 2879"/>
                <a:gd name="T34" fmla="*/ 1407 w 2879"/>
                <a:gd name="T35" fmla="*/ 2238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9" h="2879">
                  <a:moveTo>
                    <a:pt x="2878" y="1439"/>
                  </a:moveTo>
                  <a:lnTo>
                    <a:pt x="2878" y="1439"/>
                  </a:lnTo>
                  <a:cubicBezTo>
                    <a:pt x="2878" y="639"/>
                    <a:pt x="2239" y="0"/>
                    <a:pt x="1439" y="0"/>
                  </a:cubicBezTo>
                  <a:cubicBezTo>
                    <a:pt x="656" y="0"/>
                    <a:pt x="0" y="639"/>
                    <a:pt x="0" y="1439"/>
                  </a:cubicBezTo>
                  <a:cubicBezTo>
                    <a:pt x="0" y="2223"/>
                    <a:pt x="656" y="2878"/>
                    <a:pt x="1439" y="2878"/>
                  </a:cubicBezTo>
                  <a:cubicBezTo>
                    <a:pt x="1744" y="2878"/>
                    <a:pt x="2031" y="2782"/>
                    <a:pt x="2255" y="2623"/>
                  </a:cubicBezTo>
                  <a:cubicBezTo>
                    <a:pt x="2878" y="2878"/>
                    <a:pt x="2878" y="2878"/>
                    <a:pt x="2878" y="2878"/>
                  </a:cubicBezTo>
                  <a:cubicBezTo>
                    <a:pt x="2623" y="2254"/>
                    <a:pt x="2623" y="2254"/>
                    <a:pt x="2623" y="2254"/>
                  </a:cubicBezTo>
                  <a:cubicBezTo>
                    <a:pt x="2782" y="2031"/>
                    <a:pt x="2878" y="1743"/>
                    <a:pt x="2878" y="1439"/>
                  </a:cubicBezTo>
                  <a:close/>
                  <a:moveTo>
                    <a:pt x="1407" y="2238"/>
                  </a:moveTo>
                  <a:lnTo>
                    <a:pt x="1407" y="2238"/>
                  </a:lnTo>
                  <a:cubicBezTo>
                    <a:pt x="959" y="2238"/>
                    <a:pt x="959" y="2238"/>
                    <a:pt x="959" y="2238"/>
                  </a:cubicBezTo>
                  <a:cubicBezTo>
                    <a:pt x="959" y="608"/>
                    <a:pt x="959" y="608"/>
                    <a:pt x="959" y="608"/>
                  </a:cubicBezTo>
                  <a:cubicBezTo>
                    <a:pt x="1407" y="608"/>
                    <a:pt x="1407" y="608"/>
                    <a:pt x="1407" y="608"/>
                  </a:cubicBezTo>
                  <a:cubicBezTo>
                    <a:pt x="1807" y="608"/>
                    <a:pt x="2094" y="639"/>
                    <a:pt x="2094" y="1023"/>
                  </a:cubicBezTo>
                  <a:cubicBezTo>
                    <a:pt x="2094" y="1279"/>
                    <a:pt x="1951" y="1359"/>
                    <a:pt x="1807" y="1391"/>
                  </a:cubicBezTo>
                  <a:cubicBezTo>
                    <a:pt x="1983" y="1423"/>
                    <a:pt x="2143" y="1503"/>
                    <a:pt x="2143" y="1775"/>
                  </a:cubicBezTo>
                  <a:cubicBezTo>
                    <a:pt x="2143" y="2207"/>
                    <a:pt x="1839" y="2238"/>
                    <a:pt x="1407" y="223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chemeClr val="tx1">
                    <a:lumMod val="75000"/>
                    <a:lumOff val="25000"/>
                  </a:schemeClr>
                </a:solidFill>
              </a:endParaRPr>
            </a:p>
          </p:txBody>
        </p:sp>
      </p:grpSp>
    </p:spTree>
    <p:extLst>
      <p:ext uri="{BB962C8B-B14F-4D97-AF65-F5344CB8AC3E}">
        <p14:creationId xmlns:p14="http://schemas.microsoft.com/office/powerpoint/2010/main" val="80340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984534-C4A0-1744-A0AE-D418451B474A}" type="slidenum">
              <a:rPr lang="en-US" smtClean="0"/>
              <a:t>‹N°›</a:t>
            </a:fld>
            <a:endParaRPr lang="en-US"/>
          </a:p>
        </p:txBody>
      </p:sp>
    </p:spTree>
    <p:extLst>
      <p:ext uri="{BB962C8B-B14F-4D97-AF65-F5344CB8AC3E}">
        <p14:creationId xmlns:p14="http://schemas.microsoft.com/office/powerpoint/2010/main" val="51548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419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egular Slide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sp>
        <p:nvSpPr>
          <p:cNvPr id="2" name="Title 1">
            <a:extLst>
              <a:ext uri="{FF2B5EF4-FFF2-40B4-BE49-F238E27FC236}">
                <a16:creationId xmlns:a16="http://schemas.microsoft.com/office/drawing/2014/main" id="{AEB8AA7F-D0A5-5A42-9CC9-97FE64F0B4D3}"/>
              </a:ext>
            </a:extLst>
          </p:cNvPr>
          <p:cNvSpPr>
            <a:spLocks noGrp="1"/>
          </p:cNvSpPr>
          <p:nvPr>
            <p:ph type="title"/>
          </p:nvPr>
        </p:nvSpPr>
        <p:spPr>
          <a:xfrm>
            <a:off x="287827" y="199031"/>
            <a:ext cx="5040630" cy="374548"/>
          </a:xfrm>
        </p:spPr>
        <p:txBody>
          <a:bodyPr vert="horz" wrap="none" lIns="91440" tIns="45720" rIns="91440" bIns="45720" rtlCol="0" anchor="ctr">
            <a:noAutofit/>
          </a:bodyPr>
          <a:lstStyle>
            <a:lvl1pPr>
              <a:defRPr lang="en-US" sz="2400" b="1">
                <a:gradFill>
                  <a:gsLst>
                    <a:gs pos="100000">
                      <a:schemeClr val="accent4"/>
                    </a:gs>
                    <a:gs pos="0">
                      <a:schemeClr val="accent1"/>
                    </a:gs>
                  </a:gsLst>
                  <a:lin ang="0" scaled="0"/>
                </a:gradFill>
              </a:defRPr>
            </a:lvl1pPr>
          </a:lstStyle>
          <a:p>
            <a:pPr lvl="0"/>
            <a:r>
              <a:rPr lang="en-US"/>
              <a:t>Click to edit Master title style</a:t>
            </a:r>
          </a:p>
        </p:txBody>
      </p:sp>
      <p:sp>
        <p:nvSpPr>
          <p:cNvPr id="7" name="Text Placeholder 2">
            <a:extLst>
              <a:ext uri="{FF2B5EF4-FFF2-40B4-BE49-F238E27FC236}">
                <a16:creationId xmlns:a16="http://schemas.microsoft.com/office/drawing/2014/main" id="{9874B27C-5679-5A49-A297-0FEF965A1A71}"/>
              </a:ext>
            </a:extLst>
          </p:cNvPr>
          <p:cNvSpPr>
            <a:spLocks noGrp="1"/>
          </p:cNvSpPr>
          <p:nvPr>
            <p:ph type="body" idx="1" hasCustomPrompt="1"/>
          </p:nvPr>
        </p:nvSpPr>
        <p:spPr>
          <a:xfrm>
            <a:off x="287827" y="581892"/>
            <a:ext cx="5040630" cy="311402"/>
          </a:xfrm>
        </p:spPr>
        <p:txBody>
          <a:bodyPr wrap="none" anchor="ctr">
            <a:noAutofit/>
          </a:bodyPr>
          <a:lstStyle>
            <a:lvl1pPr marL="0" indent="0">
              <a:buNone/>
              <a:defRPr sz="1600" b="0">
                <a:solidFill>
                  <a:schemeClr val="bg2">
                    <a:lumMod val="50000"/>
                  </a:schemeClr>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1B95CBEB-C33F-1D47-862D-26D1A775A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30788" y="182103"/>
            <a:ext cx="1330406" cy="267929"/>
          </a:xfrm>
          <a:prstGeom prst="rect">
            <a:avLst/>
          </a:prstGeom>
        </p:spPr>
      </p:pic>
    </p:spTree>
    <p:extLst>
      <p:ext uri="{BB962C8B-B14F-4D97-AF65-F5344CB8AC3E}">
        <p14:creationId xmlns:p14="http://schemas.microsoft.com/office/powerpoint/2010/main" val="7680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gular Slide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sp>
        <p:nvSpPr>
          <p:cNvPr id="2" name="Title 1">
            <a:extLst>
              <a:ext uri="{FF2B5EF4-FFF2-40B4-BE49-F238E27FC236}">
                <a16:creationId xmlns:a16="http://schemas.microsoft.com/office/drawing/2014/main" id="{AEB8AA7F-D0A5-5A42-9CC9-97FE64F0B4D3}"/>
              </a:ext>
            </a:extLst>
          </p:cNvPr>
          <p:cNvSpPr>
            <a:spLocks noGrp="1"/>
          </p:cNvSpPr>
          <p:nvPr>
            <p:ph type="title"/>
          </p:nvPr>
        </p:nvSpPr>
        <p:spPr>
          <a:xfrm>
            <a:off x="287827" y="199031"/>
            <a:ext cx="5040630" cy="374548"/>
          </a:xfrm>
        </p:spPr>
        <p:txBody>
          <a:bodyPr vert="horz" wrap="none" lIns="91440" tIns="45720" rIns="91440" bIns="45720" rtlCol="0" anchor="ctr">
            <a:noAutofit/>
          </a:bodyPr>
          <a:lstStyle>
            <a:lvl1pPr>
              <a:defRPr lang="en-US" sz="2400" b="1">
                <a:gradFill>
                  <a:gsLst>
                    <a:gs pos="100000">
                      <a:schemeClr val="accent4"/>
                    </a:gs>
                    <a:gs pos="0">
                      <a:schemeClr val="accent1"/>
                    </a:gs>
                  </a:gsLst>
                  <a:lin ang="0" scaled="0"/>
                </a:gradFill>
              </a:defRPr>
            </a:lvl1pPr>
          </a:lstStyle>
          <a:p>
            <a:pPr lvl="0"/>
            <a:r>
              <a:rPr lang="en-US"/>
              <a:t>Click to edit Master title style</a:t>
            </a:r>
          </a:p>
        </p:txBody>
      </p:sp>
      <p:sp>
        <p:nvSpPr>
          <p:cNvPr id="7" name="Text Placeholder 2">
            <a:extLst>
              <a:ext uri="{FF2B5EF4-FFF2-40B4-BE49-F238E27FC236}">
                <a16:creationId xmlns:a16="http://schemas.microsoft.com/office/drawing/2014/main" id="{9874B27C-5679-5A49-A297-0FEF965A1A71}"/>
              </a:ext>
            </a:extLst>
          </p:cNvPr>
          <p:cNvSpPr>
            <a:spLocks noGrp="1"/>
          </p:cNvSpPr>
          <p:nvPr>
            <p:ph type="body" idx="1" hasCustomPrompt="1"/>
          </p:nvPr>
        </p:nvSpPr>
        <p:spPr>
          <a:xfrm>
            <a:off x="287827" y="581892"/>
            <a:ext cx="5040630" cy="311402"/>
          </a:xfrm>
        </p:spPr>
        <p:txBody>
          <a:bodyPr wrap="none" anchor="ctr">
            <a:noAutofit/>
          </a:bodyPr>
          <a:lstStyle>
            <a:lvl1pPr marL="0" indent="0">
              <a:buNone/>
              <a:defRPr sz="1600" b="0">
                <a:solidFill>
                  <a:schemeClr val="bg2">
                    <a:lumMod val="50000"/>
                  </a:schemeClr>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1B95CBEB-C33F-1D47-862D-26D1A775A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30788" y="182103"/>
            <a:ext cx="1330406" cy="267929"/>
          </a:xfrm>
          <a:prstGeom prst="rect">
            <a:avLst/>
          </a:prstGeom>
        </p:spPr>
      </p:pic>
    </p:spTree>
    <p:extLst>
      <p:ext uri="{BB962C8B-B14F-4D97-AF65-F5344CB8AC3E}">
        <p14:creationId xmlns:p14="http://schemas.microsoft.com/office/powerpoint/2010/main" val="3063936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pic>
        <p:nvPicPr>
          <p:cNvPr id="8" name="Picture 7">
            <a:extLst>
              <a:ext uri="{FF2B5EF4-FFF2-40B4-BE49-F238E27FC236}">
                <a16:creationId xmlns:a16="http://schemas.microsoft.com/office/drawing/2014/main" id="{8BFDE43F-7E46-464B-9CFB-53D719F515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30788" y="182103"/>
            <a:ext cx="1330406" cy="267929"/>
          </a:xfrm>
          <a:prstGeom prst="rect">
            <a:avLst/>
          </a:prstGeom>
        </p:spPr>
      </p:pic>
    </p:spTree>
    <p:extLst>
      <p:ext uri="{BB962C8B-B14F-4D97-AF65-F5344CB8AC3E}">
        <p14:creationId xmlns:p14="http://schemas.microsoft.com/office/powerpoint/2010/main" val="913191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rast Text Slide">
    <p:bg>
      <p:bgPr>
        <a:gradFill>
          <a:gsLst>
            <a:gs pos="100000">
              <a:schemeClr val="accent4"/>
            </a:gs>
            <a:gs pos="0">
              <a:schemeClr val="accent1"/>
            </a:gs>
          </a:gsLst>
          <a:lin ang="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77984534-C4A0-1744-A0AE-D418451B474A}" type="slidenum">
              <a:rPr lang="en-US" smtClean="0"/>
              <a:pPr/>
              <a:t>‹N°›</a:t>
            </a:fld>
            <a:endParaRPr lang="en-US"/>
          </a:p>
        </p:txBody>
      </p:sp>
      <p:sp>
        <p:nvSpPr>
          <p:cNvPr id="5" name="Title 1">
            <a:extLst>
              <a:ext uri="{FF2B5EF4-FFF2-40B4-BE49-F238E27FC236}">
                <a16:creationId xmlns:a16="http://schemas.microsoft.com/office/drawing/2014/main" id="{15694BF0-1CF9-DB4C-8D16-0F15BE6FAC2E}"/>
              </a:ext>
            </a:extLst>
          </p:cNvPr>
          <p:cNvSpPr>
            <a:spLocks noGrp="1"/>
          </p:cNvSpPr>
          <p:nvPr>
            <p:ph type="title"/>
          </p:nvPr>
        </p:nvSpPr>
        <p:spPr>
          <a:xfrm>
            <a:off x="264077" y="185914"/>
            <a:ext cx="5040630" cy="374548"/>
          </a:xfrm>
        </p:spPr>
        <p:txBody>
          <a:bodyPr vert="horz" wrap="none" lIns="91440" tIns="45720" rIns="91440" bIns="45720" rtlCol="0" anchor="ctr">
            <a:noAutofit/>
          </a:bodyPr>
          <a:lstStyle>
            <a:lvl1pPr>
              <a:defRPr lang="en-US" sz="2400" b="1">
                <a:solidFill>
                  <a:schemeClr val="bg1"/>
                </a:solidFill>
              </a:defRPr>
            </a:lvl1pPr>
          </a:lstStyle>
          <a:p>
            <a:pPr lvl="0"/>
            <a:r>
              <a:rPr lang="en-US"/>
              <a:t>Click to edit Master title style</a:t>
            </a:r>
          </a:p>
        </p:txBody>
      </p:sp>
      <p:sp>
        <p:nvSpPr>
          <p:cNvPr id="6" name="Text Placeholder 2">
            <a:extLst>
              <a:ext uri="{FF2B5EF4-FFF2-40B4-BE49-F238E27FC236}">
                <a16:creationId xmlns:a16="http://schemas.microsoft.com/office/drawing/2014/main" id="{54DD6853-2EAC-0142-A991-A4C38D6B45C2}"/>
              </a:ext>
            </a:extLst>
          </p:cNvPr>
          <p:cNvSpPr>
            <a:spLocks noGrp="1"/>
          </p:cNvSpPr>
          <p:nvPr>
            <p:ph type="body" idx="1" hasCustomPrompt="1"/>
          </p:nvPr>
        </p:nvSpPr>
        <p:spPr>
          <a:xfrm>
            <a:off x="264077" y="568775"/>
            <a:ext cx="5040630" cy="311402"/>
          </a:xfrm>
        </p:spPr>
        <p:txBody>
          <a:bodyPr wrap="none" anchor="ctr">
            <a:noAutofit/>
          </a:bodyPr>
          <a:lstStyle>
            <a:lvl1pPr marL="0" indent="0">
              <a:buNone/>
              <a:defRPr sz="1600" b="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7" name="Picture 6" descr="A picture containing text&#10;&#10;Description automatically generated">
            <a:extLst>
              <a:ext uri="{FF2B5EF4-FFF2-40B4-BE49-F238E27FC236}">
                <a16:creationId xmlns:a16="http://schemas.microsoft.com/office/drawing/2014/main" id="{AA6EE08E-D0D0-AD44-B99C-9DB9161DE5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Tree>
    <p:extLst>
      <p:ext uri="{BB962C8B-B14F-4D97-AF65-F5344CB8AC3E}">
        <p14:creationId xmlns:p14="http://schemas.microsoft.com/office/powerpoint/2010/main" val="1436086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2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86600" y="4869656"/>
            <a:ext cx="2057400" cy="273844"/>
          </a:xfrm>
        </p:spPr>
        <p:txBody>
          <a:bodyPr/>
          <a:lstStyle/>
          <a:p>
            <a:fld id="{77984534-C4A0-1744-A0AE-D418451B474A}" type="slidenum">
              <a:rPr lang="en-US" smtClean="0"/>
              <a:t>‹N°›</a:t>
            </a:fld>
            <a:endParaRPr lang="en-US"/>
          </a:p>
        </p:txBody>
      </p:sp>
      <p:pic>
        <p:nvPicPr>
          <p:cNvPr id="4" name="Picture 3">
            <a:extLst>
              <a:ext uri="{FF2B5EF4-FFF2-40B4-BE49-F238E27FC236}">
                <a16:creationId xmlns:a16="http://schemas.microsoft.com/office/drawing/2014/main" id="{E630EFC2-F624-7C49-84DB-750C0EBC7C5B}"/>
              </a:ext>
            </a:extLst>
          </p:cNvPr>
          <p:cNvPicPr>
            <a:picLocks noChangeAspect="1"/>
          </p:cNvPicPr>
          <p:nvPr userDrawn="1"/>
        </p:nvPicPr>
        <p:blipFill>
          <a:blip r:embed="rId2"/>
          <a:stretch>
            <a:fillRect/>
          </a:stretch>
        </p:blipFill>
        <p:spPr>
          <a:xfrm>
            <a:off x="7443415" y="98904"/>
            <a:ext cx="1600507" cy="322324"/>
          </a:xfrm>
          <a:prstGeom prst="rect">
            <a:avLst/>
          </a:prstGeom>
        </p:spPr>
      </p:pic>
    </p:spTree>
    <p:extLst>
      <p:ext uri="{BB962C8B-B14F-4D97-AF65-F5344CB8AC3E}">
        <p14:creationId xmlns:p14="http://schemas.microsoft.com/office/powerpoint/2010/main" val="355254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6" name="Imagem 2">
            <a:extLst>
              <a:ext uri="{FF2B5EF4-FFF2-40B4-BE49-F238E27FC236}">
                <a16:creationId xmlns:a16="http://schemas.microsoft.com/office/drawing/2014/main" id="{7B8C5547-CFF7-4549-ABF5-EB951282F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0" y="-2250"/>
            <a:ext cx="9150221" cy="5148000"/>
          </a:xfrm>
          <a:prstGeom prst="rect">
            <a:avLst/>
          </a:prstGeom>
        </p:spPr>
      </p:pic>
      <p:sp>
        <p:nvSpPr>
          <p:cNvPr id="2" name="Title 1"/>
          <p:cNvSpPr>
            <a:spLocks noGrp="1"/>
          </p:cNvSpPr>
          <p:nvPr>
            <p:ph type="title"/>
          </p:nvPr>
        </p:nvSpPr>
        <p:spPr>
          <a:xfrm>
            <a:off x="1696065" y="453340"/>
            <a:ext cx="4852220"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
        <p:nvSpPr>
          <p:cNvPr id="3" name="Text Placeholder 2"/>
          <p:cNvSpPr>
            <a:spLocks noGrp="1"/>
          </p:cNvSpPr>
          <p:nvPr>
            <p:ph type="body" idx="1"/>
          </p:nvPr>
        </p:nvSpPr>
        <p:spPr>
          <a:xfrm>
            <a:off x="1696065" y="1544952"/>
            <a:ext cx="4852220"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8" name="Retângulo 8">
            <a:extLst>
              <a:ext uri="{FF2B5EF4-FFF2-40B4-BE49-F238E27FC236}">
                <a16:creationId xmlns:a16="http://schemas.microsoft.com/office/drawing/2014/main" id="{C491D1F2-16F0-6845-8409-BA505E420A2D}"/>
              </a:ext>
            </a:extLst>
          </p:cNvPr>
          <p:cNvSpPr/>
          <p:nvPr userDrawn="1"/>
        </p:nvSpPr>
        <p:spPr>
          <a:xfrm>
            <a:off x="585869" y="-108850"/>
            <a:ext cx="1110196" cy="2215991"/>
          </a:xfrm>
          <a:prstGeom prst="rect">
            <a:avLst/>
          </a:prstGeom>
        </p:spPr>
        <p:txBody>
          <a:bodyPr wrap="square" anchor="ctr">
            <a:spAutoFit/>
          </a:bodyPr>
          <a:lstStyle/>
          <a:p>
            <a:r>
              <a:rPr lang="pt-BR" sz="13800" dirty="0">
                <a:solidFill>
                  <a:schemeClr val="bg1"/>
                </a:solidFill>
              </a:rPr>
              <a:t>2</a:t>
            </a:r>
            <a:endParaRPr lang="pt-BR" sz="3200" dirty="0">
              <a:solidFill>
                <a:schemeClr val="bg1"/>
              </a:solidFill>
            </a:endParaRPr>
          </a:p>
        </p:txBody>
      </p:sp>
    </p:spTree>
    <p:extLst>
      <p:ext uri="{BB962C8B-B14F-4D97-AF65-F5344CB8AC3E}">
        <p14:creationId xmlns:p14="http://schemas.microsoft.com/office/powerpoint/2010/main" val="6923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5" name="Picture 4" descr="template ppt_fs03-03.jpg">
            <a:extLst>
              <a:ext uri="{FF2B5EF4-FFF2-40B4-BE49-F238E27FC236}">
                <a16:creationId xmlns:a16="http://schemas.microsoft.com/office/drawing/2014/main" id="{0529A70F-C708-4F44-9E8A-B9DA7F6FB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00"/>
            <a:ext cx="9152000" cy="5148000"/>
          </a:xfrm>
          <a:prstGeom prst="rect">
            <a:avLst/>
          </a:prstGeom>
        </p:spPr>
      </p:pic>
      <p:sp>
        <p:nvSpPr>
          <p:cNvPr id="8" name="Retângulo 8">
            <a:extLst>
              <a:ext uri="{FF2B5EF4-FFF2-40B4-BE49-F238E27FC236}">
                <a16:creationId xmlns:a16="http://schemas.microsoft.com/office/drawing/2014/main" id="{C491D1F2-16F0-6845-8409-BA505E420A2D}"/>
              </a:ext>
            </a:extLst>
          </p:cNvPr>
          <p:cNvSpPr/>
          <p:nvPr userDrawn="1"/>
        </p:nvSpPr>
        <p:spPr>
          <a:xfrm>
            <a:off x="3287623" y="445070"/>
            <a:ext cx="1110196" cy="2215991"/>
          </a:xfrm>
          <a:prstGeom prst="rect">
            <a:avLst/>
          </a:prstGeom>
        </p:spPr>
        <p:txBody>
          <a:bodyPr wrap="square" anchor="ctr">
            <a:spAutoFit/>
          </a:bodyPr>
          <a:lstStyle/>
          <a:p>
            <a:r>
              <a:rPr lang="pt-BR" sz="13800" dirty="0">
                <a:solidFill>
                  <a:schemeClr val="bg1"/>
                </a:solidFill>
              </a:rPr>
              <a:t>3</a:t>
            </a:r>
            <a:endParaRPr lang="pt-BR" sz="3200" dirty="0">
              <a:solidFill>
                <a:schemeClr val="bg1"/>
              </a:solidFill>
            </a:endParaRPr>
          </a:p>
        </p:txBody>
      </p:sp>
      <p:sp>
        <p:nvSpPr>
          <p:cNvPr id="6" name="Text Placeholder 2">
            <a:extLst>
              <a:ext uri="{FF2B5EF4-FFF2-40B4-BE49-F238E27FC236}">
                <a16:creationId xmlns:a16="http://schemas.microsoft.com/office/drawing/2014/main" id="{B4359144-59B6-E541-9C77-6C31EAF5B9AC}"/>
              </a:ext>
            </a:extLst>
          </p:cNvPr>
          <p:cNvSpPr>
            <a:spLocks noGrp="1"/>
          </p:cNvSpPr>
          <p:nvPr>
            <p:ph type="body" idx="1"/>
          </p:nvPr>
        </p:nvSpPr>
        <p:spPr>
          <a:xfrm>
            <a:off x="3287623" y="3536212"/>
            <a:ext cx="4119941"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3" name="Title 2">
            <a:extLst>
              <a:ext uri="{FF2B5EF4-FFF2-40B4-BE49-F238E27FC236}">
                <a16:creationId xmlns:a16="http://schemas.microsoft.com/office/drawing/2014/main" id="{EF3C026A-915C-D346-ADA0-BFE57DD725E8}"/>
              </a:ext>
            </a:extLst>
          </p:cNvPr>
          <p:cNvSpPr>
            <a:spLocks noGrp="1"/>
          </p:cNvSpPr>
          <p:nvPr>
            <p:ph type="title"/>
          </p:nvPr>
        </p:nvSpPr>
        <p:spPr>
          <a:xfrm>
            <a:off x="3287623" y="2502977"/>
            <a:ext cx="4580129" cy="994172"/>
          </a:xfrm>
        </p:spPr>
        <p:txBody>
          <a:bodyPr>
            <a:normAutofit/>
          </a:bodyPr>
          <a:lstStyle>
            <a:lvl1pPr>
              <a:defRPr sz="2800">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83802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6" name="Imagem 2">
            <a:extLst>
              <a:ext uri="{FF2B5EF4-FFF2-40B4-BE49-F238E27FC236}">
                <a16:creationId xmlns:a16="http://schemas.microsoft.com/office/drawing/2014/main" id="{58E38EFD-7C4A-5746-8784-0AA40F3E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52000" cy="5148000"/>
          </a:xfrm>
          <a:prstGeom prst="rect">
            <a:avLst/>
          </a:prstGeom>
        </p:spPr>
      </p:pic>
      <p:sp>
        <p:nvSpPr>
          <p:cNvPr id="8" name="Retângulo 8">
            <a:extLst>
              <a:ext uri="{FF2B5EF4-FFF2-40B4-BE49-F238E27FC236}">
                <a16:creationId xmlns:a16="http://schemas.microsoft.com/office/drawing/2014/main" id="{C491D1F2-16F0-6845-8409-BA505E420A2D}"/>
              </a:ext>
            </a:extLst>
          </p:cNvPr>
          <p:cNvSpPr/>
          <p:nvPr userDrawn="1"/>
        </p:nvSpPr>
        <p:spPr>
          <a:xfrm>
            <a:off x="2382368" y="937215"/>
            <a:ext cx="1110196" cy="2215991"/>
          </a:xfrm>
          <a:prstGeom prst="rect">
            <a:avLst/>
          </a:prstGeom>
        </p:spPr>
        <p:txBody>
          <a:bodyPr wrap="square" anchor="ctr">
            <a:spAutoFit/>
          </a:bodyPr>
          <a:lstStyle/>
          <a:p>
            <a:r>
              <a:rPr lang="pt-BR" sz="13800" dirty="0">
                <a:solidFill>
                  <a:schemeClr val="bg1"/>
                </a:solidFill>
              </a:rPr>
              <a:t>4</a:t>
            </a:r>
            <a:endParaRPr lang="pt-BR" sz="3200" dirty="0">
              <a:solidFill>
                <a:schemeClr val="bg1"/>
              </a:solidFill>
            </a:endParaRPr>
          </a:p>
        </p:txBody>
      </p:sp>
      <p:sp>
        <p:nvSpPr>
          <p:cNvPr id="7" name="Text Placeholder 2">
            <a:extLst>
              <a:ext uri="{FF2B5EF4-FFF2-40B4-BE49-F238E27FC236}">
                <a16:creationId xmlns:a16="http://schemas.microsoft.com/office/drawing/2014/main" id="{D9B4AEE9-9381-E34B-904B-D2F82D8A24A9}"/>
              </a:ext>
            </a:extLst>
          </p:cNvPr>
          <p:cNvSpPr>
            <a:spLocks noGrp="1"/>
          </p:cNvSpPr>
          <p:nvPr>
            <p:ph type="body" idx="1"/>
          </p:nvPr>
        </p:nvSpPr>
        <p:spPr>
          <a:xfrm>
            <a:off x="3496110" y="2591017"/>
            <a:ext cx="4009589"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3" name="Title 2">
            <a:extLst>
              <a:ext uri="{FF2B5EF4-FFF2-40B4-BE49-F238E27FC236}">
                <a16:creationId xmlns:a16="http://schemas.microsoft.com/office/drawing/2014/main" id="{A97CFB00-1E6F-424F-88E2-EF470AC65F88}"/>
              </a:ext>
            </a:extLst>
          </p:cNvPr>
          <p:cNvSpPr>
            <a:spLocks noGrp="1"/>
          </p:cNvSpPr>
          <p:nvPr>
            <p:ph type="title"/>
          </p:nvPr>
        </p:nvSpPr>
        <p:spPr>
          <a:xfrm>
            <a:off x="3492563" y="1579828"/>
            <a:ext cx="4463205" cy="994172"/>
          </a:xfrm>
        </p:spPr>
        <p:txBody>
          <a:bodyPr>
            <a:noAutofit/>
          </a:bodyPr>
          <a:lstStyle>
            <a:lvl1pPr>
              <a:defRPr sz="2800">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74960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63EF14-AC5D-4F48-956B-95480C0EF197}"/>
              </a:ext>
            </a:extLst>
          </p:cNvPr>
          <p:cNvPicPr>
            <a:picLocks noChangeAspect="1"/>
          </p:cNvPicPr>
          <p:nvPr userDrawn="1"/>
        </p:nvPicPr>
        <p:blipFill>
          <a:blip r:embed="rId2"/>
          <a:stretch>
            <a:fillRect/>
          </a:stretch>
        </p:blipFill>
        <p:spPr>
          <a:xfrm>
            <a:off x="0" y="0"/>
            <a:ext cx="9152000" cy="5148000"/>
          </a:xfrm>
          <a:prstGeom prst="rect">
            <a:avLst/>
          </a:prstGeom>
        </p:spPr>
      </p:pic>
      <p:sp>
        <p:nvSpPr>
          <p:cNvPr id="8" name="Retângulo 8">
            <a:extLst>
              <a:ext uri="{FF2B5EF4-FFF2-40B4-BE49-F238E27FC236}">
                <a16:creationId xmlns:a16="http://schemas.microsoft.com/office/drawing/2014/main" id="{C491D1F2-16F0-6845-8409-BA505E420A2D}"/>
              </a:ext>
            </a:extLst>
          </p:cNvPr>
          <p:cNvSpPr/>
          <p:nvPr userDrawn="1"/>
        </p:nvSpPr>
        <p:spPr>
          <a:xfrm>
            <a:off x="2891387" y="2243781"/>
            <a:ext cx="1110196" cy="2215991"/>
          </a:xfrm>
          <a:prstGeom prst="rect">
            <a:avLst/>
          </a:prstGeom>
        </p:spPr>
        <p:txBody>
          <a:bodyPr wrap="square" anchor="ctr">
            <a:spAutoFit/>
          </a:bodyPr>
          <a:lstStyle/>
          <a:p>
            <a:r>
              <a:rPr lang="pt-BR" sz="13800" dirty="0">
                <a:solidFill>
                  <a:schemeClr val="bg1"/>
                </a:solidFill>
              </a:rPr>
              <a:t>5</a:t>
            </a:r>
            <a:endParaRPr lang="pt-BR" sz="3200" dirty="0">
              <a:solidFill>
                <a:schemeClr val="bg1"/>
              </a:solidFill>
            </a:endParaRPr>
          </a:p>
        </p:txBody>
      </p:sp>
      <p:sp>
        <p:nvSpPr>
          <p:cNvPr id="7" name="Text Placeholder 2">
            <a:extLst>
              <a:ext uri="{FF2B5EF4-FFF2-40B4-BE49-F238E27FC236}">
                <a16:creationId xmlns:a16="http://schemas.microsoft.com/office/drawing/2014/main" id="{72ED5F26-C096-3B45-B183-B857E3F652B1}"/>
              </a:ext>
            </a:extLst>
          </p:cNvPr>
          <p:cNvSpPr>
            <a:spLocks noGrp="1"/>
          </p:cNvSpPr>
          <p:nvPr>
            <p:ph type="body" idx="1"/>
          </p:nvPr>
        </p:nvSpPr>
        <p:spPr>
          <a:xfrm>
            <a:off x="4001582" y="3933630"/>
            <a:ext cx="4000501"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3" name="Title 2">
            <a:extLst>
              <a:ext uri="{FF2B5EF4-FFF2-40B4-BE49-F238E27FC236}">
                <a16:creationId xmlns:a16="http://schemas.microsoft.com/office/drawing/2014/main" id="{577363F0-6FF3-E94A-B0A4-C2A2B8C9D0BB}"/>
              </a:ext>
            </a:extLst>
          </p:cNvPr>
          <p:cNvSpPr>
            <a:spLocks noGrp="1"/>
          </p:cNvSpPr>
          <p:nvPr>
            <p:ph type="title"/>
          </p:nvPr>
        </p:nvSpPr>
        <p:spPr>
          <a:xfrm>
            <a:off x="4001583" y="2926758"/>
            <a:ext cx="4638761" cy="994172"/>
          </a:xfrm>
        </p:spPr>
        <p:txBody>
          <a:bodyPr>
            <a:normAutofit/>
          </a:bodyPr>
          <a:lstStyle>
            <a:lvl1pPr>
              <a:defRPr sz="2800">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3794815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3_Section Header">
    <p:spTree>
      <p:nvGrpSpPr>
        <p:cNvPr id="1" name=""/>
        <p:cNvGrpSpPr/>
        <p:nvPr/>
      </p:nvGrpSpPr>
      <p:grpSpPr>
        <a:xfrm>
          <a:off x="0" y="0"/>
          <a:ext cx="0" cy="0"/>
          <a:chOff x="0" y="0"/>
          <a:chExt cx="0" cy="0"/>
        </a:xfrm>
      </p:grpSpPr>
      <p:pic>
        <p:nvPicPr>
          <p:cNvPr id="7" name="Imagem 3">
            <a:extLst>
              <a:ext uri="{FF2B5EF4-FFF2-40B4-BE49-F238E27FC236}">
                <a16:creationId xmlns:a16="http://schemas.microsoft.com/office/drawing/2014/main" id="{F604D122-B33A-764D-AD3D-C7666A5CA5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0" y="-2250"/>
            <a:ext cx="9152000" cy="5148000"/>
          </a:xfrm>
          <a:prstGeom prst="rect">
            <a:avLst/>
          </a:prstGeom>
        </p:spPr>
      </p:pic>
      <p:sp>
        <p:nvSpPr>
          <p:cNvPr id="2" name="Title 1"/>
          <p:cNvSpPr>
            <a:spLocks noGrp="1"/>
          </p:cNvSpPr>
          <p:nvPr>
            <p:ph type="title"/>
          </p:nvPr>
        </p:nvSpPr>
        <p:spPr>
          <a:xfrm>
            <a:off x="2308436" y="2704241"/>
            <a:ext cx="4397164"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
        <p:nvSpPr>
          <p:cNvPr id="3" name="Text Placeholder 2"/>
          <p:cNvSpPr>
            <a:spLocks noGrp="1"/>
          </p:cNvSpPr>
          <p:nvPr>
            <p:ph type="body" idx="1"/>
          </p:nvPr>
        </p:nvSpPr>
        <p:spPr>
          <a:xfrm>
            <a:off x="2308436" y="3819635"/>
            <a:ext cx="4397164"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8" name="Retângulo 8">
            <a:extLst>
              <a:ext uri="{FF2B5EF4-FFF2-40B4-BE49-F238E27FC236}">
                <a16:creationId xmlns:a16="http://schemas.microsoft.com/office/drawing/2014/main" id="{C491D1F2-16F0-6845-8409-BA505E420A2D}"/>
              </a:ext>
            </a:extLst>
          </p:cNvPr>
          <p:cNvSpPr/>
          <p:nvPr userDrawn="1"/>
        </p:nvSpPr>
        <p:spPr>
          <a:xfrm>
            <a:off x="2233830" y="740333"/>
            <a:ext cx="1110196" cy="2215991"/>
          </a:xfrm>
          <a:prstGeom prst="rect">
            <a:avLst/>
          </a:prstGeom>
        </p:spPr>
        <p:txBody>
          <a:bodyPr wrap="square" anchor="ctr">
            <a:spAutoFit/>
          </a:bodyPr>
          <a:lstStyle/>
          <a:p>
            <a:r>
              <a:rPr lang="pt-BR" sz="13800" dirty="0">
                <a:solidFill>
                  <a:schemeClr val="bg1"/>
                </a:solidFill>
              </a:rPr>
              <a:t>6</a:t>
            </a:r>
            <a:endParaRPr lang="pt-BR" sz="3200" dirty="0">
              <a:solidFill>
                <a:schemeClr val="bg1"/>
              </a:solidFill>
            </a:endParaRPr>
          </a:p>
        </p:txBody>
      </p:sp>
    </p:spTree>
    <p:extLst>
      <p:ext uri="{BB962C8B-B14F-4D97-AF65-F5344CB8AC3E}">
        <p14:creationId xmlns:p14="http://schemas.microsoft.com/office/powerpoint/2010/main" val="422426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F6467-3D4E-1A4C-A34E-D4CC22095E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52000" cy="5148000"/>
          </a:xfrm>
          <a:prstGeom prst="rect">
            <a:avLst/>
          </a:prstGeom>
        </p:spPr>
      </p:pic>
      <p:sp>
        <p:nvSpPr>
          <p:cNvPr id="8" name="Retângulo 8">
            <a:extLst>
              <a:ext uri="{FF2B5EF4-FFF2-40B4-BE49-F238E27FC236}">
                <a16:creationId xmlns:a16="http://schemas.microsoft.com/office/drawing/2014/main" id="{C491D1F2-16F0-6845-8409-BA505E420A2D}"/>
              </a:ext>
            </a:extLst>
          </p:cNvPr>
          <p:cNvSpPr/>
          <p:nvPr userDrawn="1"/>
        </p:nvSpPr>
        <p:spPr>
          <a:xfrm>
            <a:off x="3514755" y="1454099"/>
            <a:ext cx="1110196" cy="2215991"/>
          </a:xfrm>
          <a:prstGeom prst="rect">
            <a:avLst/>
          </a:prstGeom>
        </p:spPr>
        <p:txBody>
          <a:bodyPr wrap="square" anchor="ctr">
            <a:spAutoFit/>
          </a:bodyPr>
          <a:lstStyle/>
          <a:p>
            <a:r>
              <a:rPr lang="pt-BR" sz="13800" dirty="0">
                <a:solidFill>
                  <a:schemeClr val="bg1"/>
                </a:solidFill>
              </a:rPr>
              <a:t>7</a:t>
            </a:r>
            <a:endParaRPr lang="pt-BR" sz="3200" dirty="0">
              <a:solidFill>
                <a:schemeClr val="bg1"/>
              </a:solidFill>
            </a:endParaRPr>
          </a:p>
        </p:txBody>
      </p:sp>
      <p:sp>
        <p:nvSpPr>
          <p:cNvPr id="5" name="Text Placeholder 2">
            <a:extLst>
              <a:ext uri="{FF2B5EF4-FFF2-40B4-BE49-F238E27FC236}">
                <a16:creationId xmlns:a16="http://schemas.microsoft.com/office/drawing/2014/main" id="{A0480308-E5F5-D74C-8057-09A84D926F53}"/>
              </a:ext>
            </a:extLst>
          </p:cNvPr>
          <p:cNvSpPr>
            <a:spLocks noGrp="1"/>
          </p:cNvSpPr>
          <p:nvPr>
            <p:ph type="body" idx="1"/>
          </p:nvPr>
        </p:nvSpPr>
        <p:spPr>
          <a:xfrm>
            <a:off x="4530755" y="3110821"/>
            <a:ext cx="4119941"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7" name="Title 1">
            <a:extLst>
              <a:ext uri="{FF2B5EF4-FFF2-40B4-BE49-F238E27FC236}">
                <a16:creationId xmlns:a16="http://schemas.microsoft.com/office/drawing/2014/main" id="{50368F36-9BC4-DC4F-A7E2-E3B6B6107B88}"/>
              </a:ext>
            </a:extLst>
          </p:cNvPr>
          <p:cNvSpPr>
            <a:spLocks noGrp="1"/>
          </p:cNvSpPr>
          <p:nvPr>
            <p:ph type="title"/>
          </p:nvPr>
        </p:nvSpPr>
        <p:spPr>
          <a:xfrm>
            <a:off x="4530755" y="2016289"/>
            <a:ext cx="4598574"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Tree>
    <p:extLst>
      <p:ext uri="{BB962C8B-B14F-4D97-AF65-F5344CB8AC3E}">
        <p14:creationId xmlns:p14="http://schemas.microsoft.com/office/powerpoint/2010/main" val="104392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4_Section Header">
    <p:spTree>
      <p:nvGrpSpPr>
        <p:cNvPr id="1" name=""/>
        <p:cNvGrpSpPr/>
        <p:nvPr/>
      </p:nvGrpSpPr>
      <p:grpSpPr>
        <a:xfrm>
          <a:off x="0" y="0"/>
          <a:ext cx="0" cy="0"/>
          <a:chOff x="0" y="0"/>
          <a:chExt cx="0" cy="0"/>
        </a:xfrm>
      </p:grpSpPr>
      <p:pic>
        <p:nvPicPr>
          <p:cNvPr id="6" name="Imagem 2">
            <a:extLst>
              <a:ext uri="{FF2B5EF4-FFF2-40B4-BE49-F238E27FC236}">
                <a16:creationId xmlns:a16="http://schemas.microsoft.com/office/drawing/2014/main" id="{F9DD4578-08A8-D241-83FE-B09E44EF8B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534" cy="5148000"/>
          </a:xfrm>
          <a:prstGeom prst="rect">
            <a:avLst/>
          </a:prstGeom>
        </p:spPr>
      </p:pic>
      <p:sp>
        <p:nvSpPr>
          <p:cNvPr id="2" name="Title 1"/>
          <p:cNvSpPr>
            <a:spLocks noGrp="1"/>
          </p:cNvSpPr>
          <p:nvPr>
            <p:ph type="title"/>
          </p:nvPr>
        </p:nvSpPr>
        <p:spPr>
          <a:xfrm>
            <a:off x="1533832" y="3034308"/>
            <a:ext cx="4852220" cy="1091612"/>
          </a:xfrm>
        </p:spPr>
        <p:txBody>
          <a:bodyPr anchor="ctr">
            <a:normAutofit/>
          </a:bodyPr>
          <a:lstStyle>
            <a:lvl1pPr>
              <a:defRPr sz="2800">
                <a:solidFill>
                  <a:schemeClr val="bg1"/>
                </a:solidFill>
                <a:latin typeface="+mn-lt"/>
              </a:defRPr>
            </a:lvl1pPr>
          </a:lstStyle>
          <a:p>
            <a:r>
              <a:rPr lang="fr-FR"/>
              <a:t>Modifiez le style du titre</a:t>
            </a:r>
            <a:endParaRPr lang="en-US" dirty="0"/>
          </a:p>
        </p:txBody>
      </p:sp>
      <p:sp>
        <p:nvSpPr>
          <p:cNvPr id="3" name="Text Placeholder 2"/>
          <p:cNvSpPr>
            <a:spLocks noGrp="1"/>
          </p:cNvSpPr>
          <p:nvPr>
            <p:ph type="body" idx="1"/>
          </p:nvPr>
        </p:nvSpPr>
        <p:spPr>
          <a:xfrm>
            <a:off x="1533832" y="4125920"/>
            <a:ext cx="4852220" cy="574053"/>
          </a:xfrm>
        </p:spPr>
        <p:txBody>
          <a:bodyPr anchor="ctr">
            <a:normAutofit/>
          </a:bodyPr>
          <a:lstStyle>
            <a:lvl1pPr marL="0" indent="0">
              <a:buNone/>
              <a:defRPr sz="1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8" name="Retângulo 8">
            <a:extLst>
              <a:ext uri="{FF2B5EF4-FFF2-40B4-BE49-F238E27FC236}">
                <a16:creationId xmlns:a16="http://schemas.microsoft.com/office/drawing/2014/main" id="{C491D1F2-16F0-6845-8409-BA505E420A2D}"/>
              </a:ext>
            </a:extLst>
          </p:cNvPr>
          <p:cNvSpPr/>
          <p:nvPr userDrawn="1"/>
        </p:nvSpPr>
        <p:spPr>
          <a:xfrm>
            <a:off x="423636" y="2472118"/>
            <a:ext cx="1110196" cy="2215991"/>
          </a:xfrm>
          <a:prstGeom prst="rect">
            <a:avLst/>
          </a:prstGeom>
        </p:spPr>
        <p:txBody>
          <a:bodyPr wrap="square" anchor="ctr">
            <a:spAutoFit/>
          </a:bodyPr>
          <a:lstStyle/>
          <a:p>
            <a:r>
              <a:rPr lang="pt-BR" sz="13800" dirty="0">
                <a:solidFill>
                  <a:schemeClr val="bg1"/>
                </a:solidFill>
              </a:rPr>
              <a:t>8</a:t>
            </a:r>
            <a:endParaRPr lang="pt-BR" sz="3200" dirty="0">
              <a:solidFill>
                <a:schemeClr val="bg1"/>
              </a:solidFill>
            </a:endParaRPr>
          </a:p>
        </p:txBody>
      </p:sp>
    </p:spTree>
    <p:extLst>
      <p:ext uri="{BB962C8B-B14F-4D97-AF65-F5344CB8AC3E}">
        <p14:creationId xmlns:p14="http://schemas.microsoft.com/office/powerpoint/2010/main" val="163544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7984534-C4A0-1744-A0AE-D418451B474A}" type="slidenum">
              <a:rPr lang="en-US" smtClean="0"/>
              <a:t>‹N°›</a:t>
            </a:fld>
            <a:endParaRPr lang="en-US"/>
          </a:p>
        </p:txBody>
      </p:sp>
    </p:spTree>
    <p:extLst>
      <p:ext uri="{BB962C8B-B14F-4D97-AF65-F5344CB8AC3E}">
        <p14:creationId xmlns:p14="http://schemas.microsoft.com/office/powerpoint/2010/main" val="3956810019"/>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79" r:id="rId12"/>
    <p:sldLayoutId id="2147483690" r:id="rId13"/>
    <p:sldLayoutId id="2147483666" r:id="rId14"/>
    <p:sldLayoutId id="2147483680" r:id="rId15"/>
    <p:sldLayoutId id="2147483683" r:id="rId16"/>
    <p:sldLayoutId id="2147483682" r:id="rId17"/>
    <p:sldLayoutId id="2147483688" r:id="rId18"/>
    <p:sldLayoutId id="2147483686" r:id="rId19"/>
    <p:sldLayoutId id="2147483689" r:id="rId20"/>
    <p:sldLayoutId id="2147483667" r:id="rId21"/>
    <p:sldLayoutId id="2147483701" r:id="rId22"/>
    <p:sldLayoutId id="2147483709"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7984534-C4A0-1744-A0AE-D418451B474A}" type="slidenum">
              <a:rPr lang="en-US" smtClean="0"/>
              <a:t>‹N°›</a:t>
            </a:fld>
            <a:endParaRPr lang="en-US"/>
          </a:p>
        </p:txBody>
      </p:sp>
    </p:spTree>
    <p:extLst>
      <p:ext uri="{BB962C8B-B14F-4D97-AF65-F5344CB8AC3E}">
        <p14:creationId xmlns:p14="http://schemas.microsoft.com/office/powerpoint/2010/main" val="288144348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36.emf"/><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37.emf"/><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8.emf"/><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9.emf"/><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0.emf"/><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41.emf"/><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42.emf"/><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55.emf"/><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56.emf"/><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66.emf"/><Relationship Id="rId4" Type="http://schemas.openxmlformats.org/officeDocument/2006/relationships/image" Target="../media/image21.sv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67.emf"/><Relationship Id="rId4" Type="http://schemas.openxmlformats.org/officeDocument/2006/relationships/image" Target="../media/image21.sv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cid:image006.jpg@01DB14C6.FC1BEBD0" TargetMode="External"/><Relationship Id="rId2" Type="http://schemas.openxmlformats.org/officeDocument/2006/relationships/image" Target="../media/image75.jpeg"/><Relationship Id="rId1" Type="http://schemas.openxmlformats.org/officeDocument/2006/relationships/slideLayout" Target="../slideLayouts/slideLayout24.xml"/><Relationship Id="rId5" Type="http://schemas.openxmlformats.org/officeDocument/2006/relationships/image" Target="cid:image007.jpg@01DB14C6.FC1BEBD0" TargetMode="External"/><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1.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72AF2-D7AB-964B-A8EE-37F10D7E25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514349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E7801D6-7D4D-BC49-B2DA-E453EAD325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
        <p:nvSpPr>
          <p:cNvPr id="6" name="Title 3">
            <a:extLst>
              <a:ext uri="{FF2B5EF4-FFF2-40B4-BE49-F238E27FC236}">
                <a16:creationId xmlns:a16="http://schemas.microsoft.com/office/drawing/2014/main" id="{1F0B5835-7D64-422A-BD34-4344DD314403}"/>
              </a:ext>
            </a:extLst>
          </p:cNvPr>
          <p:cNvSpPr txBox="1">
            <a:spLocks/>
          </p:cNvSpPr>
          <p:nvPr/>
        </p:nvSpPr>
        <p:spPr>
          <a:xfrm>
            <a:off x="127233" y="450032"/>
            <a:ext cx="5385733" cy="225663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70000"/>
              </a:lnSpc>
              <a:defRPr sz="1800" i="0" spc="0">
                <a:solidFill>
                  <a:srgbClr val="000000"/>
                </a:solidFill>
              </a:defRPr>
            </a:pPr>
            <a:r>
              <a:rPr lang="en-US" sz="2500" spc="-142" dirty="0">
                <a:solidFill>
                  <a:schemeClr val="bg1"/>
                </a:solidFill>
                <a:ea typeface="Calibri"/>
                <a:cs typeface="Calibri"/>
              </a:rPr>
              <a:t>TELEPERFORMANCE FRANCE</a:t>
            </a:r>
            <a:br>
              <a:rPr lang="en-US" sz="2500" spc="-142" dirty="0">
                <a:solidFill>
                  <a:schemeClr val="bg1"/>
                </a:solidFill>
                <a:ea typeface="Calibri"/>
                <a:cs typeface="Calibri"/>
              </a:rPr>
            </a:br>
            <a:r>
              <a:rPr lang="en-US" sz="2500" spc="-142" dirty="0">
                <a:solidFill>
                  <a:schemeClr val="bg1"/>
                </a:solidFill>
                <a:ea typeface="Calibri"/>
                <a:cs typeface="Calibri"/>
              </a:rPr>
              <a:t> </a:t>
            </a:r>
          </a:p>
          <a:p>
            <a:pPr>
              <a:lnSpc>
                <a:spcPct val="70000"/>
              </a:lnSpc>
              <a:spcBef>
                <a:spcPts val="600"/>
              </a:spcBef>
              <a:defRPr sz="1800" i="0" spc="0">
                <a:solidFill>
                  <a:srgbClr val="000000"/>
                </a:solidFill>
              </a:defRPr>
            </a:pPr>
            <a:br>
              <a:rPr lang="en-US" sz="2500" spc="-142" dirty="0">
                <a:solidFill>
                  <a:schemeClr val="bg1"/>
                </a:solidFill>
                <a:ea typeface="Calibri"/>
                <a:cs typeface="Calibri"/>
              </a:rPr>
            </a:br>
            <a:br>
              <a:rPr lang="en-US" sz="2500" spc="-142" dirty="0">
                <a:solidFill>
                  <a:schemeClr val="bg1"/>
                </a:solidFill>
                <a:ea typeface="Calibri"/>
                <a:cs typeface="Calibri"/>
              </a:rPr>
            </a:br>
            <a:r>
              <a:rPr lang="en-US" sz="2500" spc="-142" dirty="0" err="1">
                <a:solidFill>
                  <a:schemeClr val="bg1"/>
                </a:solidFill>
                <a:ea typeface="Calibri"/>
                <a:cs typeface="Calibri"/>
              </a:rPr>
              <a:t>Périmètre</a:t>
            </a:r>
            <a:r>
              <a:rPr lang="en-US" sz="2500" spc="-142" dirty="0">
                <a:solidFill>
                  <a:schemeClr val="bg1"/>
                </a:solidFill>
                <a:ea typeface="Calibri"/>
                <a:cs typeface="Calibri"/>
              </a:rPr>
              <a:t> Blagnac - Montpellier</a:t>
            </a:r>
            <a:br>
              <a:rPr lang="en-US" sz="2500" spc="-142" dirty="0">
                <a:solidFill>
                  <a:schemeClr val="bg1"/>
                </a:solidFill>
                <a:ea typeface="Calibri"/>
                <a:cs typeface="Calibri"/>
              </a:rPr>
            </a:br>
            <a:br>
              <a:rPr lang="en-US" sz="2500" spc="-142" dirty="0">
                <a:solidFill>
                  <a:schemeClr val="bg1"/>
                </a:solidFill>
                <a:ea typeface="Calibri"/>
                <a:cs typeface="Calibri"/>
              </a:rPr>
            </a:br>
            <a:r>
              <a:rPr lang="en-US" sz="2500" spc="-142" dirty="0">
                <a:solidFill>
                  <a:schemeClr val="bg1"/>
                </a:solidFill>
                <a:ea typeface="Calibri"/>
                <a:cs typeface="Calibri"/>
              </a:rPr>
              <a:t>Réunion des </a:t>
            </a:r>
          </a:p>
          <a:p>
            <a:pPr>
              <a:lnSpc>
                <a:spcPct val="70000"/>
              </a:lnSpc>
              <a:spcBef>
                <a:spcPts val="600"/>
              </a:spcBef>
              <a:defRPr sz="1800" i="0" spc="0">
                <a:solidFill>
                  <a:srgbClr val="000000"/>
                </a:solidFill>
              </a:defRPr>
            </a:pPr>
            <a:r>
              <a:rPr lang="en-US" sz="2500" spc="-142" dirty="0" err="1">
                <a:solidFill>
                  <a:schemeClr val="bg1"/>
                </a:solidFill>
                <a:ea typeface="Calibri"/>
                <a:cs typeface="Calibri"/>
              </a:rPr>
              <a:t>Représentants</a:t>
            </a:r>
            <a:r>
              <a:rPr lang="en-US" sz="2500" spc="-142" dirty="0">
                <a:solidFill>
                  <a:schemeClr val="bg1"/>
                </a:solidFill>
                <a:ea typeface="Calibri"/>
                <a:cs typeface="Calibri"/>
              </a:rPr>
              <a:t> de </a:t>
            </a:r>
            <a:r>
              <a:rPr lang="en-US" sz="2500" spc="-142" dirty="0" err="1">
                <a:solidFill>
                  <a:schemeClr val="bg1"/>
                </a:solidFill>
                <a:ea typeface="Calibri"/>
                <a:cs typeface="Calibri"/>
              </a:rPr>
              <a:t>Proximité</a:t>
            </a:r>
            <a:r>
              <a:rPr lang="en-US" sz="2500" spc="-142" dirty="0">
                <a:solidFill>
                  <a:schemeClr val="bg1"/>
                </a:solidFill>
                <a:ea typeface="Calibri"/>
                <a:cs typeface="Calibri"/>
              </a:rPr>
              <a:t> (RP)</a:t>
            </a:r>
          </a:p>
        </p:txBody>
      </p:sp>
      <p:sp>
        <p:nvSpPr>
          <p:cNvPr id="7" name="ZoneTexte 6">
            <a:extLst>
              <a:ext uri="{FF2B5EF4-FFF2-40B4-BE49-F238E27FC236}">
                <a16:creationId xmlns:a16="http://schemas.microsoft.com/office/drawing/2014/main" id="{55430059-037F-467B-90A1-D6C8ABD700E6}"/>
              </a:ext>
            </a:extLst>
          </p:cNvPr>
          <p:cNvSpPr txBox="1"/>
          <p:nvPr/>
        </p:nvSpPr>
        <p:spPr>
          <a:xfrm>
            <a:off x="136460" y="4546784"/>
            <a:ext cx="2029723" cy="369332"/>
          </a:xfrm>
          <a:prstGeom prst="rect">
            <a:avLst/>
          </a:prstGeom>
          <a:noFill/>
        </p:spPr>
        <p:txBody>
          <a:bodyPr wrap="none" rtlCol="0">
            <a:spAutoFit/>
          </a:bodyPr>
          <a:lstStyle/>
          <a:p>
            <a:r>
              <a:rPr lang="fr-FR" sz="1800" b="1">
                <a:solidFill>
                  <a:schemeClr val="bg1"/>
                </a:solidFill>
              </a:rPr>
              <a:t>Le 04 Octobre 2024</a:t>
            </a:r>
            <a:endParaRPr lang="fr-FR" sz="1800" b="1" dirty="0">
              <a:solidFill>
                <a:schemeClr val="bg1"/>
              </a:solidFill>
            </a:endParaRPr>
          </a:p>
        </p:txBody>
      </p:sp>
    </p:spTree>
    <p:extLst>
      <p:ext uri="{BB962C8B-B14F-4D97-AF65-F5344CB8AC3E}">
        <p14:creationId xmlns:p14="http://schemas.microsoft.com/office/powerpoint/2010/main" val="726195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87827" y="513312"/>
            <a:ext cx="5040630" cy="311402"/>
          </a:xfrm>
        </p:spPr>
        <p:txBody>
          <a:bodyPr/>
          <a:lstStyle/>
          <a:p>
            <a:r>
              <a:rPr lang="en-US" dirty="0" err="1"/>
              <a:t>Absentéisme</a:t>
            </a:r>
            <a:r>
              <a:rPr lang="en-US" dirty="0"/>
              <a:t> RE* – </a:t>
            </a:r>
            <a:r>
              <a:rPr lang="en-US" dirty="0" err="1"/>
              <a:t>Août</a:t>
            </a:r>
            <a:r>
              <a:rPr lang="en-US" dirty="0"/>
              <a:t> 2024 - </a:t>
            </a:r>
            <a:r>
              <a:rPr lang="en-US" dirty="0" err="1"/>
              <a:t>périmètre</a:t>
            </a:r>
            <a:r>
              <a:rPr lang="en-US" dirty="0"/>
              <a:t> Blagnac - Montpellier - </a:t>
            </a:r>
            <a:r>
              <a:rPr lang="en-US" dirty="0">
                <a:highlight>
                  <a:srgbClr val="FFFF00"/>
                </a:highlight>
              </a:rPr>
              <a:t>Blagnac</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259339" y="474462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1" name="ZoneTexte 10">
            <a:extLst>
              <a:ext uri="{FF2B5EF4-FFF2-40B4-BE49-F238E27FC236}">
                <a16:creationId xmlns:a16="http://schemas.microsoft.com/office/drawing/2014/main" id="{8AA157E3-9F56-484B-927A-F72D79408379}"/>
              </a:ext>
            </a:extLst>
          </p:cNvPr>
          <p:cNvSpPr txBox="1"/>
          <p:nvPr/>
        </p:nvSpPr>
        <p:spPr>
          <a:xfrm>
            <a:off x="287827" y="1450665"/>
            <a:ext cx="3988336"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Evolution du taux d’absentéisme 2022 vs 2024 :</a:t>
            </a:r>
            <a:endParaRPr lang="fr-FR" sz="1400" b="1" dirty="0"/>
          </a:p>
        </p:txBody>
      </p:sp>
      <p:pic>
        <p:nvPicPr>
          <p:cNvPr id="3" name="Image 2">
            <a:extLst>
              <a:ext uri="{FF2B5EF4-FFF2-40B4-BE49-F238E27FC236}">
                <a16:creationId xmlns:a16="http://schemas.microsoft.com/office/drawing/2014/main" id="{5C339A4F-493B-C95E-8A9A-B6E143272B79}"/>
              </a:ext>
            </a:extLst>
          </p:cNvPr>
          <p:cNvPicPr>
            <a:picLocks noChangeAspect="1"/>
          </p:cNvPicPr>
          <p:nvPr/>
        </p:nvPicPr>
        <p:blipFill>
          <a:blip r:embed="rId2"/>
          <a:stretch>
            <a:fillRect/>
          </a:stretch>
        </p:blipFill>
        <p:spPr>
          <a:xfrm>
            <a:off x="57846" y="1871642"/>
            <a:ext cx="9086154" cy="3072827"/>
          </a:xfrm>
          <a:prstGeom prst="rect">
            <a:avLst/>
          </a:prstGeom>
        </p:spPr>
      </p:pic>
    </p:spTree>
    <p:extLst>
      <p:ext uri="{BB962C8B-B14F-4D97-AF65-F5344CB8AC3E}">
        <p14:creationId xmlns:p14="http://schemas.microsoft.com/office/powerpoint/2010/main" val="2613229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87827" y="513312"/>
            <a:ext cx="5040630" cy="311402"/>
          </a:xfrm>
        </p:spPr>
        <p:txBody>
          <a:bodyPr/>
          <a:lstStyle/>
          <a:p>
            <a:r>
              <a:rPr lang="en-US" dirty="0" err="1"/>
              <a:t>Absentéisme</a:t>
            </a:r>
            <a:r>
              <a:rPr lang="en-US" dirty="0"/>
              <a:t>* – </a:t>
            </a:r>
            <a:r>
              <a:rPr lang="en-US" dirty="0" err="1"/>
              <a:t>Août</a:t>
            </a:r>
            <a:r>
              <a:rPr lang="en-US" dirty="0"/>
              <a:t> 2024 - </a:t>
            </a:r>
            <a:r>
              <a:rPr lang="en-US" dirty="0" err="1"/>
              <a:t>périmètre</a:t>
            </a:r>
            <a:r>
              <a:rPr lang="en-US" dirty="0"/>
              <a:t> Blagnac - Montpellier - </a:t>
            </a:r>
            <a:r>
              <a:rPr lang="en-US" dirty="0">
                <a:highlight>
                  <a:srgbClr val="FFFF00"/>
                </a:highlight>
              </a:rPr>
              <a:t>Montpellier</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259339" y="474462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1" name="ZoneTexte 10">
            <a:extLst>
              <a:ext uri="{FF2B5EF4-FFF2-40B4-BE49-F238E27FC236}">
                <a16:creationId xmlns:a16="http://schemas.microsoft.com/office/drawing/2014/main" id="{8AA157E3-9F56-484B-927A-F72D79408379}"/>
              </a:ext>
            </a:extLst>
          </p:cNvPr>
          <p:cNvSpPr txBox="1"/>
          <p:nvPr/>
        </p:nvSpPr>
        <p:spPr>
          <a:xfrm>
            <a:off x="287827" y="1450665"/>
            <a:ext cx="3988336"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Evolution du taux d’absentéisme 2022 vs 2024 :</a:t>
            </a:r>
            <a:endParaRPr lang="fr-FR" sz="1400" b="1" dirty="0"/>
          </a:p>
        </p:txBody>
      </p:sp>
      <p:pic>
        <p:nvPicPr>
          <p:cNvPr id="4" name="Image 3">
            <a:extLst>
              <a:ext uri="{FF2B5EF4-FFF2-40B4-BE49-F238E27FC236}">
                <a16:creationId xmlns:a16="http://schemas.microsoft.com/office/drawing/2014/main" id="{5B1CD002-B163-04B0-D860-299442601093}"/>
              </a:ext>
            </a:extLst>
          </p:cNvPr>
          <p:cNvPicPr>
            <a:picLocks noChangeAspect="1"/>
          </p:cNvPicPr>
          <p:nvPr/>
        </p:nvPicPr>
        <p:blipFill>
          <a:blip r:embed="rId2"/>
          <a:stretch>
            <a:fillRect/>
          </a:stretch>
        </p:blipFill>
        <p:spPr>
          <a:xfrm>
            <a:off x="94890" y="1758441"/>
            <a:ext cx="8962845" cy="3089603"/>
          </a:xfrm>
          <a:prstGeom prst="rect">
            <a:avLst/>
          </a:prstGeom>
        </p:spPr>
      </p:pic>
    </p:spTree>
    <p:extLst>
      <p:ext uri="{BB962C8B-B14F-4D97-AF65-F5344CB8AC3E}">
        <p14:creationId xmlns:p14="http://schemas.microsoft.com/office/powerpoint/2010/main" val="338646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87827" y="513312"/>
            <a:ext cx="5040630" cy="311402"/>
          </a:xfrm>
        </p:spPr>
        <p:txBody>
          <a:bodyPr/>
          <a:lstStyle/>
          <a:p>
            <a:r>
              <a:rPr lang="en-US" dirty="0" err="1"/>
              <a:t>Absentéisme</a:t>
            </a:r>
            <a:r>
              <a:rPr lang="en-US" dirty="0"/>
              <a:t> RE – </a:t>
            </a:r>
            <a:r>
              <a:rPr lang="en-US" dirty="0" err="1"/>
              <a:t>Août</a:t>
            </a:r>
            <a:r>
              <a:rPr lang="en-US" dirty="0"/>
              <a:t> 2024 - </a:t>
            </a:r>
            <a:r>
              <a:rPr lang="en-US" dirty="0" err="1"/>
              <a:t>périmètre</a:t>
            </a:r>
            <a:r>
              <a:rPr lang="en-US" dirty="0"/>
              <a:t> Blagnac - Montpellier - </a:t>
            </a:r>
            <a:r>
              <a:rPr lang="en-US" dirty="0">
                <a:highlight>
                  <a:srgbClr val="FFFF00"/>
                </a:highlight>
              </a:rPr>
              <a:t>Montpellier</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259339" y="474462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1" name="ZoneTexte 10">
            <a:extLst>
              <a:ext uri="{FF2B5EF4-FFF2-40B4-BE49-F238E27FC236}">
                <a16:creationId xmlns:a16="http://schemas.microsoft.com/office/drawing/2014/main" id="{8AA157E3-9F56-484B-927A-F72D79408379}"/>
              </a:ext>
            </a:extLst>
          </p:cNvPr>
          <p:cNvSpPr txBox="1"/>
          <p:nvPr/>
        </p:nvSpPr>
        <p:spPr>
          <a:xfrm>
            <a:off x="287827" y="1450665"/>
            <a:ext cx="3988336"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Evolution du taux d’absentéisme 2022 vs 2024 :</a:t>
            </a:r>
            <a:endParaRPr lang="fr-FR" sz="1400" b="1" dirty="0"/>
          </a:p>
        </p:txBody>
      </p:sp>
      <p:pic>
        <p:nvPicPr>
          <p:cNvPr id="3" name="Image 2">
            <a:extLst>
              <a:ext uri="{FF2B5EF4-FFF2-40B4-BE49-F238E27FC236}">
                <a16:creationId xmlns:a16="http://schemas.microsoft.com/office/drawing/2014/main" id="{B4925CFA-4030-9E7B-A1B1-56692F24D5DE}"/>
              </a:ext>
            </a:extLst>
          </p:cNvPr>
          <p:cNvPicPr>
            <a:picLocks noChangeAspect="1"/>
          </p:cNvPicPr>
          <p:nvPr/>
        </p:nvPicPr>
        <p:blipFill>
          <a:blip r:embed="rId2"/>
          <a:stretch>
            <a:fillRect/>
          </a:stretch>
        </p:blipFill>
        <p:spPr>
          <a:xfrm>
            <a:off x="94891" y="1833491"/>
            <a:ext cx="8962846" cy="2943621"/>
          </a:xfrm>
          <a:prstGeom prst="rect">
            <a:avLst/>
          </a:prstGeom>
        </p:spPr>
      </p:pic>
    </p:spTree>
    <p:extLst>
      <p:ext uri="{BB962C8B-B14F-4D97-AF65-F5344CB8AC3E}">
        <p14:creationId xmlns:p14="http://schemas.microsoft.com/office/powerpoint/2010/main" val="277186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a:xfrm>
            <a:off x="38446" y="176360"/>
            <a:ext cx="5040630" cy="374548"/>
          </a:xfrm>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38446" y="526965"/>
            <a:ext cx="4497533" cy="311402"/>
          </a:xfrm>
        </p:spPr>
        <p:txBody>
          <a:bodyPr/>
          <a:lstStyle/>
          <a:p>
            <a:pPr>
              <a:spcBef>
                <a:spcPts val="0"/>
              </a:spcBef>
            </a:pPr>
            <a:r>
              <a:rPr lang="en-US" dirty="0" err="1"/>
              <a:t>Août</a:t>
            </a:r>
            <a:r>
              <a:rPr lang="en-US" dirty="0"/>
              <a:t> 2024 - </a:t>
            </a:r>
            <a:r>
              <a:rPr lang="en-US" dirty="0" err="1"/>
              <a:t>périmètre</a:t>
            </a:r>
            <a:r>
              <a:rPr lang="en-US" dirty="0"/>
              <a:t> Blagnac Montpellier- </a:t>
            </a:r>
            <a:r>
              <a:rPr lang="en-US" dirty="0">
                <a:highlight>
                  <a:srgbClr val="FFFF00"/>
                </a:highlight>
              </a:rPr>
              <a:t>BLAGNAC</a:t>
            </a:r>
          </a:p>
        </p:txBody>
      </p:sp>
      <p:sp>
        <p:nvSpPr>
          <p:cNvPr id="7" name="ZoneTexte 6">
            <a:extLst>
              <a:ext uri="{FF2B5EF4-FFF2-40B4-BE49-F238E27FC236}">
                <a16:creationId xmlns:a16="http://schemas.microsoft.com/office/drawing/2014/main" id="{D1684CB3-6BBB-481C-BC33-33416429F91A}"/>
              </a:ext>
            </a:extLst>
          </p:cNvPr>
          <p:cNvSpPr txBox="1"/>
          <p:nvPr/>
        </p:nvSpPr>
        <p:spPr>
          <a:xfrm>
            <a:off x="38446" y="4891942"/>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4" name="ZoneTexte 3">
            <a:extLst>
              <a:ext uri="{FF2B5EF4-FFF2-40B4-BE49-F238E27FC236}">
                <a16:creationId xmlns:a16="http://schemas.microsoft.com/office/drawing/2014/main" id="{130ED50F-B427-66FF-7D4F-C28A20BA6B17}"/>
              </a:ext>
            </a:extLst>
          </p:cNvPr>
          <p:cNvSpPr txBox="1"/>
          <p:nvPr/>
        </p:nvSpPr>
        <p:spPr>
          <a:xfrm>
            <a:off x="30826" y="972710"/>
            <a:ext cx="4572000" cy="300082"/>
          </a:xfrm>
          <a:prstGeom prst="rect">
            <a:avLst/>
          </a:prstGeom>
          <a:noFill/>
        </p:spPr>
        <p:txBody>
          <a:bodyPr wrap="square">
            <a:spAutoFit/>
          </a:bodyPr>
          <a:lstStyle/>
          <a:p>
            <a:r>
              <a:rPr lang="en-US" dirty="0"/>
              <a:t>Primes CC* </a:t>
            </a:r>
            <a:endParaRPr lang="fr-FR" dirty="0"/>
          </a:p>
        </p:txBody>
      </p:sp>
      <p:sp>
        <p:nvSpPr>
          <p:cNvPr id="5" name="ZoneTexte 4">
            <a:extLst>
              <a:ext uri="{FF2B5EF4-FFF2-40B4-BE49-F238E27FC236}">
                <a16:creationId xmlns:a16="http://schemas.microsoft.com/office/drawing/2014/main" id="{D105A912-980D-73E0-7E1F-08D346E655E4}"/>
              </a:ext>
            </a:extLst>
          </p:cNvPr>
          <p:cNvSpPr txBox="1"/>
          <p:nvPr/>
        </p:nvSpPr>
        <p:spPr>
          <a:xfrm flipH="1">
            <a:off x="5287991" y="972710"/>
            <a:ext cx="4033222" cy="300082"/>
          </a:xfrm>
          <a:prstGeom prst="rect">
            <a:avLst/>
          </a:prstGeom>
          <a:noFill/>
        </p:spPr>
        <p:txBody>
          <a:bodyPr wrap="square">
            <a:spAutoFit/>
          </a:bodyPr>
          <a:lstStyle/>
          <a:p>
            <a:r>
              <a:rPr lang="en-US" dirty="0"/>
              <a:t>Primes RE * </a:t>
            </a:r>
            <a:endParaRPr lang="fr-FR" dirty="0"/>
          </a:p>
        </p:txBody>
      </p:sp>
      <p:pic>
        <p:nvPicPr>
          <p:cNvPr id="3" name="Image 2">
            <a:extLst>
              <a:ext uri="{FF2B5EF4-FFF2-40B4-BE49-F238E27FC236}">
                <a16:creationId xmlns:a16="http://schemas.microsoft.com/office/drawing/2014/main" id="{74FE03B8-DBBD-8890-F723-9D3BB190B37C}"/>
              </a:ext>
            </a:extLst>
          </p:cNvPr>
          <p:cNvPicPr>
            <a:picLocks noChangeAspect="1"/>
          </p:cNvPicPr>
          <p:nvPr/>
        </p:nvPicPr>
        <p:blipFill>
          <a:blip r:embed="rId3"/>
          <a:stretch>
            <a:fillRect/>
          </a:stretch>
        </p:blipFill>
        <p:spPr>
          <a:xfrm>
            <a:off x="38446" y="1260169"/>
            <a:ext cx="4861358" cy="3511716"/>
          </a:xfrm>
          <a:prstGeom prst="rect">
            <a:avLst/>
          </a:prstGeom>
        </p:spPr>
      </p:pic>
      <p:pic>
        <p:nvPicPr>
          <p:cNvPr id="11" name="Image 10">
            <a:extLst>
              <a:ext uri="{FF2B5EF4-FFF2-40B4-BE49-F238E27FC236}">
                <a16:creationId xmlns:a16="http://schemas.microsoft.com/office/drawing/2014/main" id="{C66B65BF-15C3-D1C9-F8D2-0B7C760B5799}"/>
              </a:ext>
            </a:extLst>
          </p:cNvPr>
          <p:cNvPicPr>
            <a:picLocks noChangeAspect="1"/>
          </p:cNvPicPr>
          <p:nvPr/>
        </p:nvPicPr>
        <p:blipFill>
          <a:blip r:embed="rId4"/>
          <a:stretch>
            <a:fillRect/>
          </a:stretch>
        </p:blipFill>
        <p:spPr>
          <a:xfrm>
            <a:off x="5079075" y="1260169"/>
            <a:ext cx="3788879" cy="3511715"/>
          </a:xfrm>
          <a:prstGeom prst="rect">
            <a:avLst/>
          </a:prstGeom>
        </p:spPr>
      </p:pic>
    </p:spTree>
    <p:extLst>
      <p:ext uri="{BB962C8B-B14F-4D97-AF65-F5344CB8AC3E}">
        <p14:creationId xmlns:p14="http://schemas.microsoft.com/office/powerpoint/2010/main" val="85492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5">
            <a:extLst>
              <a:ext uri="{FF2B5EF4-FFF2-40B4-BE49-F238E27FC236}">
                <a16:creationId xmlns:a16="http://schemas.microsoft.com/office/drawing/2014/main" id="{A55A2148-7D99-450F-B7D5-2AEB0DFD34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68"/>
          <a:stretch/>
        </p:blipFill>
        <p:spPr>
          <a:xfrm flipH="1">
            <a:off x="4584213" y="0"/>
            <a:ext cx="4559785" cy="5143500"/>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a:xfrm>
            <a:off x="38446" y="176360"/>
            <a:ext cx="5040630" cy="374548"/>
          </a:xfrm>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38446" y="526965"/>
            <a:ext cx="4497533" cy="311402"/>
          </a:xfrm>
        </p:spPr>
        <p:txBody>
          <a:bodyPr/>
          <a:lstStyle/>
          <a:p>
            <a:pPr>
              <a:spcBef>
                <a:spcPts val="0"/>
              </a:spcBef>
            </a:pPr>
            <a:r>
              <a:rPr lang="en-US" dirty="0" err="1"/>
              <a:t>Août</a:t>
            </a:r>
            <a:r>
              <a:rPr lang="en-US" dirty="0"/>
              <a:t> 2024 - </a:t>
            </a:r>
            <a:r>
              <a:rPr lang="en-US" dirty="0" err="1"/>
              <a:t>périmètre</a:t>
            </a:r>
            <a:r>
              <a:rPr lang="en-US" dirty="0"/>
              <a:t> Blagnac Montpellier- </a:t>
            </a:r>
            <a:r>
              <a:rPr lang="en-US" dirty="0">
                <a:highlight>
                  <a:srgbClr val="FFFF00"/>
                </a:highlight>
              </a:rPr>
              <a:t>MONTPELLIER</a:t>
            </a:r>
          </a:p>
        </p:txBody>
      </p:sp>
      <p:sp>
        <p:nvSpPr>
          <p:cNvPr id="7" name="ZoneTexte 6">
            <a:extLst>
              <a:ext uri="{FF2B5EF4-FFF2-40B4-BE49-F238E27FC236}">
                <a16:creationId xmlns:a16="http://schemas.microsoft.com/office/drawing/2014/main" id="{D1684CB3-6BBB-481C-BC33-33416429F91A}"/>
              </a:ext>
            </a:extLst>
          </p:cNvPr>
          <p:cNvSpPr txBox="1"/>
          <p:nvPr/>
        </p:nvSpPr>
        <p:spPr>
          <a:xfrm>
            <a:off x="38446" y="4891942"/>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4" name="ZoneTexte 3">
            <a:extLst>
              <a:ext uri="{FF2B5EF4-FFF2-40B4-BE49-F238E27FC236}">
                <a16:creationId xmlns:a16="http://schemas.microsoft.com/office/drawing/2014/main" id="{130ED50F-B427-66FF-7D4F-C28A20BA6B17}"/>
              </a:ext>
            </a:extLst>
          </p:cNvPr>
          <p:cNvSpPr txBox="1"/>
          <p:nvPr/>
        </p:nvSpPr>
        <p:spPr>
          <a:xfrm>
            <a:off x="30826" y="972710"/>
            <a:ext cx="4572000" cy="300082"/>
          </a:xfrm>
          <a:prstGeom prst="rect">
            <a:avLst/>
          </a:prstGeom>
          <a:noFill/>
        </p:spPr>
        <p:txBody>
          <a:bodyPr wrap="square">
            <a:spAutoFit/>
          </a:bodyPr>
          <a:lstStyle/>
          <a:p>
            <a:r>
              <a:rPr lang="en-US" dirty="0"/>
              <a:t>Primes CC* </a:t>
            </a:r>
            <a:endParaRPr lang="fr-FR" dirty="0"/>
          </a:p>
        </p:txBody>
      </p:sp>
      <p:sp>
        <p:nvSpPr>
          <p:cNvPr id="5" name="ZoneTexte 4">
            <a:extLst>
              <a:ext uri="{FF2B5EF4-FFF2-40B4-BE49-F238E27FC236}">
                <a16:creationId xmlns:a16="http://schemas.microsoft.com/office/drawing/2014/main" id="{D105A912-980D-73E0-7E1F-08D346E655E4}"/>
              </a:ext>
            </a:extLst>
          </p:cNvPr>
          <p:cNvSpPr txBox="1"/>
          <p:nvPr/>
        </p:nvSpPr>
        <p:spPr>
          <a:xfrm>
            <a:off x="38446" y="3056326"/>
            <a:ext cx="4572000" cy="300082"/>
          </a:xfrm>
          <a:prstGeom prst="rect">
            <a:avLst/>
          </a:prstGeom>
          <a:noFill/>
        </p:spPr>
        <p:txBody>
          <a:bodyPr wrap="square">
            <a:spAutoFit/>
          </a:bodyPr>
          <a:lstStyle/>
          <a:p>
            <a:r>
              <a:rPr lang="en-US" dirty="0"/>
              <a:t>Primes RE * </a:t>
            </a:r>
            <a:endParaRPr lang="fr-FR" dirty="0"/>
          </a:p>
        </p:txBody>
      </p:sp>
      <p:pic>
        <p:nvPicPr>
          <p:cNvPr id="3" name="Image 2">
            <a:extLst>
              <a:ext uri="{FF2B5EF4-FFF2-40B4-BE49-F238E27FC236}">
                <a16:creationId xmlns:a16="http://schemas.microsoft.com/office/drawing/2014/main" id="{FDCCA975-7DAA-7F22-E79F-62024C31D640}"/>
              </a:ext>
            </a:extLst>
          </p:cNvPr>
          <p:cNvPicPr>
            <a:picLocks noChangeAspect="1"/>
          </p:cNvPicPr>
          <p:nvPr/>
        </p:nvPicPr>
        <p:blipFill>
          <a:blip r:embed="rId4"/>
          <a:stretch>
            <a:fillRect/>
          </a:stretch>
        </p:blipFill>
        <p:spPr>
          <a:xfrm>
            <a:off x="146647" y="1427032"/>
            <a:ext cx="4313209" cy="1194869"/>
          </a:xfrm>
          <a:prstGeom prst="rect">
            <a:avLst/>
          </a:prstGeom>
        </p:spPr>
      </p:pic>
      <p:pic>
        <p:nvPicPr>
          <p:cNvPr id="8" name="Image 7">
            <a:extLst>
              <a:ext uri="{FF2B5EF4-FFF2-40B4-BE49-F238E27FC236}">
                <a16:creationId xmlns:a16="http://schemas.microsoft.com/office/drawing/2014/main" id="{830EED20-5840-824F-B66A-E63859770CA1}"/>
              </a:ext>
            </a:extLst>
          </p:cNvPr>
          <p:cNvPicPr>
            <a:picLocks noChangeAspect="1"/>
          </p:cNvPicPr>
          <p:nvPr/>
        </p:nvPicPr>
        <p:blipFill>
          <a:blip r:embed="rId5"/>
          <a:stretch>
            <a:fillRect/>
          </a:stretch>
        </p:blipFill>
        <p:spPr>
          <a:xfrm>
            <a:off x="146647" y="3429291"/>
            <a:ext cx="4313209" cy="1289357"/>
          </a:xfrm>
          <a:prstGeom prst="rect">
            <a:avLst/>
          </a:prstGeom>
        </p:spPr>
      </p:pic>
    </p:spTree>
    <p:extLst>
      <p:ext uri="{BB962C8B-B14F-4D97-AF65-F5344CB8AC3E}">
        <p14:creationId xmlns:p14="http://schemas.microsoft.com/office/powerpoint/2010/main" val="111315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15</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D8642A77-4AB4-D69A-670A-A37C5B8EEEE0}"/>
              </a:ext>
            </a:extLst>
          </p:cNvPr>
          <p:cNvPicPr>
            <a:picLocks noChangeAspect="1"/>
          </p:cNvPicPr>
          <p:nvPr/>
        </p:nvPicPr>
        <p:blipFill>
          <a:blip r:embed="rId5"/>
          <a:stretch>
            <a:fillRect/>
          </a:stretch>
        </p:blipFill>
        <p:spPr>
          <a:xfrm>
            <a:off x="287826" y="921290"/>
            <a:ext cx="8709525" cy="4144500"/>
          </a:xfrm>
          <a:prstGeom prst="rect">
            <a:avLst/>
          </a:prstGeom>
        </p:spPr>
      </p:pic>
    </p:spTree>
    <p:extLst>
      <p:ext uri="{BB962C8B-B14F-4D97-AF65-F5344CB8AC3E}">
        <p14:creationId xmlns:p14="http://schemas.microsoft.com/office/powerpoint/2010/main" val="72915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16</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8E299665-B039-336B-4FBE-540DD72175AD}"/>
              </a:ext>
            </a:extLst>
          </p:cNvPr>
          <p:cNvPicPr>
            <a:picLocks noChangeAspect="1"/>
          </p:cNvPicPr>
          <p:nvPr/>
        </p:nvPicPr>
        <p:blipFill>
          <a:blip r:embed="rId5"/>
          <a:stretch>
            <a:fillRect/>
          </a:stretch>
        </p:blipFill>
        <p:spPr>
          <a:xfrm>
            <a:off x="146648" y="858144"/>
            <a:ext cx="8859329" cy="4207646"/>
          </a:xfrm>
          <a:prstGeom prst="rect">
            <a:avLst/>
          </a:prstGeom>
        </p:spPr>
      </p:pic>
    </p:spTree>
    <p:extLst>
      <p:ext uri="{BB962C8B-B14F-4D97-AF65-F5344CB8AC3E}">
        <p14:creationId xmlns:p14="http://schemas.microsoft.com/office/powerpoint/2010/main" val="363281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17</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9C44217E-6351-DE50-69D6-E60DF5BC43DE}"/>
              </a:ext>
            </a:extLst>
          </p:cNvPr>
          <p:cNvPicPr>
            <a:picLocks noChangeAspect="1"/>
          </p:cNvPicPr>
          <p:nvPr/>
        </p:nvPicPr>
        <p:blipFill>
          <a:blip r:embed="rId5"/>
          <a:stretch>
            <a:fillRect/>
          </a:stretch>
        </p:blipFill>
        <p:spPr>
          <a:xfrm>
            <a:off x="224287" y="1035170"/>
            <a:ext cx="8747186" cy="4030620"/>
          </a:xfrm>
          <a:prstGeom prst="rect">
            <a:avLst/>
          </a:prstGeom>
        </p:spPr>
      </p:pic>
    </p:spTree>
    <p:extLst>
      <p:ext uri="{BB962C8B-B14F-4D97-AF65-F5344CB8AC3E}">
        <p14:creationId xmlns:p14="http://schemas.microsoft.com/office/powerpoint/2010/main" val="1555663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18</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E50FFD61-B80E-E239-34D5-EFE6D5785B30}"/>
              </a:ext>
            </a:extLst>
          </p:cNvPr>
          <p:cNvPicPr>
            <a:picLocks noChangeAspect="1"/>
          </p:cNvPicPr>
          <p:nvPr/>
        </p:nvPicPr>
        <p:blipFill>
          <a:blip r:embed="rId5"/>
          <a:stretch>
            <a:fillRect/>
          </a:stretch>
        </p:blipFill>
        <p:spPr>
          <a:xfrm>
            <a:off x="146648" y="858144"/>
            <a:ext cx="8876581" cy="4207646"/>
          </a:xfrm>
          <a:prstGeom prst="rect">
            <a:avLst/>
          </a:prstGeom>
        </p:spPr>
      </p:pic>
    </p:spTree>
    <p:extLst>
      <p:ext uri="{BB962C8B-B14F-4D97-AF65-F5344CB8AC3E}">
        <p14:creationId xmlns:p14="http://schemas.microsoft.com/office/powerpoint/2010/main" val="229930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19</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33E758AE-ED48-662F-86BD-7980F2E5F7FA}"/>
              </a:ext>
            </a:extLst>
          </p:cNvPr>
          <p:cNvPicPr>
            <a:picLocks noChangeAspect="1"/>
          </p:cNvPicPr>
          <p:nvPr/>
        </p:nvPicPr>
        <p:blipFill>
          <a:blip r:embed="rId5"/>
          <a:stretch>
            <a:fillRect/>
          </a:stretch>
        </p:blipFill>
        <p:spPr>
          <a:xfrm>
            <a:off x="287827" y="983410"/>
            <a:ext cx="8675018" cy="4082379"/>
          </a:xfrm>
          <a:prstGeom prst="rect">
            <a:avLst/>
          </a:prstGeom>
        </p:spPr>
      </p:pic>
    </p:spTree>
    <p:extLst>
      <p:ext uri="{BB962C8B-B14F-4D97-AF65-F5344CB8AC3E}">
        <p14:creationId xmlns:p14="http://schemas.microsoft.com/office/powerpoint/2010/main" val="304459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2" descr="Uma imagem com céu, exterior, bolha, edifício&#10;&#10;Descrição gerada automaticamente">
            <a:extLst>
              <a:ext uri="{FF2B5EF4-FFF2-40B4-BE49-F238E27FC236}">
                <a16:creationId xmlns:a16="http://schemas.microsoft.com/office/drawing/2014/main" id="{BEE9B934-F5F4-8C46-988E-EC36176330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6369" cy="5143500"/>
          </a:xfrm>
          <a:prstGeom prst="rect">
            <a:avLst/>
          </a:prstGeom>
        </p:spPr>
      </p:pic>
      <p:sp>
        <p:nvSpPr>
          <p:cNvPr id="3" name="Rectangle 6">
            <a:extLst>
              <a:ext uri="{FF2B5EF4-FFF2-40B4-BE49-F238E27FC236}">
                <a16:creationId xmlns:a16="http://schemas.microsoft.com/office/drawing/2014/main" id="{36911205-652B-2E49-A510-BF4C92A77BBE}"/>
              </a:ext>
            </a:extLst>
          </p:cNvPr>
          <p:cNvSpPr/>
          <p:nvPr/>
        </p:nvSpPr>
        <p:spPr>
          <a:xfrm>
            <a:off x="1086211" y="392620"/>
            <a:ext cx="4544969" cy="861774"/>
          </a:xfrm>
          <a:prstGeom prst="rect">
            <a:avLst/>
          </a:prstGeom>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Calibri"/>
                <a:ea typeface="+mn-ea"/>
                <a:cs typeface="+mn-cs"/>
              </a:rPr>
              <a:t>Point Financier</a:t>
            </a:r>
          </a:p>
        </p:txBody>
      </p:sp>
      <p:sp>
        <p:nvSpPr>
          <p:cNvPr id="4" name="Rectangle 3">
            <a:extLst>
              <a:ext uri="{FF2B5EF4-FFF2-40B4-BE49-F238E27FC236}">
                <a16:creationId xmlns:a16="http://schemas.microsoft.com/office/drawing/2014/main" id="{03DA5AFE-8188-8043-9C1F-6D224C6B4307}"/>
              </a:ext>
            </a:extLst>
          </p:cNvPr>
          <p:cNvSpPr/>
          <p:nvPr/>
        </p:nvSpPr>
        <p:spPr>
          <a:xfrm>
            <a:off x="536029" y="392620"/>
            <a:ext cx="4035971" cy="861774"/>
          </a:xfrm>
          <a:prstGeom prst="rect">
            <a:avLst/>
          </a:prstGeom>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Calibri"/>
                <a:ea typeface="+mn-ea"/>
                <a:cs typeface="+mn-cs"/>
              </a:rPr>
              <a:t>1.</a:t>
            </a:r>
          </a:p>
        </p:txBody>
      </p:sp>
      <p:pic>
        <p:nvPicPr>
          <p:cNvPr id="5" name="Picture 4" descr="A picture containing text&#10;&#10;Description automatically generated">
            <a:extLst>
              <a:ext uri="{FF2B5EF4-FFF2-40B4-BE49-F238E27FC236}">
                <a16:creationId xmlns:a16="http://schemas.microsoft.com/office/drawing/2014/main" id="{8608FDC8-AA7A-334A-8420-9A55CEBE1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Tree>
    <p:extLst>
      <p:ext uri="{BB962C8B-B14F-4D97-AF65-F5344CB8AC3E}">
        <p14:creationId xmlns:p14="http://schemas.microsoft.com/office/powerpoint/2010/main" val="259705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20</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57686C25-24F1-8A1B-B4DB-9565417FF562}"/>
              </a:ext>
            </a:extLst>
          </p:cNvPr>
          <p:cNvPicPr>
            <a:picLocks noChangeAspect="1"/>
          </p:cNvPicPr>
          <p:nvPr/>
        </p:nvPicPr>
        <p:blipFill>
          <a:blip r:embed="rId5"/>
          <a:stretch>
            <a:fillRect/>
          </a:stretch>
        </p:blipFill>
        <p:spPr>
          <a:xfrm>
            <a:off x="77638" y="858144"/>
            <a:ext cx="8911087" cy="4207646"/>
          </a:xfrm>
          <a:prstGeom prst="rect">
            <a:avLst/>
          </a:prstGeom>
        </p:spPr>
      </p:pic>
    </p:spTree>
    <p:extLst>
      <p:ext uri="{BB962C8B-B14F-4D97-AF65-F5344CB8AC3E}">
        <p14:creationId xmlns:p14="http://schemas.microsoft.com/office/powerpoint/2010/main" val="1011994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21</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26EEB4E1-6FF8-9F16-312A-AFF4F8000150}"/>
              </a:ext>
            </a:extLst>
          </p:cNvPr>
          <p:cNvPicPr>
            <a:picLocks noChangeAspect="1"/>
          </p:cNvPicPr>
          <p:nvPr/>
        </p:nvPicPr>
        <p:blipFill>
          <a:blip r:embed="rId5"/>
          <a:stretch>
            <a:fillRect/>
          </a:stretch>
        </p:blipFill>
        <p:spPr>
          <a:xfrm>
            <a:off x="129396" y="1428750"/>
            <a:ext cx="9006634" cy="2427258"/>
          </a:xfrm>
          <a:prstGeom prst="rect">
            <a:avLst/>
          </a:prstGeom>
        </p:spPr>
      </p:pic>
    </p:spTree>
    <p:extLst>
      <p:ext uri="{BB962C8B-B14F-4D97-AF65-F5344CB8AC3E}">
        <p14:creationId xmlns:p14="http://schemas.microsoft.com/office/powerpoint/2010/main" val="48364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22</a:t>
            </a:fld>
            <a:endParaRPr lang="en-US"/>
          </a:p>
        </p:txBody>
      </p:sp>
      <p:sp>
        <p:nvSpPr>
          <p:cNvPr id="6" name="ZoneTexte 5"/>
          <p:cNvSpPr txBox="1"/>
          <p:nvPr/>
        </p:nvSpPr>
        <p:spPr>
          <a:xfrm>
            <a:off x="6934839" y="4869655"/>
            <a:ext cx="2389767" cy="246221"/>
          </a:xfrm>
          <a:prstGeom prst="rect">
            <a:avLst/>
          </a:prstGeom>
          <a:noFill/>
        </p:spPr>
        <p:txBody>
          <a:bodyPr wrap="square" rtlCol="0">
            <a:spAutoFit/>
          </a:bodyPr>
          <a:lstStyle/>
          <a:p>
            <a:r>
              <a:rPr lang="fr-FR" sz="1000" i="1" dirty="0"/>
              <a:t>*Source : tableau « Recap Paliers »</a:t>
            </a:r>
          </a:p>
        </p:txBody>
      </p:sp>
      <p:sp>
        <p:nvSpPr>
          <p:cNvPr id="11" name="Title 8">
            <a:extLst>
              <a:ext uri="{FF2B5EF4-FFF2-40B4-BE49-F238E27FC236}">
                <a16:creationId xmlns:a16="http://schemas.microsoft.com/office/drawing/2014/main" id="{31DA4390-4E1B-4D2A-95EE-8BC27B389147}"/>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2" name="Text Placeholder 9">
            <a:extLst>
              <a:ext uri="{FF2B5EF4-FFF2-40B4-BE49-F238E27FC236}">
                <a16:creationId xmlns:a16="http://schemas.microsoft.com/office/drawing/2014/main" id="{5ED308F6-B57D-4F22-9983-CF13E9906CB9}"/>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13" name="Retângulo 26">
            <a:extLst>
              <a:ext uri="{FF2B5EF4-FFF2-40B4-BE49-F238E27FC236}">
                <a16:creationId xmlns:a16="http://schemas.microsoft.com/office/drawing/2014/main" id="{3D88C6EE-B772-4692-8028-47148F0739C3}"/>
              </a:ext>
            </a:extLst>
          </p:cNvPr>
          <p:cNvSpPr/>
          <p:nvPr/>
        </p:nvSpPr>
        <p:spPr>
          <a:xfrm>
            <a:off x="775206" y="1048318"/>
            <a:ext cx="7544289" cy="430121"/>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1 CC</a:t>
            </a:r>
          </a:p>
        </p:txBody>
      </p:sp>
      <p:sp>
        <p:nvSpPr>
          <p:cNvPr id="14" name="Oval 5">
            <a:extLst>
              <a:ext uri="{FF2B5EF4-FFF2-40B4-BE49-F238E27FC236}">
                <a16:creationId xmlns:a16="http://schemas.microsoft.com/office/drawing/2014/main" id="{AB0C5492-92DD-49E0-B95B-DFB56455F017}"/>
              </a:ext>
            </a:extLst>
          </p:cNvPr>
          <p:cNvSpPr/>
          <p:nvPr/>
        </p:nvSpPr>
        <p:spPr>
          <a:xfrm>
            <a:off x="469229" y="1005861"/>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5" name="Group 22">
            <a:extLst>
              <a:ext uri="{FF2B5EF4-FFF2-40B4-BE49-F238E27FC236}">
                <a16:creationId xmlns:a16="http://schemas.microsoft.com/office/drawing/2014/main" id="{82C3278A-F762-4126-B9E1-B4BEDE4BBE21}"/>
              </a:ext>
            </a:extLst>
          </p:cNvPr>
          <p:cNvGrpSpPr/>
          <p:nvPr/>
        </p:nvGrpSpPr>
        <p:grpSpPr>
          <a:xfrm>
            <a:off x="640089" y="1169857"/>
            <a:ext cx="334771" cy="279571"/>
            <a:chOff x="6923088" y="5400675"/>
            <a:chExt cx="750887" cy="627063"/>
          </a:xfrm>
          <a:solidFill>
            <a:schemeClr val="bg1">
              <a:lumMod val="85000"/>
            </a:schemeClr>
          </a:solidFill>
        </p:grpSpPr>
        <p:sp>
          <p:nvSpPr>
            <p:cNvPr id="16" name="Freeform 35">
              <a:extLst>
                <a:ext uri="{FF2B5EF4-FFF2-40B4-BE49-F238E27FC236}">
                  <a16:creationId xmlns:a16="http://schemas.microsoft.com/office/drawing/2014/main" id="{718B5A5A-A6D7-4F6C-A615-907BD374CF98}"/>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36">
              <a:extLst>
                <a:ext uri="{FF2B5EF4-FFF2-40B4-BE49-F238E27FC236}">
                  <a16:creationId xmlns:a16="http://schemas.microsoft.com/office/drawing/2014/main" id="{C09EFD83-7A2F-489C-8944-CB857043D944}"/>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37">
              <a:extLst>
                <a:ext uri="{FF2B5EF4-FFF2-40B4-BE49-F238E27FC236}">
                  <a16:creationId xmlns:a16="http://schemas.microsoft.com/office/drawing/2014/main" id="{7606F020-4B49-4032-B3ED-7D238984B36A}"/>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 name="Image 4">
            <a:extLst>
              <a:ext uri="{FF2B5EF4-FFF2-40B4-BE49-F238E27FC236}">
                <a16:creationId xmlns:a16="http://schemas.microsoft.com/office/drawing/2014/main" id="{F14AD901-683A-AE40-46DB-083A7D3E8C83}"/>
              </a:ext>
            </a:extLst>
          </p:cNvPr>
          <p:cNvPicPr>
            <a:picLocks noChangeAspect="1"/>
          </p:cNvPicPr>
          <p:nvPr/>
        </p:nvPicPr>
        <p:blipFill>
          <a:blip r:embed="rId2"/>
          <a:stretch>
            <a:fillRect/>
          </a:stretch>
        </p:blipFill>
        <p:spPr>
          <a:xfrm>
            <a:off x="622300" y="1781811"/>
            <a:ext cx="7899400" cy="2522769"/>
          </a:xfrm>
          <a:prstGeom prst="rect">
            <a:avLst/>
          </a:prstGeom>
        </p:spPr>
      </p:pic>
    </p:spTree>
    <p:extLst>
      <p:ext uri="{BB962C8B-B14F-4D97-AF65-F5344CB8AC3E}">
        <p14:creationId xmlns:p14="http://schemas.microsoft.com/office/powerpoint/2010/main" val="161790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24B46A9-6F96-4BBF-A51D-B6320FDE87F3}"/>
              </a:ext>
            </a:extLst>
          </p:cNvPr>
          <p:cNvSpPr>
            <a:spLocks noGrp="1"/>
          </p:cNvSpPr>
          <p:nvPr>
            <p:ph type="sldNum" sz="quarter" idx="12"/>
          </p:nvPr>
        </p:nvSpPr>
        <p:spPr/>
        <p:txBody>
          <a:bodyPr/>
          <a:lstStyle/>
          <a:p>
            <a:fld id="{77984534-C4A0-1744-A0AE-D418451B474A}" type="slidenum">
              <a:rPr lang="en-US" smtClean="0"/>
              <a:t>23</a:t>
            </a:fld>
            <a:endParaRPr lang="en-US"/>
          </a:p>
        </p:txBody>
      </p:sp>
      <p:sp>
        <p:nvSpPr>
          <p:cNvPr id="4" name="Rectangle 3">
            <a:extLst>
              <a:ext uri="{FF2B5EF4-FFF2-40B4-BE49-F238E27FC236}">
                <a16:creationId xmlns:a16="http://schemas.microsoft.com/office/drawing/2014/main" id="{C3FE87ED-3E2D-4FAB-928E-C01878AD9D96}"/>
              </a:ext>
            </a:extLst>
          </p:cNvPr>
          <p:cNvSpPr/>
          <p:nvPr/>
        </p:nvSpPr>
        <p:spPr>
          <a:xfrm>
            <a:off x="1121588" y="1062234"/>
            <a:ext cx="2349297" cy="307777"/>
          </a:xfrm>
          <a:prstGeom prst="rect">
            <a:avLst/>
          </a:prstGeom>
        </p:spPr>
        <p:txBody>
          <a:bodyPr wrap="none">
            <a:spAutoFit/>
          </a:bodyPr>
          <a:lstStyle/>
          <a:p>
            <a:r>
              <a:rPr lang="en-US" sz="1400" dirty="0" err="1"/>
              <a:t>Récapitulatif</a:t>
            </a:r>
            <a:r>
              <a:rPr lang="en-US" sz="1400" dirty="0"/>
              <a:t> PALIERS KPI 2 CC</a:t>
            </a:r>
          </a:p>
        </p:txBody>
      </p:sp>
      <p:sp>
        <p:nvSpPr>
          <p:cNvPr id="8" name="ZoneTexte 7">
            <a:extLst>
              <a:ext uri="{FF2B5EF4-FFF2-40B4-BE49-F238E27FC236}">
                <a16:creationId xmlns:a16="http://schemas.microsoft.com/office/drawing/2014/main" id="{1762C0F3-1173-411A-8F5F-077B8CF32F33}"/>
              </a:ext>
            </a:extLst>
          </p:cNvPr>
          <p:cNvSpPr txBox="1"/>
          <p:nvPr/>
        </p:nvSpPr>
        <p:spPr>
          <a:xfrm>
            <a:off x="6754233" y="4869655"/>
            <a:ext cx="2389767" cy="246221"/>
          </a:xfrm>
          <a:prstGeom prst="rect">
            <a:avLst/>
          </a:prstGeom>
          <a:noFill/>
        </p:spPr>
        <p:txBody>
          <a:bodyPr wrap="square" rtlCol="0">
            <a:spAutoFit/>
          </a:bodyPr>
          <a:lstStyle/>
          <a:p>
            <a:r>
              <a:rPr lang="fr-FR" sz="1000" i="1" dirty="0"/>
              <a:t>*Source : tableau « Recap Paliers »</a:t>
            </a:r>
          </a:p>
        </p:txBody>
      </p:sp>
      <p:sp>
        <p:nvSpPr>
          <p:cNvPr id="10" name="Retângulo 26">
            <a:extLst>
              <a:ext uri="{FF2B5EF4-FFF2-40B4-BE49-F238E27FC236}">
                <a16:creationId xmlns:a16="http://schemas.microsoft.com/office/drawing/2014/main" id="{5D8A8AED-2D31-4C4C-BC37-24BB6A08BBF6}"/>
              </a:ext>
            </a:extLst>
          </p:cNvPr>
          <p:cNvSpPr/>
          <p:nvPr/>
        </p:nvSpPr>
        <p:spPr>
          <a:xfrm>
            <a:off x="775206" y="972118"/>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2 CC</a:t>
            </a:r>
          </a:p>
        </p:txBody>
      </p:sp>
      <p:sp>
        <p:nvSpPr>
          <p:cNvPr id="11" name="Oval 5">
            <a:extLst>
              <a:ext uri="{FF2B5EF4-FFF2-40B4-BE49-F238E27FC236}">
                <a16:creationId xmlns:a16="http://schemas.microsoft.com/office/drawing/2014/main" id="{A89B023C-5EF7-4661-8EF5-64E836C0D4B3}"/>
              </a:ext>
            </a:extLst>
          </p:cNvPr>
          <p:cNvSpPr/>
          <p:nvPr/>
        </p:nvSpPr>
        <p:spPr>
          <a:xfrm>
            <a:off x="469229" y="929661"/>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2" name="Group 22">
            <a:extLst>
              <a:ext uri="{FF2B5EF4-FFF2-40B4-BE49-F238E27FC236}">
                <a16:creationId xmlns:a16="http://schemas.microsoft.com/office/drawing/2014/main" id="{03C58F4C-DE5A-4823-BD47-7E7B05FF889A}"/>
              </a:ext>
            </a:extLst>
          </p:cNvPr>
          <p:cNvGrpSpPr/>
          <p:nvPr/>
        </p:nvGrpSpPr>
        <p:grpSpPr>
          <a:xfrm>
            <a:off x="640089" y="1093657"/>
            <a:ext cx="334771" cy="279571"/>
            <a:chOff x="6923088" y="5400675"/>
            <a:chExt cx="750887" cy="627063"/>
          </a:xfrm>
          <a:solidFill>
            <a:schemeClr val="bg1">
              <a:lumMod val="85000"/>
            </a:schemeClr>
          </a:solidFill>
        </p:grpSpPr>
        <p:sp>
          <p:nvSpPr>
            <p:cNvPr id="13" name="Freeform 35">
              <a:extLst>
                <a:ext uri="{FF2B5EF4-FFF2-40B4-BE49-F238E27FC236}">
                  <a16:creationId xmlns:a16="http://schemas.microsoft.com/office/drawing/2014/main" id="{8EF50281-2265-4365-8899-8D97CBA1419D}"/>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6">
              <a:extLst>
                <a:ext uri="{FF2B5EF4-FFF2-40B4-BE49-F238E27FC236}">
                  <a16:creationId xmlns:a16="http://schemas.microsoft.com/office/drawing/2014/main" id="{3F4664E6-28EA-4F5C-ADFF-7B7EA711B454}"/>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7">
              <a:extLst>
                <a:ext uri="{FF2B5EF4-FFF2-40B4-BE49-F238E27FC236}">
                  <a16:creationId xmlns:a16="http://schemas.microsoft.com/office/drawing/2014/main" id="{1432F022-C8CE-4156-9568-3BC792444AE9}"/>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8">
            <a:extLst>
              <a:ext uri="{FF2B5EF4-FFF2-40B4-BE49-F238E27FC236}">
                <a16:creationId xmlns:a16="http://schemas.microsoft.com/office/drawing/2014/main" id="{AE9F963B-8E02-4905-9FDD-27A6432E134B}"/>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7" name="Text Placeholder 9">
            <a:extLst>
              <a:ext uri="{FF2B5EF4-FFF2-40B4-BE49-F238E27FC236}">
                <a16:creationId xmlns:a16="http://schemas.microsoft.com/office/drawing/2014/main" id="{15D68BDD-B960-489B-B3CE-67013889EBAD}"/>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ZoneTexte 2">
            <a:extLst>
              <a:ext uri="{FF2B5EF4-FFF2-40B4-BE49-F238E27FC236}">
                <a16:creationId xmlns:a16="http://schemas.microsoft.com/office/drawing/2014/main" id="{38DC44D5-E3FB-DADC-A493-F6918C99E3D9}"/>
              </a:ext>
            </a:extLst>
          </p:cNvPr>
          <p:cNvSpPr txBox="1"/>
          <p:nvPr/>
        </p:nvSpPr>
        <p:spPr>
          <a:xfrm>
            <a:off x="775206" y="4615740"/>
            <a:ext cx="4904482" cy="507831"/>
          </a:xfrm>
          <a:prstGeom prst="rect">
            <a:avLst/>
          </a:prstGeom>
          <a:noFill/>
        </p:spPr>
        <p:txBody>
          <a:bodyPr wrap="square" rtlCol="0">
            <a:spAutoFit/>
          </a:bodyPr>
          <a:lstStyle/>
          <a:p>
            <a:r>
              <a:rPr lang="fr-FR" dirty="0"/>
              <a:t>La seconde colonne correspond au % de salariés pour lesquels le KPI a été gelé</a:t>
            </a:r>
          </a:p>
        </p:txBody>
      </p:sp>
      <p:pic>
        <p:nvPicPr>
          <p:cNvPr id="6" name="Image 5">
            <a:extLst>
              <a:ext uri="{FF2B5EF4-FFF2-40B4-BE49-F238E27FC236}">
                <a16:creationId xmlns:a16="http://schemas.microsoft.com/office/drawing/2014/main" id="{2249ED6C-E9C8-2D17-6E87-DA4CFC8C8657}"/>
              </a:ext>
            </a:extLst>
          </p:cNvPr>
          <p:cNvPicPr>
            <a:picLocks noChangeAspect="1"/>
          </p:cNvPicPr>
          <p:nvPr/>
        </p:nvPicPr>
        <p:blipFill>
          <a:blip r:embed="rId2"/>
          <a:stretch>
            <a:fillRect/>
          </a:stretch>
        </p:blipFill>
        <p:spPr>
          <a:xfrm>
            <a:off x="341167" y="1604107"/>
            <a:ext cx="8180533" cy="2759750"/>
          </a:xfrm>
          <a:prstGeom prst="rect">
            <a:avLst/>
          </a:prstGeom>
        </p:spPr>
      </p:pic>
    </p:spTree>
    <p:extLst>
      <p:ext uri="{BB962C8B-B14F-4D97-AF65-F5344CB8AC3E}">
        <p14:creationId xmlns:p14="http://schemas.microsoft.com/office/powerpoint/2010/main" val="247716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0214E7-359E-4E19-A1F2-E73E8D30E1B7}"/>
              </a:ext>
            </a:extLst>
          </p:cNvPr>
          <p:cNvSpPr>
            <a:spLocks noGrp="1"/>
          </p:cNvSpPr>
          <p:nvPr>
            <p:ph type="sldNum" sz="quarter" idx="12"/>
          </p:nvPr>
        </p:nvSpPr>
        <p:spPr/>
        <p:txBody>
          <a:bodyPr/>
          <a:lstStyle/>
          <a:p>
            <a:fld id="{77984534-C4A0-1744-A0AE-D418451B474A}" type="slidenum">
              <a:rPr lang="en-US" smtClean="0"/>
              <a:t>24</a:t>
            </a:fld>
            <a:endParaRPr lang="en-US"/>
          </a:p>
        </p:txBody>
      </p:sp>
      <p:sp>
        <p:nvSpPr>
          <p:cNvPr id="8" name="ZoneTexte 7">
            <a:extLst>
              <a:ext uri="{FF2B5EF4-FFF2-40B4-BE49-F238E27FC236}">
                <a16:creationId xmlns:a16="http://schemas.microsoft.com/office/drawing/2014/main" id="{C11CFF16-4F9B-45AF-B304-43796748EBE0}"/>
              </a:ext>
            </a:extLst>
          </p:cNvPr>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a:t>
            </a:r>
          </a:p>
        </p:txBody>
      </p:sp>
      <p:sp>
        <p:nvSpPr>
          <p:cNvPr id="11" name="Retângulo 26">
            <a:extLst>
              <a:ext uri="{FF2B5EF4-FFF2-40B4-BE49-F238E27FC236}">
                <a16:creationId xmlns:a16="http://schemas.microsoft.com/office/drawing/2014/main" id="{775E7EEB-5233-4F96-8BCB-C3E8DA723A1A}"/>
              </a:ext>
            </a:extLst>
          </p:cNvPr>
          <p:cNvSpPr/>
          <p:nvPr/>
        </p:nvSpPr>
        <p:spPr>
          <a:xfrm>
            <a:off x="757578" y="856448"/>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3 CC</a:t>
            </a:r>
          </a:p>
        </p:txBody>
      </p:sp>
      <p:sp>
        <p:nvSpPr>
          <p:cNvPr id="12" name="Oval 5">
            <a:extLst>
              <a:ext uri="{FF2B5EF4-FFF2-40B4-BE49-F238E27FC236}">
                <a16:creationId xmlns:a16="http://schemas.microsoft.com/office/drawing/2014/main" id="{ABC31318-04B8-4633-9DD8-F782C6C932DA}"/>
              </a:ext>
            </a:extLst>
          </p:cNvPr>
          <p:cNvSpPr/>
          <p:nvPr/>
        </p:nvSpPr>
        <p:spPr>
          <a:xfrm>
            <a:off x="552103" y="814887"/>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3" name="Group 22">
            <a:extLst>
              <a:ext uri="{FF2B5EF4-FFF2-40B4-BE49-F238E27FC236}">
                <a16:creationId xmlns:a16="http://schemas.microsoft.com/office/drawing/2014/main" id="{97F56C55-F214-4EC8-83D1-89C3B218C666}"/>
              </a:ext>
            </a:extLst>
          </p:cNvPr>
          <p:cNvGrpSpPr/>
          <p:nvPr/>
        </p:nvGrpSpPr>
        <p:grpSpPr>
          <a:xfrm>
            <a:off x="735980" y="966310"/>
            <a:ext cx="334771" cy="279571"/>
            <a:chOff x="6923088" y="5400675"/>
            <a:chExt cx="750887" cy="627063"/>
          </a:xfrm>
          <a:solidFill>
            <a:schemeClr val="bg1">
              <a:lumMod val="85000"/>
            </a:schemeClr>
          </a:solidFill>
        </p:grpSpPr>
        <p:sp>
          <p:nvSpPr>
            <p:cNvPr id="14" name="Freeform 35">
              <a:extLst>
                <a:ext uri="{FF2B5EF4-FFF2-40B4-BE49-F238E27FC236}">
                  <a16:creationId xmlns:a16="http://schemas.microsoft.com/office/drawing/2014/main" id="{72525E58-4A82-48D7-A8F3-469485CBEED4}"/>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6">
              <a:extLst>
                <a:ext uri="{FF2B5EF4-FFF2-40B4-BE49-F238E27FC236}">
                  <a16:creationId xmlns:a16="http://schemas.microsoft.com/office/drawing/2014/main" id="{1A537576-580B-4042-98CD-D4A3C4A7BC01}"/>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37">
              <a:extLst>
                <a:ext uri="{FF2B5EF4-FFF2-40B4-BE49-F238E27FC236}">
                  <a16:creationId xmlns:a16="http://schemas.microsoft.com/office/drawing/2014/main" id="{273B18D3-1C6A-4865-BC32-AF96D1CD92B8}"/>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7" name="Title 8">
            <a:extLst>
              <a:ext uri="{FF2B5EF4-FFF2-40B4-BE49-F238E27FC236}">
                <a16:creationId xmlns:a16="http://schemas.microsoft.com/office/drawing/2014/main" id="{A30A1743-BCCA-4755-BF4D-22A3B2CFB8A9}"/>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8" name="Text Placeholder 9">
            <a:extLst>
              <a:ext uri="{FF2B5EF4-FFF2-40B4-BE49-F238E27FC236}">
                <a16:creationId xmlns:a16="http://schemas.microsoft.com/office/drawing/2014/main" id="{5F29B095-815E-457A-BF91-C8629D81CAFA}"/>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ZoneTexte 2">
            <a:extLst>
              <a:ext uri="{FF2B5EF4-FFF2-40B4-BE49-F238E27FC236}">
                <a16:creationId xmlns:a16="http://schemas.microsoft.com/office/drawing/2014/main" id="{174160A9-2A07-B2B4-CFE8-13018CFC24E8}"/>
              </a:ext>
            </a:extLst>
          </p:cNvPr>
          <p:cNvSpPr txBox="1"/>
          <p:nvPr/>
        </p:nvSpPr>
        <p:spPr>
          <a:xfrm>
            <a:off x="775206" y="4615740"/>
            <a:ext cx="4904482" cy="507831"/>
          </a:xfrm>
          <a:prstGeom prst="rect">
            <a:avLst/>
          </a:prstGeom>
          <a:noFill/>
        </p:spPr>
        <p:txBody>
          <a:bodyPr wrap="square" rtlCol="0">
            <a:spAutoFit/>
          </a:bodyPr>
          <a:lstStyle/>
          <a:p>
            <a:r>
              <a:rPr lang="fr-FR" dirty="0"/>
              <a:t>La seconde colonne correspond au % de salariés pour lesquels le KPI a été gelé</a:t>
            </a:r>
          </a:p>
        </p:txBody>
      </p:sp>
      <p:pic>
        <p:nvPicPr>
          <p:cNvPr id="5" name="Image 4">
            <a:extLst>
              <a:ext uri="{FF2B5EF4-FFF2-40B4-BE49-F238E27FC236}">
                <a16:creationId xmlns:a16="http://schemas.microsoft.com/office/drawing/2014/main" id="{6A1FD160-B13A-0D1B-7E7D-C258D16F3371}"/>
              </a:ext>
            </a:extLst>
          </p:cNvPr>
          <p:cNvPicPr>
            <a:picLocks noChangeAspect="1"/>
          </p:cNvPicPr>
          <p:nvPr/>
        </p:nvPicPr>
        <p:blipFill>
          <a:blip r:embed="rId2"/>
          <a:stretch>
            <a:fillRect/>
          </a:stretch>
        </p:blipFill>
        <p:spPr>
          <a:xfrm>
            <a:off x="414068" y="1573898"/>
            <a:ext cx="8220974" cy="2477401"/>
          </a:xfrm>
          <a:prstGeom prst="rect">
            <a:avLst/>
          </a:prstGeom>
        </p:spPr>
      </p:pic>
    </p:spTree>
    <p:extLst>
      <p:ext uri="{BB962C8B-B14F-4D97-AF65-F5344CB8AC3E}">
        <p14:creationId xmlns:p14="http://schemas.microsoft.com/office/powerpoint/2010/main" val="3584220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25</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5" name="Image 4">
            <a:extLst>
              <a:ext uri="{FF2B5EF4-FFF2-40B4-BE49-F238E27FC236}">
                <a16:creationId xmlns:a16="http://schemas.microsoft.com/office/drawing/2014/main" id="{9F29964F-E627-C236-5509-A40DABD2407F}"/>
              </a:ext>
            </a:extLst>
          </p:cNvPr>
          <p:cNvPicPr>
            <a:picLocks noChangeAspect="1"/>
          </p:cNvPicPr>
          <p:nvPr/>
        </p:nvPicPr>
        <p:blipFill>
          <a:blip r:embed="rId4"/>
          <a:stretch>
            <a:fillRect/>
          </a:stretch>
        </p:blipFill>
        <p:spPr>
          <a:xfrm>
            <a:off x="-13388" y="1045147"/>
            <a:ext cx="9137306" cy="2716637"/>
          </a:xfrm>
          <a:prstGeom prst="rect">
            <a:avLst/>
          </a:prstGeom>
        </p:spPr>
      </p:pic>
    </p:spTree>
    <p:extLst>
      <p:ext uri="{BB962C8B-B14F-4D97-AF65-F5344CB8AC3E}">
        <p14:creationId xmlns:p14="http://schemas.microsoft.com/office/powerpoint/2010/main" val="62935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26</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5" name="Image 4">
            <a:extLst>
              <a:ext uri="{FF2B5EF4-FFF2-40B4-BE49-F238E27FC236}">
                <a16:creationId xmlns:a16="http://schemas.microsoft.com/office/drawing/2014/main" id="{ADD74BD0-B4E8-8195-5954-AB1169678B30}"/>
              </a:ext>
            </a:extLst>
          </p:cNvPr>
          <p:cNvPicPr>
            <a:picLocks noChangeAspect="1"/>
          </p:cNvPicPr>
          <p:nvPr/>
        </p:nvPicPr>
        <p:blipFill>
          <a:blip r:embed="rId4"/>
          <a:stretch>
            <a:fillRect/>
          </a:stretch>
        </p:blipFill>
        <p:spPr>
          <a:xfrm>
            <a:off x="134591" y="730866"/>
            <a:ext cx="8874818" cy="4347890"/>
          </a:xfrm>
          <a:prstGeom prst="rect">
            <a:avLst/>
          </a:prstGeom>
        </p:spPr>
      </p:pic>
    </p:spTree>
    <p:extLst>
      <p:ext uri="{BB962C8B-B14F-4D97-AF65-F5344CB8AC3E}">
        <p14:creationId xmlns:p14="http://schemas.microsoft.com/office/powerpoint/2010/main" val="329960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27</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5" name="Image 4">
            <a:extLst>
              <a:ext uri="{FF2B5EF4-FFF2-40B4-BE49-F238E27FC236}">
                <a16:creationId xmlns:a16="http://schemas.microsoft.com/office/drawing/2014/main" id="{9AD5F417-BFA6-54C0-252A-C6896CC61FA2}"/>
              </a:ext>
            </a:extLst>
          </p:cNvPr>
          <p:cNvPicPr>
            <a:picLocks noChangeAspect="1"/>
          </p:cNvPicPr>
          <p:nvPr/>
        </p:nvPicPr>
        <p:blipFill>
          <a:blip r:embed="rId4"/>
          <a:stretch>
            <a:fillRect/>
          </a:stretch>
        </p:blipFill>
        <p:spPr>
          <a:xfrm>
            <a:off x="134591" y="794012"/>
            <a:ext cx="8874818" cy="4284744"/>
          </a:xfrm>
          <a:prstGeom prst="rect">
            <a:avLst/>
          </a:prstGeom>
        </p:spPr>
      </p:pic>
    </p:spTree>
    <p:extLst>
      <p:ext uri="{BB962C8B-B14F-4D97-AF65-F5344CB8AC3E}">
        <p14:creationId xmlns:p14="http://schemas.microsoft.com/office/powerpoint/2010/main" val="3060366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28</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5" name="Image 4">
            <a:extLst>
              <a:ext uri="{FF2B5EF4-FFF2-40B4-BE49-F238E27FC236}">
                <a16:creationId xmlns:a16="http://schemas.microsoft.com/office/drawing/2014/main" id="{C88D971A-DEFE-2E0B-D6D1-6E7235913DDA}"/>
              </a:ext>
            </a:extLst>
          </p:cNvPr>
          <p:cNvPicPr>
            <a:picLocks noChangeAspect="1"/>
          </p:cNvPicPr>
          <p:nvPr/>
        </p:nvPicPr>
        <p:blipFill>
          <a:blip r:embed="rId4"/>
          <a:stretch>
            <a:fillRect/>
          </a:stretch>
        </p:blipFill>
        <p:spPr>
          <a:xfrm>
            <a:off x="0" y="923026"/>
            <a:ext cx="9137306" cy="3062378"/>
          </a:xfrm>
          <a:prstGeom prst="rect">
            <a:avLst/>
          </a:prstGeom>
        </p:spPr>
      </p:pic>
    </p:spTree>
    <p:extLst>
      <p:ext uri="{BB962C8B-B14F-4D97-AF65-F5344CB8AC3E}">
        <p14:creationId xmlns:p14="http://schemas.microsoft.com/office/powerpoint/2010/main" val="3238091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29</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3" name="Image 2">
            <a:extLst>
              <a:ext uri="{FF2B5EF4-FFF2-40B4-BE49-F238E27FC236}">
                <a16:creationId xmlns:a16="http://schemas.microsoft.com/office/drawing/2014/main" id="{0C21111F-D97D-EDD8-29DB-9120277E4141}"/>
              </a:ext>
            </a:extLst>
          </p:cNvPr>
          <p:cNvPicPr>
            <a:picLocks noChangeAspect="1"/>
          </p:cNvPicPr>
          <p:nvPr/>
        </p:nvPicPr>
        <p:blipFill>
          <a:blip r:embed="rId4"/>
          <a:stretch>
            <a:fillRect/>
          </a:stretch>
        </p:blipFill>
        <p:spPr>
          <a:xfrm>
            <a:off x="0" y="1045147"/>
            <a:ext cx="9144000" cy="2782373"/>
          </a:xfrm>
          <a:prstGeom prst="rect">
            <a:avLst/>
          </a:prstGeom>
        </p:spPr>
      </p:pic>
    </p:spTree>
    <p:extLst>
      <p:ext uri="{BB962C8B-B14F-4D97-AF65-F5344CB8AC3E}">
        <p14:creationId xmlns:p14="http://schemas.microsoft.com/office/powerpoint/2010/main" val="121088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0003EFA9-C189-4C3B-9AA4-90F97CDFF5E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340" y="2733675"/>
            <a:ext cx="9090660" cy="2447925"/>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1. Point Financier</a:t>
            </a:r>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p:txBody>
          <a:bodyPr/>
          <a:lstStyle/>
          <a:p>
            <a:r>
              <a:rPr lang="en-US" dirty="0"/>
              <a:t>Chiffres </a:t>
            </a:r>
            <a:r>
              <a:rPr lang="en-US" dirty="0" err="1"/>
              <a:t>clés</a:t>
            </a:r>
            <a:r>
              <a:rPr lang="en-US" dirty="0"/>
              <a:t> – </a:t>
            </a:r>
            <a:r>
              <a:rPr lang="en-US" dirty="0" err="1"/>
              <a:t>Août</a:t>
            </a:r>
            <a:r>
              <a:rPr lang="en-US" dirty="0"/>
              <a:t> 2024 – </a:t>
            </a:r>
            <a:r>
              <a:rPr lang="en-US" dirty="0" err="1"/>
              <a:t>périmètre</a:t>
            </a:r>
            <a:r>
              <a:rPr lang="en-US" dirty="0"/>
              <a:t> Blagnac/Montpellier– </a:t>
            </a:r>
            <a:r>
              <a:rPr lang="en-US" dirty="0">
                <a:highlight>
                  <a:srgbClr val="FFFF00"/>
                </a:highlight>
              </a:rPr>
              <a:t>MONTPELLIER</a:t>
            </a:r>
          </a:p>
        </p:txBody>
      </p:sp>
      <p:graphicFrame>
        <p:nvGraphicFramePr>
          <p:cNvPr id="3" name="Tableau 2">
            <a:extLst>
              <a:ext uri="{FF2B5EF4-FFF2-40B4-BE49-F238E27FC236}">
                <a16:creationId xmlns:a16="http://schemas.microsoft.com/office/drawing/2014/main" id="{BA4DFB72-BCC8-2D8E-C158-0AEE778AB8DF}"/>
              </a:ext>
            </a:extLst>
          </p:cNvPr>
          <p:cNvGraphicFramePr>
            <a:graphicFrameLocks noGrp="1"/>
          </p:cNvGraphicFramePr>
          <p:nvPr>
            <p:extLst>
              <p:ext uri="{D42A27DB-BD31-4B8C-83A1-F6EECF244321}">
                <p14:modId xmlns:p14="http://schemas.microsoft.com/office/powerpoint/2010/main" val="4239890558"/>
              </p:ext>
            </p:extLst>
          </p:nvPr>
        </p:nvGraphicFramePr>
        <p:xfrm>
          <a:off x="1027120" y="1503098"/>
          <a:ext cx="6917330" cy="1281736"/>
        </p:xfrm>
        <a:graphic>
          <a:graphicData uri="http://schemas.openxmlformats.org/drawingml/2006/table">
            <a:tbl>
              <a:tblPr firstRow="1" firstCol="1" bandRow="1"/>
              <a:tblGrid>
                <a:gridCol w="1690808">
                  <a:extLst>
                    <a:ext uri="{9D8B030D-6E8A-4147-A177-3AD203B41FA5}">
                      <a16:colId xmlns:a16="http://schemas.microsoft.com/office/drawing/2014/main" val="1416811209"/>
                    </a:ext>
                  </a:extLst>
                </a:gridCol>
                <a:gridCol w="1742174">
                  <a:extLst>
                    <a:ext uri="{9D8B030D-6E8A-4147-A177-3AD203B41FA5}">
                      <a16:colId xmlns:a16="http://schemas.microsoft.com/office/drawing/2014/main" val="1484103821"/>
                    </a:ext>
                  </a:extLst>
                </a:gridCol>
                <a:gridCol w="1742174">
                  <a:extLst>
                    <a:ext uri="{9D8B030D-6E8A-4147-A177-3AD203B41FA5}">
                      <a16:colId xmlns:a16="http://schemas.microsoft.com/office/drawing/2014/main" val="1517898634"/>
                    </a:ext>
                  </a:extLst>
                </a:gridCol>
                <a:gridCol w="1742174">
                  <a:extLst>
                    <a:ext uri="{9D8B030D-6E8A-4147-A177-3AD203B41FA5}">
                      <a16:colId xmlns:a16="http://schemas.microsoft.com/office/drawing/2014/main" val="154675185"/>
                    </a:ext>
                  </a:extLst>
                </a:gridCol>
              </a:tblGrid>
              <a:tr h="320828">
                <a:tc>
                  <a:txBody>
                    <a:bodyPr/>
                    <a:lstStyle/>
                    <a:p>
                      <a:pPr algn="ctr">
                        <a:spcAft>
                          <a:spcPts val="0"/>
                        </a:spcAft>
                      </a:pPr>
                      <a:r>
                        <a:rPr lang="fr-FR" sz="1200" b="1" dirty="0">
                          <a:effectLst/>
                          <a:latin typeface="Calibri" panose="020F0502020204030204" pitchFamily="34" charset="0"/>
                          <a:ea typeface="Calibri" panose="020F0502020204030204" pitchFamily="34" charset="0"/>
                        </a:rPr>
                        <a:t>ACTIVITES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CA en K€</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MB en K€</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%MB</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70064217"/>
                  </a:ext>
                </a:extLst>
              </a:tr>
              <a:tr h="320828">
                <a:tc>
                  <a:txBody>
                    <a:bodyPr/>
                    <a:lstStyle/>
                    <a:p>
                      <a:pPr algn="ctr">
                        <a:spcAft>
                          <a:spcPts val="0"/>
                        </a:spcAft>
                      </a:pPr>
                      <a:r>
                        <a:rPr lang="fr-FR" sz="1200" dirty="0">
                          <a:solidFill>
                            <a:srgbClr val="000000"/>
                          </a:solidFill>
                          <a:effectLst/>
                          <a:latin typeface="Calibri" panose="020F0502020204030204" pitchFamily="34" charset="0"/>
                          <a:ea typeface="Calibri" panose="020F0502020204030204" pitchFamily="34" charset="0"/>
                        </a:rPr>
                        <a:t>VEOLIA</a:t>
                      </a:r>
                      <a:endParaRPr lang="fr-FR" sz="1200" dirty="0">
                        <a:effectLst/>
                        <a:latin typeface="Calibri" panose="020F0502020204030204" pitchFamily="34" charset="0"/>
                        <a:ea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11</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-3</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-30%</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38674966"/>
                  </a:ext>
                </a:extLst>
              </a:tr>
              <a:tr h="640080">
                <a:tc>
                  <a:txBody>
                    <a:bodyPr/>
                    <a:lstStyle/>
                    <a:p>
                      <a:pPr algn="ctr">
                        <a:spcAft>
                          <a:spcPts val="0"/>
                        </a:spcAft>
                      </a:pPr>
                      <a:endParaRPr lang="fr-FR" sz="1200" b="1" dirty="0">
                        <a:solidFill>
                          <a:srgbClr val="000000"/>
                        </a:solidFill>
                        <a:effectLst/>
                        <a:latin typeface="Calibri" panose="020F0502020204030204" pitchFamily="34" charset="0"/>
                        <a:ea typeface="Calibri" panose="020F0502020204030204" pitchFamily="34" charset="0"/>
                      </a:endParaRPr>
                    </a:p>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TOTAL</a:t>
                      </a:r>
                    </a:p>
                    <a:p>
                      <a:pPr algn="ctr">
                        <a:spcAft>
                          <a:spcPts val="0"/>
                        </a:spcAft>
                      </a:pPr>
                      <a:endParaRPr lang="fr-FR" sz="1200" b="1" dirty="0">
                        <a:solidFill>
                          <a:srgbClr val="000000"/>
                        </a:solidFill>
                        <a:effectLst/>
                        <a:latin typeface="Calibri" panose="020F0502020204030204" pitchFamily="34" charset="0"/>
                        <a:ea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11</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-12</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-104%</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2228482"/>
                  </a:ext>
                </a:extLst>
              </a:tr>
            </a:tbl>
          </a:graphicData>
        </a:graphic>
      </p:graphicFrame>
    </p:spTree>
    <p:extLst>
      <p:ext uri="{BB962C8B-B14F-4D97-AF65-F5344CB8AC3E}">
        <p14:creationId xmlns:p14="http://schemas.microsoft.com/office/powerpoint/2010/main" val="2628169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5">
            <a:extLst>
              <a:ext uri="{FF2B5EF4-FFF2-40B4-BE49-F238E27FC236}">
                <a16:creationId xmlns:a16="http://schemas.microsoft.com/office/drawing/2014/main" id="{D96C5E5E-F487-4E15-BAFA-61CD0AFA49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sp>
        <p:nvSpPr>
          <p:cNvPr id="2" name="Espace réservé du numéro de diapositive 1"/>
          <p:cNvSpPr>
            <a:spLocks noGrp="1"/>
          </p:cNvSpPr>
          <p:nvPr>
            <p:ph type="sldNum" sz="quarter" idx="12"/>
          </p:nvPr>
        </p:nvSpPr>
        <p:spPr/>
        <p:txBody>
          <a:bodyPr/>
          <a:lstStyle/>
          <a:p>
            <a:fld id="{77984534-C4A0-1744-A0AE-D418451B474A}" type="slidenum">
              <a:rPr lang="en-US" smtClean="0"/>
              <a:t>30</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4" name="Retângulo 26">
            <a:extLst>
              <a:ext uri="{FF2B5EF4-FFF2-40B4-BE49-F238E27FC236}">
                <a16:creationId xmlns:a16="http://schemas.microsoft.com/office/drawing/2014/main" id="{64CCC03F-FAE8-ED3F-42A8-64E6EAC19D75}"/>
              </a:ext>
            </a:extLst>
          </p:cNvPr>
          <p:cNvSpPr/>
          <p:nvPr/>
        </p:nvSpPr>
        <p:spPr>
          <a:xfrm>
            <a:off x="775206" y="1048318"/>
            <a:ext cx="7544289" cy="430121"/>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1 RE</a:t>
            </a:r>
          </a:p>
        </p:txBody>
      </p:sp>
      <p:pic>
        <p:nvPicPr>
          <p:cNvPr id="7" name="Image 6">
            <a:extLst>
              <a:ext uri="{FF2B5EF4-FFF2-40B4-BE49-F238E27FC236}">
                <a16:creationId xmlns:a16="http://schemas.microsoft.com/office/drawing/2014/main" id="{BFA15565-816B-22A3-C47F-1E03D6EDC5A5}"/>
              </a:ext>
            </a:extLst>
          </p:cNvPr>
          <p:cNvPicPr>
            <a:picLocks noChangeAspect="1"/>
          </p:cNvPicPr>
          <p:nvPr/>
        </p:nvPicPr>
        <p:blipFill>
          <a:blip r:embed="rId4"/>
          <a:stretch>
            <a:fillRect/>
          </a:stretch>
        </p:blipFill>
        <p:spPr>
          <a:xfrm>
            <a:off x="595223" y="1601550"/>
            <a:ext cx="7724272" cy="2590887"/>
          </a:xfrm>
          <a:prstGeom prst="rect">
            <a:avLst/>
          </a:prstGeom>
        </p:spPr>
      </p:pic>
    </p:spTree>
    <p:extLst>
      <p:ext uri="{BB962C8B-B14F-4D97-AF65-F5344CB8AC3E}">
        <p14:creationId xmlns:p14="http://schemas.microsoft.com/office/powerpoint/2010/main" val="4221125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5">
            <a:extLst>
              <a:ext uri="{FF2B5EF4-FFF2-40B4-BE49-F238E27FC236}">
                <a16:creationId xmlns:a16="http://schemas.microsoft.com/office/drawing/2014/main" id="{D96C5E5E-F487-4E15-BAFA-61CD0AFA49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sp>
        <p:nvSpPr>
          <p:cNvPr id="2" name="Espace réservé du numéro de diapositive 1"/>
          <p:cNvSpPr>
            <a:spLocks noGrp="1"/>
          </p:cNvSpPr>
          <p:nvPr>
            <p:ph type="sldNum" sz="quarter" idx="12"/>
          </p:nvPr>
        </p:nvSpPr>
        <p:spPr/>
        <p:txBody>
          <a:bodyPr/>
          <a:lstStyle/>
          <a:p>
            <a:fld id="{77984534-C4A0-1744-A0AE-D418451B474A}" type="slidenum">
              <a:rPr lang="en-US" smtClean="0"/>
              <a:t>31</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lang="en-US" dirty="0" err="1">
                <a:solidFill>
                  <a:srgbClr val="F8F8F8">
                    <a:lumMod val="50000"/>
                  </a:srgbClr>
                </a:solidFill>
                <a:latin typeface="Calibri"/>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Retângulo 26">
            <a:extLst>
              <a:ext uri="{FF2B5EF4-FFF2-40B4-BE49-F238E27FC236}">
                <a16:creationId xmlns:a16="http://schemas.microsoft.com/office/drawing/2014/main" id="{1B5A41B4-1D27-733B-F924-57D9026E3821}"/>
              </a:ext>
            </a:extLst>
          </p:cNvPr>
          <p:cNvSpPr/>
          <p:nvPr/>
        </p:nvSpPr>
        <p:spPr>
          <a:xfrm>
            <a:off x="571011" y="1150783"/>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2 RE</a:t>
            </a:r>
          </a:p>
        </p:txBody>
      </p:sp>
      <p:pic>
        <p:nvPicPr>
          <p:cNvPr id="7" name="Image 6">
            <a:extLst>
              <a:ext uri="{FF2B5EF4-FFF2-40B4-BE49-F238E27FC236}">
                <a16:creationId xmlns:a16="http://schemas.microsoft.com/office/drawing/2014/main" id="{F951869F-D1FB-8B67-434F-3CB5FC732C30}"/>
              </a:ext>
            </a:extLst>
          </p:cNvPr>
          <p:cNvPicPr>
            <a:picLocks noChangeAspect="1"/>
          </p:cNvPicPr>
          <p:nvPr/>
        </p:nvPicPr>
        <p:blipFill>
          <a:blip r:embed="rId4"/>
          <a:stretch>
            <a:fillRect/>
          </a:stretch>
        </p:blipFill>
        <p:spPr>
          <a:xfrm>
            <a:off x="422693" y="1966822"/>
            <a:ext cx="7988061" cy="2447925"/>
          </a:xfrm>
          <a:prstGeom prst="rect">
            <a:avLst/>
          </a:prstGeom>
        </p:spPr>
      </p:pic>
    </p:spTree>
    <p:extLst>
      <p:ext uri="{BB962C8B-B14F-4D97-AF65-F5344CB8AC3E}">
        <p14:creationId xmlns:p14="http://schemas.microsoft.com/office/powerpoint/2010/main" val="177948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32</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Retângulo 26">
            <a:extLst>
              <a:ext uri="{FF2B5EF4-FFF2-40B4-BE49-F238E27FC236}">
                <a16:creationId xmlns:a16="http://schemas.microsoft.com/office/drawing/2014/main" id="{6FB94333-8F0E-9446-8391-9BC159C7C8D9}"/>
              </a:ext>
            </a:extLst>
          </p:cNvPr>
          <p:cNvSpPr/>
          <p:nvPr/>
        </p:nvSpPr>
        <p:spPr>
          <a:xfrm>
            <a:off x="649082" y="1098237"/>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3 RE</a:t>
            </a:r>
          </a:p>
        </p:txBody>
      </p:sp>
      <p:sp>
        <p:nvSpPr>
          <p:cNvPr id="4" name="ZoneTexte 3">
            <a:extLst>
              <a:ext uri="{FF2B5EF4-FFF2-40B4-BE49-F238E27FC236}">
                <a16:creationId xmlns:a16="http://schemas.microsoft.com/office/drawing/2014/main" id="{D1B982D8-B18A-7E6D-E83A-83FBFD70B0B8}"/>
              </a:ext>
            </a:extLst>
          </p:cNvPr>
          <p:cNvSpPr txBox="1"/>
          <p:nvPr/>
        </p:nvSpPr>
        <p:spPr>
          <a:xfrm>
            <a:off x="649081" y="4523708"/>
            <a:ext cx="4904482" cy="507831"/>
          </a:xfrm>
          <a:prstGeom prst="rect">
            <a:avLst/>
          </a:prstGeom>
          <a:noFill/>
        </p:spPr>
        <p:txBody>
          <a:bodyPr wrap="square" rtlCol="0">
            <a:spAutoFit/>
          </a:bodyPr>
          <a:lstStyle/>
          <a:p>
            <a:r>
              <a:rPr lang="fr-FR" dirty="0"/>
              <a:t>La seconde colonne correspond au % de salariés pour lesquels le KPI a été gelé</a:t>
            </a:r>
          </a:p>
        </p:txBody>
      </p:sp>
      <p:pic>
        <p:nvPicPr>
          <p:cNvPr id="7" name="Image 6">
            <a:extLst>
              <a:ext uri="{FF2B5EF4-FFF2-40B4-BE49-F238E27FC236}">
                <a16:creationId xmlns:a16="http://schemas.microsoft.com/office/drawing/2014/main" id="{BEFC3111-5056-6CF8-7F20-9EDC8AE242DD}"/>
              </a:ext>
            </a:extLst>
          </p:cNvPr>
          <p:cNvPicPr>
            <a:picLocks noChangeAspect="1"/>
          </p:cNvPicPr>
          <p:nvPr/>
        </p:nvPicPr>
        <p:blipFill>
          <a:blip r:embed="rId2"/>
          <a:stretch>
            <a:fillRect/>
          </a:stretch>
        </p:blipFill>
        <p:spPr>
          <a:xfrm>
            <a:off x="396815" y="1828799"/>
            <a:ext cx="8272732" cy="1946275"/>
          </a:xfrm>
          <a:prstGeom prst="rect">
            <a:avLst/>
          </a:prstGeom>
        </p:spPr>
      </p:pic>
    </p:spTree>
    <p:extLst>
      <p:ext uri="{BB962C8B-B14F-4D97-AF65-F5344CB8AC3E}">
        <p14:creationId xmlns:p14="http://schemas.microsoft.com/office/powerpoint/2010/main" val="72863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5">
            <a:extLst>
              <a:ext uri="{FF2B5EF4-FFF2-40B4-BE49-F238E27FC236}">
                <a16:creationId xmlns:a16="http://schemas.microsoft.com/office/drawing/2014/main" id="{D96C5E5E-F487-4E15-BAFA-61CD0AFA49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sp>
        <p:nvSpPr>
          <p:cNvPr id="2" name="Espace réservé du numéro de diapositive 1"/>
          <p:cNvSpPr>
            <a:spLocks noGrp="1"/>
          </p:cNvSpPr>
          <p:nvPr>
            <p:ph type="sldNum" sz="quarter" idx="12"/>
          </p:nvPr>
        </p:nvSpPr>
        <p:spPr/>
        <p:txBody>
          <a:bodyPr/>
          <a:lstStyle/>
          <a:p>
            <a:fld id="{77984534-C4A0-1744-A0AE-D418451B474A}" type="slidenum">
              <a:rPr lang="en-US" smtClean="0"/>
              <a:t>33</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Régularisations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BLAGNAC</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EC6B2D60-7DE5-8699-BAC8-432CC0956F48}"/>
              </a:ext>
            </a:extLst>
          </p:cNvPr>
          <p:cNvPicPr>
            <a:picLocks noChangeAspect="1"/>
          </p:cNvPicPr>
          <p:nvPr/>
        </p:nvPicPr>
        <p:blipFill>
          <a:blip r:embed="rId4"/>
          <a:stretch>
            <a:fillRect/>
          </a:stretch>
        </p:blipFill>
        <p:spPr>
          <a:xfrm>
            <a:off x="156840" y="1104182"/>
            <a:ext cx="8849137" cy="1467568"/>
          </a:xfrm>
          <a:prstGeom prst="rect">
            <a:avLst/>
          </a:prstGeom>
        </p:spPr>
      </p:pic>
    </p:spTree>
    <p:extLst>
      <p:ext uri="{BB962C8B-B14F-4D97-AF65-F5344CB8AC3E}">
        <p14:creationId xmlns:p14="http://schemas.microsoft.com/office/powerpoint/2010/main" val="1024939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34</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8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 primes CC* –</a:t>
            </a:r>
            <a:r>
              <a:rPr kumimoji="0" lang="en-US" sz="18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MONTPELLIER</a:t>
            </a:r>
            <a:endParaRPr kumimoji="0" lang="en-US" sz="18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B4D0D37E-87BD-C799-3F0F-CEF1509CF741}"/>
              </a:ext>
            </a:extLst>
          </p:cNvPr>
          <p:cNvPicPr>
            <a:picLocks noChangeAspect="1"/>
          </p:cNvPicPr>
          <p:nvPr/>
        </p:nvPicPr>
        <p:blipFill>
          <a:blip r:embed="rId5"/>
          <a:stretch>
            <a:fillRect/>
          </a:stretch>
        </p:blipFill>
        <p:spPr>
          <a:xfrm>
            <a:off x="163902" y="1017917"/>
            <a:ext cx="8833449" cy="3200399"/>
          </a:xfrm>
          <a:prstGeom prst="rect">
            <a:avLst/>
          </a:prstGeom>
        </p:spPr>
      </p:pic>
    </p:spTree>
    <p:extLst>
      <p:ext uri="{BB962C8B-B14F-4D97-AF65-F5344CB8AC3E}">
        <p14:creationId xmlns:p14="http://schemas.microsoft.com/office/powerpoint/2010/main" val="399496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CBD82422-D90C-4D78-B9B1-C69B1AE35B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ltGray">
          <a:xfrm>
            <a:off x="7970" y="3695699"/>
            <a:ext cx="9136030" cy="1528503"/>
          </a:xfrm>
          <a:prstGeom prst="rect">
            <a:avLst/>
          </a:prstGeom>
        </p:spPr>
      </p:pic>
      <p:sp>
        <p:nvSpPr>
          <p:cNvPr id="2" name="Espace réservé du numéro de diapositive 1">
            <a:extLst>
              <a:ext uri="{FF2B5EF4-FFF2-40B4-BE49-F238E27FC236}">
                <a16:creationId xmlns:a16="http://schemas.microsoft.com/office/drawing/2014/main" id="{2C00B34D-5974-A4EF-CB2F-0E3D3FEC632F}"/>
              </a:ext>
            </a:extLst>
          </p:cNvPr>
          <p:cNvSpPr>
            <a:spLocks noGrp="1"/>
          </p:cNvSpPr>
          <p:nvPr>
            <p:ph type="sldNum" sz="quarter" idx="12"/>
          </p:nvPr>
        </p:nvSpPr>
        <p:spPr/>
        <p:txBody>
          <a:bodyPr/>
          <a:lstStyle/>
          <a:p>
            <a:fld id="{77984534-C4A0-1744-A0AE-D418451B474A}" type="slidenum">
              <a:rPr lang="en-US" smtClean="0"/>
              <a:t>35</a:t>
            </a:fld>
            <a:endParaRPr lang="en-US"/>
          </a:p>
        </p:txBody>
      </p:sp>
      <p:sp>
        <p:nvSpPr>
          <p:cNvPr id="9" name="Title 8">
            <a:extLst>
              <a:ext uri="{FF2B5EF4-FFF2-40B4-BE49-F238E27FC236}">
                <a16:creationId xmlns:a16="http://schemas.microsoft.com/office/drawing/2014/main" id="{91674CB9-5BB7-4B75-AF08-8A8E39501570}"/>
              </a:ext>
            </a:extLst>
          </p:cNvPr>
          <p:cNvSpPr txBox="1">
            <a:spLocks/>
          </p:cNvSpPr>
          <p:nvPr/>
        </p:nvSpPr>
        <p:spPr>
          <a:xfrm>
            <a:off x="287827" y="232461"/>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0" name="Text Placeholder 9">
            <a:extLst>
              <a:ext uri="{FF2B5EF4-FFF2-40B4-BE49-F238E27FC236}">
                <a16:creationId xmlns:a16="http://schemas.microsoft.com/office/drawing/2014/main" id="{7998751A-B8BA-44BC-951F-926F008934B5}"/>
              </a:ext>
            </a:extLst>
          </p:cNvPr>
          <p:cNvSpPr txBox="1">
            <a:spLocks/>
          </p:cNvSpPr>
          <p:nvPr/>
        </p:nvSpPr>
        <p:spPr>
          <a:xfrm>
            <a:off x="287827" y="546742"/>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8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 primes CC* –</a:t>
            </a:r>
            <a:r>
              <a:rPr kumimoji="0" lang="en-US" sz="18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8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MONTPELLIER</a:t>
            </a:r>
            <a:endParaRPr kumimoji="0" lang="en-US" sz="18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5" name="Image 4">
            <a:extLst>
              <a:ext uri="{FF2B5EF4-FFF2-40B4-BE49-F238E27FC236}">
                <a16:creationId xmlns:a16="http://schemas.microsoft.com/office/drawing/2014/main" id="{85F6F732-79EC-C4A5-FBD2-AB83550F532D}"/>
              </a:ext>
            </a:extLst>
          </p:cNvPr>
          <p:cNvPicPr>
            <a:picLocks noChangeAspect="1"/>
          </p:cNvPicPr>
          <p:nvPr/>
        </p:nvPicPr>
        <p:blipFill>
          <a:blip r:embed="rId5"/>
          <a:stretch>
            <a:fillRect/>
          </a:stretch>
        </p:blipFill>
        <p:spPr>
          <a:xfrm>
            <a:off x="94891" y="1009292"/>
            <a:ext cx="8954218" cy="3071002"/>
          </a:xfrm>
          <a:prstGeom prst="rect">
            <a:avLst/>
          </a:prstGeom>
        </p:spPr>
      </p:pic>
    </p:spTree>
    <p:extLst>
      <p:ext uri="{BB962C8B-B14F-4D97-AF65-F5344CB8AC3E}">
        <p14:creationId xmlns:p14="http://schemas.microsoft.com/office/powerpoint/2010/main" val="2025013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36</a:t>
            </a:fld>
            <a:endParaRPr lang="en-US"/>
          </a:p>
        </p:txBody>
      </p:sp>
      <p:sp>
        <p:nvSpPr>
          <p:cNvPr id="6" name="ZoneTexte 5"/>
          <p:cNvSpPr txBox="1"/>
          <p:nvPr/>
        </p:nvSpPr>
        <p:spPr>
          <a:xfrm>
            <a:off x="6934839" y="4869655"/>
            <a:ext cx="2389767" cy="246221"/>
          </a:xfrm>
          <a:prstGeom prst="rect">
            <a:avLst/>
          </a:prstGeom>
          <a:noFill/>
        </p:spPr>
        <p:txBody>
          <a:bodyPr wrap="square" rtlCol="0">
            <a:spAutoFit/>
          </a:bodyPr>
          <a:lstStyle/>
          <a:p>
            <a:r>
              <a:rPr lang="fr-FR" sz="1000" i="1" dirty="0"/>
              <a:t>*Source : tableau « Recap Paliers »</a:t>
            </a:r>
          </a:p>
        </p:txBody>
      </p:sp>
      <p:sp>
        <p:nvSpPr>
          <p:cNvPr id="11" name="Title 8">
            <a:extLst>
              <a:ext uri="{FF2B5EF4-FFF2-40B4-BE49-F238E27FC236}">
                <a16:creationId xmlns:a16="http://schemas.microsoft.com/office/drawing/2014/main" id="{31DA4390-4E1B-4D2A-95EE-8BC27B389147}"/>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2" name="Text Placeholder 9">
            <a:extLst>
              <a:ext uri="{FF2B5EF4-FFF2-40B4-BE49-F238E27FC236}">
                <a16:creationId xmlns:a16="http://schemas.microsoft.com/office/drawing/2014/main" id="{5ED308F6-B57D-4F22-9983-CF13E9906CB9}"/>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13" name="Retângulo 26">
            <a:extLst>
              <a:ext uri="{FF2B5EF4-FFF2-40B4-BE49-F238E27FC236}">
                <a16:creationId xmlns:a16="http://schemas.microsoft.com/office/drawing/2014/main" id="{3D88C6EE-B772-4692-8028-47148F0739C3}"/>
              </a:ext>
            </a:extLst>
          </p:cNvPr>
          <p:cNvSpPr/>
          <p:nvPr/>
        </p:nvSpPr>
        <p:spPr>
          <a:xfrm>
            <a:off x="775206" y="1048318"/>
            <a:ext cx="7544289" cy="430121"/>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1 CC</a:t>
            </a:r>
          </a:p>
        </p:txBody>
      </p:sp>
      <p:sp>
        <p:nvSpPr>
          <p:cNvPr id="14" name="Oval 5">
            <a:extLst>
              <a:ext uri="{FF2B5EF4-FFF2-40B4-BE49-F238E27FC236}">
                <a16:creationId xmlns:a16="http://schemas.microsoft.com/office/drawing/2014/main" id="{AB0C5492-92DD-49E0-B95B-DFB56455F017}"/>
              </a:ext>
            </a:extLst>
          </p:cNvPr>
          <p:cNvSpPr/>
          <p:nvPr/>
        </p:nvSpPr>
        <p:spPr>
          <a:xfrm>
            <a:off x="469229" y="1005861"/>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5" name="Group 22">
            <a:extLst>
              <a:ext uri="{FF2B5EF4-FFF2-40B4-BE49-F238E27FC236}">
                <a16:creationId xmlns:a16="http://schemas.microsoft.com/office/drawing/2014/main" id="{82C3278A-F762-4126-B9E1-B4BEDE4BBE21}"/>
              </a:ext>
            </a:extLst>
          </p:cNvPr>
          <p:cNvGrpSpPr/>
          <p:nvPr/>
        </p:nvGrpSpPr>
        <p:grpSpPr>
          <a:xfrm>
            <a:off x="640089" y="1169857"/>
            <a:ext cx="334771" cy="279571"/>
            <a:chOff x="6923088" y="5400675"/>
            <a:chExt cx="750887" cy="627063"/>
          </a:xfrm>
          <a:solidFill>
            <a:schemeClr val="bg1">
              <a:lumMod val="85000"/>
            </a:schemeClr>
          </a:solidFill>
        </p:grpSpPr>
        <p:sp>
          <p:nvSpPr>
            <p:cNvPr id="16" name="Freeform 35">
              <a:extLst>
                <a:ext uri="{FF2B5EF4-FFF2-40B4-BE49-F238E27FC236}">
                  <a16:creationId xmlns:a16="http://schemas.microsoft.com/office/drawing/2014/main" id="{718B5A5A-A6D7-4F6C-A615-907BD374CF98}"/>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36">
              <a:extLst>
                <a:ext uri="{FF2B5EF4-FFF2-40B4-BE49-F238E27FC236}">
                  <a16:creationId xmlns:a16="http://schemas.microsoft.com/office/drawing/2014/main" id="{C09EFD83-7A2F-489C-8944-CB857043D944}"/>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37">
              <a:extLst>
                <a:ext uri="{FF2B5EF4-FFF2-40B4-BE49-F238E27FC236}">
                  <a16:creationId xmlns:a16="http://schemas.microsoft.com/office/drawing/2014/main" id="{7606F020-4B49-4032-B3ED-7D238984B36A}"/>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 name="Gráfico 5">
            <a:extLst>
              <a:ext uri="{FF2B5EF4-FFF2-40B4-BE49-F238E27FC236}">
                <a16:creationId xmlns:a16="http://schemas.microsoft.com/office/drawing/2014/main" id="{4DD469FB-21CC-08B6-939A-5AFB7F109F2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4" name="Image 3">
            <a:extLst>
              <a:ext uri="{FF2B5EF4-FFF2-40B4-BE49-F238E27FC236}">
                <a16:creationId xmlns:a16="http://schemas.microsoft.com/office/drawing/2014/main" id="{92DB5150-8AD2-0A78-0764-5B9D5007B011}"/>
              </a:ext>
            </a:extLst>
          </p:cNvPr>
          <p:cNvPicPr>
            <a:picLocks noChangeAspect="1"/>
          </p:cNvPicPr>
          <p:nvPr/>
        </p:nvPicPr>
        <p:blipFill>
          <a:blip r:embed="rId4"/>
          <a:stretch>
            <a:fillRect/>
          </a:stretch>
        </p:blipFill>
        <p:spPr>
          <a:xfrm>
            <a:off x="757577" y="1976919"/>
            <a:ext cx="7782573" cy="1931556"/>
          </a:xfrm>
          <a:prstGeom prst="rect">
            <a:avLst/>
          </a:prstGeom>
        </p:spPr>
      </p:pic>
    </p:spTree>
    <p:extLst>
      <p:ext uri="{BB962C8B-B14F-4D97-AF65-F5344CB8AC3E}">
        <p14:creationId xmlns:p14="http://schemas.microsoft.com/office/powerpoint/2010/main" val="1922385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24B46A9-6F96-4BBF-A51D-B6320FDE87F3}"/>
              </a:ext>
            </a:extLst>
          </p:cNvPr>
          <p:cNvSpPr>
            <a:spLocks noGrp="1"/>
          </p:cNvSpPr>
          <p:nvPr>
            <p:ph type="sldNum" sz="quarter" idx="12"/>
          </p:nvPr>
        </p:nvSpPr>
        <p:spPr/>
        <p:txBody>
          <a:bodyPr/>
          <a:lstStyle/>
          <a:p>
            <a:fld id="{77984534-C4A0-1744-A0AE-D418451B474A}" type="slidenum">
              <a:rPr lang="en-US" smtClean="0"/>
              <a:t>37</a:t>
            </a:fld>
            <a:endParaRPr lang="en-US"/>
          </a:p>
        </p:txBody>
      </p:sp>
      <p:sp>
        <p:nvSpPr>
          <p:cNvPr id="4" name="Rectangle 3">
            <a:extLst>
              <a:ext uri="{FF2B5EF4-FFF2-40B4-BE49-F238E27FC236}">
                <a16:creationId xmlns:a16="http://schemas.microsoft.com/office/drawing/2014/main" id="{C3FE87ED-3E2D-4FAB-928E-C01878AD9D96}"/>
              </a:ext>
            </a:extLst>
          </p:cNvPr>
          <p:cNvSpPr/>
          <p:nvPr/>
        </p:nvSpPr>
        <p:spPr>
          <a:xfrm>
            <a:off x="1121588" y="1062234"/>
            <a:ext cx="2349297" cy="307777"/>
          </a:xfrm>
          <a:prstGeom prst="rect">
            <a:avLst/>
          </a:prstGeom>
        </p:spPr>
        <p:txBody>
          <a:bodyPr wrap="none">
            <a:spAutoFit/>
          </a:bodyPr>
          <a:lstStyle/>
          <a:p>
            <a:r>
              <a:rPr lang="en-US" sz="1400" dirty="0" err="1"/>
              <a:t>Récapitulatif</a:t>
            </a:r>
            <a:r>
              <a:rPr lang="en-US" sz="1400" dirty="0"/>
              <a:t> PALIERS KPI 2 CC</a:t>
            </a:r>
          </a:p>
        </p:txBody>
      </p:sp>
      <p:sp>
        <p:nvSpPr>
          <p:cNvPr id="8" name="ZoneTexte 7">
            <a:extLst>
              <a:ext uri="{FF2B5EF4-FFF2-40B4-BE49-F238E27FC236}">
                <a16:creationId xmlns:a16="http://schemas.microsoft.com/office/drawing/2014/main" id="{1762C0F3-1173-411A-8F5F-077B8CF32F33}"/>
              </a:ext>
            </a:extLst>
          </p:cNvPr>
          <p:cNvSpPr txBox="1"/>
          <p:nvPr/>
        </p:nvSpPr>
        <p:spPr>
          <a:xfrm>
            <a:off x="6754233" y="4869655"/>
            <a:ext cx="2389767" cy="246221"/>
          </a:xfrm>
          <a:prstGeom prst="rect">
            <a:avLst/>
          </a:prstGeom>
          <a:noFill/>
        </p:spPr>
        <p:txBody>
          <a:bodyPr wrap="square" rtlCol="0">
            <a:spAutoFit/>
          </a:bodyPr>
          <a:lstStyle/>
          <a:p>
            <a:r>
              <a:rPr lang="fr-FR" sz="1000" i="1" dirty="0"/>
              <a:t>*Source : tableau « Recap Paliers »</a:t>
            </a:r>
          </a:p>
        </p:txBody>
      </p:sp>
      <p:sp>
        <p:nvSpPr>
          <p:cNvPr id="10" name="Retângulo 26">
            <a:extLst>
              <a:ext uri="{FF2B5EF4-FFF2-40B4-BE49-F238E27FC236}">
                <a16:creationId xmlns:a16="http://schemas.microsoft.com/office/drawing/2014/main" id="{5D8A8AED-2D31-4C4C-BC37-24BB6A08BBF6}"/>
              </a:ext>
            </a:extLst>
          </p:cNvPr>
          <p:cNvSpPr/>
          <p:nvPr/>
        </p:nvSpPr>
        <p:spPr>
          <a:xfrm>
            <a:off x="775206" y="972118"/>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2 CC</a:t>
            </a:r>
          </a:p>
        </p:txBody>
      </p:sp>
      <p:sp>
        <p:nvSpPr>
          <p:cNvPr id="11" name="Oval 5">
            <a:extLst>
              <a:ext uri="{FF2B5EF4-FFF2-40B4-BE49-F238E27FC236}">
                <a16:creationId xmlns:a16="http://schemas.microsoft.com/office/drawing/2014/main" id="{A89B023C-5EF7-4661-8EF5-64E836C0D4B3}"/>
              </a:ext>
            </a:extLst>
          </p:cNvPr>
          <p:cNvSpPr/>
          <p:nvPr/>
        </p:nvSpPr>
        <p:spPr>
          <a:xfrm>
            <a:off x="469229" y="929661"/>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2" name="Group 22">
            <a:extLst>
              <a:ext uri="{FF2B5EF4-FFF2-40B4-BE49-F238E27FC236}">
                <a16:creationId xmlns:a16="http://schemas.microsoft.com/office/drawing/2014/main" id="{03C58F4C-DE5A-4823-BD47-7E7B05FF889A}"/>
              </a:ext>
            </a:extLst>
          </p:cNvPr>
          <p:cNvGrpSpPr/>
          <p:nvPr/>
        </p:nvGrpSpPr>
        <p:grpSpPr>
          <a:xfrm>
            <a:off x="640089" y="1093657"/>
            <a:ext cx="334771" cy="279571"/>
            <a:chOff x="6923088" y="5400675"/>
            <a:chExt cx="750887" cy="627063"/>
          </a:xfrm>
          <a:solidFill>
            <a:schemeClr val="bg1">
              <a:lumMod val="85000"/>
            </a:schemeClr>
          </a:solidFill>
        </p:grpSpPr>
        <p:sp>
          <p:nvSpPr>
            <p:cNvPr id="13" name="Freeform 35">
              <a:extLst>
                <a:ext uri="{FF2B5EF4-FFF2-40B4-BE49-F238E27FC236}">
                  <a16:creationId xmlns:a16="http://schemas.microsoft.com/office/drawing/2014/main" id="{8EF50281-2265-4365-8899-8D97CBA1419D}"/>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6">
              <a:extLst>
                <a:ext uri="{FF2B5EF4-FFF2-40B4-BE49-F238E27FC236}">
                  <a16:creationId xmlns:a16="http://schemas.microsoft.com/office/drawing/2014/main" id="{3F4664E6-28EA-4F5C-ADFF-7B7EA711B454}"/>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7">
              <a:extLst>
                <a:ext uri="{FF2B5EF4-FFF2-40B4-BE49-F238E27FC236}">
                  <a16:creationId xmlns:a16="http://schemas.microsoft.com/office/drawing/2014/main" id="{1432F022-C8CE-4156-9568-3BC792444AE9}"/>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8">
            <a:extLst>
              <a:ext uri="{FF2B5EF4-FFF2-40B4-BE49-F238E27FC236}">
                <a16:creationId xmlns:a16="http://schemas.microsoft.com/office/drawing/2014/main" id="{AE9F963B-8E02-4905-9FDD-27A6432E134B}"/>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7" name="Text Placeholder 9">
            <a:extLst>
              <a:ext uri="{FF2B5EF4-FFF2-40B4-BE49-F238E27FC236}">
                <a16:creationId xmlns:a16="http://schemas.microsoft.com/office/drawing/2014/main" id="{15D68BDD-B960-489B-B3CE-67013889EBAD}"/>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ZoneTexte 2">
            <a:extLst>
              <a:ext uri="{FF2B5EF4-FFF2-40B4-BE49-F238E27FC236}">
                <a16:creationId xmlns:a16="http://schemas.microsoft.com/office/drawing/2014/main" id="{5B08DAF2-0C5C-3337-06CA-E3D2AB5D88AA}"/>
              </a:ext>
            </a:extLst>
          </p:cNvPr>
          <p:cNvSpPr txBox="1"/>
          <p:nvPr/>
        </p:nvSpPr>
        <p:spPr>
          <a:xfrm>
            <a:off x="232513" y="4251684"/>
            <a:ext cx="4904482" cy="507831"/>
          </a:xfrm>
          <a:prstGeom prst="rect">
            <a:avLst/>
          </a:prstGeom>
          <a:noFill/>
        </p:spPr>
        <p:txBody>
          <a:bodyPr wrap="square" rtlCol="0">
            <a:spAutoFit/>
          </a:bodyPr>
          <a:lstStyle/>
          <a:p>
            <a:r>
              <a:rPr lang="fr-FR" dirty="0"/>
              <a:t>La seconde colonne correspond au % de salariés pour lesquels le KPI a été gelé</a:t>
            </a:r>
          </a:p>
        </p:txBody>
      </p:sp>
      <p:pic>
        <p:nvPicPr>
          <p:cNvPr id="6" name="Image 5">
            <a:extLst>
              <a:ext uri="{FF2B5EF4-FFF2-40B4-BE49-F238E27FC236}">
                <a16:creationId xmlns:a16="http://schemas.microsoft.com/office/drawing/2014/main" id="{354060C8-F83D-4F6A-29BD-D27ABCE87102}"/>
              </a:ext>
            </a:extLst>
          </p:cNvPr>
          <p:cNvPicPr>
            <a:picLocks noChangeAspect="1"/>
          </p:cNvPicPr>
          <p:nvPr/>
        </p:nvPicPr>
        <p:blipFill>
          <a:blip r:embed="rId2"/>
          <a:stretch>
            <a:fillRect/>
          </a:stretch>
        </p:blipFill>
        <p:spPr>
          <a:xfrm>
            <a:off x="341167" y="2012949"/>
            <a:ext cx="8259369" cy="1831449"/>
          </a:xfrm>
          <a:prstGeom prst="rect">
            <a:avLst/>
          </a:prstGeom>
        </p:spPr>
      </p:pic>
    </p:spTree>
    <p:extLst>
      <p:ext uri="{BB962C8B-B14F-4D97-AF65-F5344CB8AC3E}">
        <p14:creationId xmlns:p14="http://schemas.microsoft.com/office/powerpoint/2010/main" val="161501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0214E7-359E-4E19-A1F2-E73E8D30E1B7}"/>
              </a:ext>
            </a:extLst>
          </p:cNvPr>
          <p:cNvSpPr>
            <a:spLocks noGrp="1"/>
          </p:cNvSpPr>
          <p:nvPr>
            <p:ph type="sldNum" sz="quarter" idx="12"/>
          </p:nvPr>
        </p:nvSpPr>
        <p:spPr/>
        <p:txBody>
          <a:bodyPr/>
          <a:lstStyle/>
          <a:p>
            <a:fld id="{77984534-C4A0-1744-A0AE-D418451B474A}" type="slidenum">
              <a:rPr lang="en-US" smtClean="0"/>
              <a:t>38</a:t>
            </a:fld>
            <a:endParaRPr lang="en-US"/>
          </a:p>
        </p:txBody>
      </p:sp>
      <p:sp>
        <p:nvSpPr>
          <p:cNvPr id="8" name="ZoneTexte 7">
            <a:extLst>
              <a:ext uri="{FF2B5EF4-FFF2-40B4-BE49-F238E27FC236}">
                <a16:creationId xmlns:a16="http://schemas.microsoft.com/office/drawing/2014/main" id="{C11CFF16-4F9B-45AF-B304-43796748EBE0}"/>
              </a:ext>
            </a:extLst>
          </p:cNvPr>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a:t>
            </a:r>
          </a:p>
        </p:txBody>
      </p:sp>
      <p:sp>
        <p:nvSpPr>
          <p:cNvPr id="11" name="Retângulo 26">
            <a:extLst>
              <a:ext uri="{FF2B5EF4-FFF2-40B4-BE49-F238E27FC236}">
                <a16:creationId xmlns:a16="http://schemas.microsoft.com/office/drawing/2014/main" id="{775E7EEB-5233-4F96-8BCB-C3E8DA723A1A}"/>
              </a:ext>
            </a:extLst>
          </p:cNvPr>
          <p:cNvSpPr/>
          <p:nvPr/>
        </p:nvSpPr>
        <p:spPr>
          <a:xfrm>
            <a:off x="775206" y="1087279"/>
            <a:ext cx="7544289" cy="541873"/>
          </a:xfrm>
          <a:prstGeom prst="roundRect">
            <a:avLst>
              <a:gd name="adj" fmla="val 7848"/>
            </a:avLst>
          </a:prstGeom>
          <a:solidFill>
            <a:schemeClr val="bg1"/>
          </a:solidFill>
          <a:ln>
            <a:no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err="1">
                <a:solidFill>
                  <a:schemeClr val="tx1"/>
                </a:solidFill>
              </a:rPr>
              <a:t>Récapitulatif</a:t>
            </a:r>
            <a:r>
              <a:rPr lang="en-US" sz="1600" kern="0" dirty="0">
                <a:solidFill>
                  <a:schemeClr val="tx1"/>
                </a:solidFill>
              </a:rPr>
              <a:t> </a:t>
            </a:r>
            <a:r>
              <a:rPr lang="en-US" sz="1600" kern="0" dirty="0" err="1">
                <a:solidFill>
                  <a:schemeClr val="tx1"/>
                </a:solidFill>
              </a:rPr>
              <a:t>Paliers</a:t>
            </a:r>
            <a:r>
              <a:rPr lang="en-US" sz="1600" kern="0" dirty="0">
                <a:solidFill>
                  <a:schemeClr val="tx1"/>
                </a:solidFill>
              </a:rPr>
              <a:t> KPI 3 CC</a:t>
            </a:r>
          </a:p>
        </p:txBody>
      </p:sp>
      <p:sp>
        <p:nvSpPr>
          <p:cNvPr id="12" name="Oval 5">
            <a:extLst>
              <a:ext uri="{FF2B5EF4-FFF2-40B4-BE49-F238E27FC236}">
                <a16:creationId xmlns:a16="http://schemas.microsoft.com/office/drawing/2014/main" id="{ABC31318-04B8-4633-9DD8-F782C6C932DA}"/>
              </a:ext>
            </a:extLst>
          </p:cNvPr>
          <p:cNvSpPr/>
          <p:nvPr/>
        </p:nvSpPr>
        <p:spPr>
          <a:xfrm>
            <a:off x="469229" y="1017198"/>
            <a:ext cx="611954" cy="611954"/>
          </a:xfrm>
          <a:prstGeom prst="ellipse">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3" name="Group 22">
            <a:extLst>
              <a:ext uri="{FF2B5EF4-FFF2-40B4-BE49-F238E27FC236}">
                <a16:creationId xmlns:a16="http://schemas.microsoft.com/office/drawing/2014/main" id="{97F56C55-F214-4EC8-83D1-89C3B218C666}"/>
              </a:ext>
            </a:extLst>
          </p:cNvPr>
          <p:cNvGrpSpPr/>
          <p:nvPr/>
        </p:nvGrpSpPr>
        <p:grpSpPr>
          <a:xfrm>
            <a:off x="640089" y="1181194"/>
            <a:ext cx="334771" cy="279571"/>
            <a:chOff x="6923088" y="5400675"/>
            <a:chExt cx="750887" cy="627063"/>
          </a:xfrm>
          <a:solidFill>
            <a:schemeClr val="bg1">
              <a:lumMod val="85000"/>
            </a:schemeClr>
          </a:solidFill>
        </p:grpSpPr>
        <p:sp>
          <p:nvSpPr>
            <p:cNvPr id="14" name="Freeform 35">
              <a:extLst>
                <a:ext uri="{FF2B5EF4-FFF2-40B4-BE49-F238E27FC236}">
                  <a16:creationId xmlns:a16="http://schemas.microsoft.com/office/drawing/2014/main" id="{72525E58-4A82-48D7-A8F3-469485CBEED4}"/>
                </a:ext>
              </a:extLst>
            </p:cNvPr>
            <p:cNvSpPr>
              <a:spLocks noChangeArrowheads="1"/>
            </p:cNvSpPr>
            <p:nvPr/>
          </p:nvSpPr>
          <p:spPr bwMode="auto">
            <a:xfrm>
              <a:off x="7070725" y="5665788"/>
              <a:ext cx="115888" cy="112712"/>
            </a:xfrm>
            <a:custGeom>
              <a:avLst/>
              <a:gdLst>
                <a:gd name="T0" fmla="*/ 0 w 324"/>
                <a:gd name="T1" fmla="*/ 313 h 314"/>
                <a:gd name="T2" fmla="*/ 323 w 324"/>
                <a:gd name="T3" fmla="*/ 313 h 314"/>
                <a:gd name="T4" fmla="*/ 323 w 324"/>
                <a:gd name="T5" fmla="*/ 0 h 314"/>
                <a:gd name="T6" fmla="*/ 0 w 324"/>
                <a:gd name="T7" fmla="*/ 0 h 314"/>
                <a:gd name="T8" fmla="*/ 0 w 324"/>
                <a:gd name="T9" fmla="*/ 313 h 314"/>
              </a:gdLst>
              <a:ahLst/>
              <a:cxnLst>
                <a:cxn ang="0">
                  <a:pos x="T0" y="T1"/>
                </a:cxn>
                <a:cxn ang="0">
                  <a:pos x="T2" y="T3"/>
                </a:cxn>
                <a:cxn ang="0">
                  <a:pos x="T4" y="T5"/>
                </a:cxn>
                <a:cxn ang="0">
                  <a:pos x="T6" y="T7"/>
                </a:cxn>
                <a:cxn ang="0">
                  <a:pos x="T8" y="T9"/>
                </a:cxn>
              </a:cxnLst>
              <a:rect l="0" t="0" r="r" b="b"/>
              <a:pathLst>
                <a:path w="324" h="314">
                  <a:moveTo>
                    <a:pt x="0" y="313"/>
                  </a:moveTo>
                  <a:lnTo>
                    <a:pt x="323" y="313"/>
                  </a:lnTo>
                  <a:lnTo>
                    <a:pt x="323" y="0"/>
                  </a:lnTo>
                  <a:lnTo>
                    <a:pt x="0" y="0"/>
                  </a:lnTo>
                  <a:lnTo>
                    <a:pt x="0" y="31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6">
              <a:extLst>
                <a:ext uri="{FF2B5EF4-FFF2-40B4-BE49-F238E27FC236}">
                  <a16:creationId xmlns:a16="http://schemas.microsoft.com/office/drawing/2014/main" id="{1A537576-580B-4042-98CD-D4A3C4A7BC01}"/>
                </a:ext>
              </a:extLst>
            </p:cNvPr>
            <p:cNvSpPr>
              <a:spLocks noChangeArrowheads="1"/>
            </p:cNvSpPr>
            <p:nvPr/>
          </p:nvSpPr>
          <p:spPr bwMode="auto">
            <a:xfrm>
              <a:off x="7223125" y="5665788"/>
              <a:ext cx="188913" cy="225425"/>
            </a:xfrm>
            <a:custGeom>
              <a:avLst/>
              <a:gdLst>
                <a:gd name="T0" fmla="*/ 357 w 525"/>
                <a:gd name="T1" fmla="*/ 256 h 625"/>
                <a:gd name="T2" fmla="*/ 357 w 525"/>
                <a:gd name="T3" fmla="*/ 256 h 625"/>
                <a:gd name="T4" fmla="*/ 279 w 525"/>
                <a:gd name="T5" fmla="*/ 222 h 625"/>
                <a:gd name="T6" fmla="*/ 246 w 525"/>
                <a:gd name="T7" fmla="*/ 145 h 625"/>
                <a:gd name="T8" fmla="*/ 279 w 525"/>
                <a:gd name="T9" fmla="*/ 56 h 625"/>
                <a:gd name="T10" fmla="*/ 335 w 525"/>
                <a:gd name="T11" fmla="*/ 0 h 625"/>
                <a:gd name="T12" fmla="*/ 0 w 525"/>
                <a:gd name="T13" fmla="*/ 0 h 625"/>
                <a:gd name="T14" fmla="*/ 0 w 525"/>
                <a:gd name="T15" fmla="*/ 624 h 625"/>
                <a:gd name="T16" fmla="*/ 524 w 525"/>
                <a:gd name="T17" fmla="*/ 624 h 625"/>
                <a:gd name="T18" fmla="*/ 524 w 525"/>
                <a:gd name="T19" fmla="*/ 133 h 625"/>
                <a:gd name="T20" fmla="*/ 446 w 525"/>
                <a:gd name="T21" fmla="*/ 222 h 625"/>
                <a:gd name="T22" fmla="*/ 357 w 525"/>
                <a:gd name="T23" fmla="*/ 25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5">
                  <a:moveTo>
                    <a:pt x="357" y="256"/>
                  </a:moveTo>
                  <a:lnTo>
                    <a:pt x="357" y="256"/>
                  </a:lnTo>
                  <a:cubicBezTo>
                    <a:pt x="335" y="256"/>
                    <a:pt x="302" y="246"/>
                    <a:pt x="279" y="222"/>
                  </a:cubicBezTo>
                  <a:cubicBezTo>
                    <a:pt x="257" y="200"/>
                    <a:pt x="246" y="167"/>
                    <a:pt x="246" y="145"/>
                  </a:cubicBezTo>
                  <a:cubicBezTo>
                    <a:pt x="246" y="111"/>
                    <a:pt x="257" y="78"/>
                    <a:pt x="279" y="56"/>
                  </a:cubicBezTo>
                  <a:cubicBezTo>
                    <a:pt x="335" y="0"/>
                    <a:pt x="335" y="0"/>
                    <a:pt x="335" y="0"/>
                  </a:cubicBezTo>
                  <a:cubicBezTo>
                    <a:pt x="0" y="0"/>
                    <a:pt x="0" y="0"/>
                    <a:pt x="0" y="0"/>
                  </a:cubicBezTo>
                  <a:cubicBezTo>
                    <a:pt x="0" y="624"/>
                    <a:pt x="0" y="624"/>
                    <a:pt x="0" y="624"/>
                  </a:cubicBezTo>
                  <a:cubicBezTo>
                    <a:pt x="524" y="624"/>
                    <a:pt x="524" y="624"/>
                    <a:pt x="524" y="624"/>
                  </a:cubicBezTo>
                  <a:cubicBezTo>
                    <a:pt x="524" y="133"/>
                    <a:pt x="524" y="133"/>
                    <a:pt x="524" y="133"/>
                  </a:cubicBezTo>
                  <a:cubicBezTo>
                    <a:pt x="446" y="222"/>
                    <a:pt x="446" y="222"/>
                    <a:pt x="446" y="222"/>
                  </a:cubicBezTo>
                  <a:cubicBezTo>
                    <a:pt x="424" y="246"/>
                    <a:pt x="390" y="256"/>
                    <a:pt x="357" y="2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37">
              <a:extLst>
                <a:ext uri="{FF2B5EF4-FFF2-40B4-BE49-F238E27FC236}">
                  <a16:creationId xmlns:a16="http://schemas.microsoft.com/office/drawing/2014/main" id="{273B18D3-1C6A-4865-BC32-AF96D1CD92B8}"/>
                </a:ext>
              </a:extLst>
            </p:cNvPr>
            <p:cNvSpPr>
              <a:spLocks noChangeArrowheads="1"/>
            </p:cNvSpPr>
            <p:nvPr/>
          </p:nvSpPr>
          <p:spPr bwMode="auto">
            <a:xfrm>
              <a:off x="6923088" y="5400675"/>
              <a:ext cx="750887" cy="627063"/>
            </a:xfrm>
            <a:custGeom>
              <a:avLst/>
              <a:gdLst>
                <a:gd name="T0" fmla="*/ 2062 w 2085"/>
                <a:gd name="T1" fmla="*/ 324 h 1740"/>
                <a:gd name="T2" fmla="*/ 1716 w 2085"/>
                <a:gd name="T3" fmla="*/ 0 h 1740"/>
                <a:gd name="T4" fmla="*/ 1660 w 2085"/>
                <a:gd name="T5" fmla="*/ 22 h 1740"/>
                <a:gd name="T6" fmla="*/ 1582 w 2085"/>
                <a:gd name="T7" fmla="*/ 268 h 1740"/>
                <a:gd name="T8" fmla="*/ 223 w 2085"/>
                <a:gd name="T9" fmla="*/ 324 h 1740"/>
                <a:gd name="T10" fmla="*/ 0 w 2085"/>
                <a:gd name="T11" fmla="*/ 1528 h 1740"/>
                <a:gd name="T12" fmla="*/ 1560 w 2085"/>
                <a:gd name="T13" fmla="*/ 1739 h 1740"/>
                <a:gd name="T14" fmla="*/ 1771 w 2085"/>
                <a:gd name="T15" fmla="*/ 692 h 1740"/>
                <a:gd name="T16" fmla="*/ 2050 w 2085"/>
                <a:gd name="T17" fmla="*/ 413 h 1740"/>
                <a:gd name="T18" fmla="*/ 2062 w 2085"/>
                <a:gd name="T19" fmla="*/ 324 h 1740"/>
                <a:gd name="T20" fmla="*/ 1560 w 2085"/>
                <a:gd name="T21" fmla="*/ 1528 h 1740"/>
                <a:gd name="T22" fmla="*/ 223 w 2085"/>
                <a:gd name="T23" fmla="*/ 1539 h 1740"/>
                <a:gd name="T24" fmla="*/ 212 w 2085"/>
                <a:gd name="T25" fmla="*/ 547 h 1740"/>
                <a:gd name="T26" fmla="*/ 1159 w 2085"/>
                <a:gd name="T27" fmla="*/ 536 h 1740"/>
                <a:gd name="T28" fmla="*/ 1259 w 2085"/>
                <a:gd name="T29" fmla="*/ 736 h 1740"/>
                <a:gd name="T30" fmla="*/ 1159 w 2085"/>
                <a:gd name="T31" fmla="*/ 836 h 1740"/>
                <a:gd name="T32" fmla="*/ 1148 w 2085"/>
                <a:gd name="T33" fmla="*/ 881 h 1740"/>
                <a:gd name="T34" fmla="*/ 1192 w 2085"/>
                <a:gd name="T35" fmla="*/ 925 h 1740"/>
                <a:gd name="T36" fmla="*/ 1192 w 2085"/>
                <a:gd name="T37" fmla="*/ 925 h 1740"/>
                <a:gd name="T38" fmla="*/ 1359 w 2085"/>
                <a:gd name="T39" fmla="*/ 781 h 1740"/>
                <a:gd name="T40" fmla="*/ 1381 w 2085"/>
                <a:gd name="T41" fmla="*/ 758 h 1740"/>
                <a:gd name="T42" fmla="*/ 1560 w 2085"/>
                <a:gd name="T43" fmla="*/ 1528 h 1740"/>
                <a:gd name="T44" fmla="*/ 1862 w 2085"/>
                <a:gd name="T45" fmla="*/ 379 h 1740"/>
                <a:gd name="T46" fmla="*/ 1749 w 2085"/>
                <a:gd name="T47" fmla="*/ 413 h 1740"/>
                <a:gd name="T48" fmla="*/ 1616 w 2085"/>
                <a:gd name="T49" fmla="*/ 592 h 1740"/>
                <a:gd name="T50" fmla="*/ 1627 w 2085"/>
                <a:gd name="T51" fmla="*/ 769 h 1740"/>
                <a:gd name="T52" fmla="*/ 1560 w 2085"/>
                <a:gd name="T53" fmla="*/ 792 h 1740"/>
                <a:gd name="T54" fmla="*/ 1225 w 2085"/>
                <a:gd name="T55" fmla="*/ 446 h 1740"/>
                <a:gd name="T56" fmla="*/ 1649 w 2085"/>
                <a:gd name="T57" fmla="*/ 346 h 1740"/>
                <a:gd name="T58" fmla="*/ 1671 w 2085"/>
                <a:gd name="T59" fmla="*/ 313 h 1740"/>
                <a:gd name="T60" fmla="*/ 1716 w 2085"/>
                <a:gd name="T61" fmla="*/ 135 h 1740"/>
                <a:gd name="T62" fmla="*/ 1862 w 2085"/>
                <a:gd name="T63" fmla="*/ 379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5" h="1740">
                  <a:moveTo>
                    <a:pt x="2062" y="324"/>
                  </a:moveTo>
                  <a:lnTo>
                    <a:pt x="2062" y="324"/>
                  </a:lnTo>
                  <a:cubicBezTo>
                    <a:pt x="1749" y="11"/>
                    <a:pt x="1749" y="11"/>
                    <a:pt x="1749" y="11"/>
                  </a:cubicBezTo>
                  <a:cubicBezTo>
                    <a:pt x="1738" y="0"/>
                    <a:pt x="1727" y="0"/>
                    <a:pt x="1716" y="0"/>
                  </a:cubicBezTo>
                  <a:cubicBezTo>
                    <a:pt x="1705" y="0"/>
                    <a:pt x="1682" y="0"/>
                    <a:pt x="1682" y="11"/>
                  </a:cubicBezTo>
                  <a:cubicBezTo>
                    <a:pt x="1660" y="22"/>
                    <a:pt x="1660" y="22"/>
                    <a:pt x="1660" y="22"/>
                  </a:cubicBezTo>
                  <a:cubicBezTo>
                    <a:pt x="1616" y="79"/>
                    <a:pt x="1605" y="146"/>
                    <a:pt x="1594" y="201"/>
                  </a:cubicBezTo>
                  <a:cubicBezTo>
                    <a:pt x="1594" y="224"/>
                    <a:pt x="1594" y="246"/>
                    <a:pt x="1582" y="268"/>
                  </a:cubicBezTo>
                  <a:cubicBezTo>
                    <a:pt x="1560" y="279"/>
                    <a:pt x="1527" y="301"/>
                    <a:pt x="1494" y="324"/>
                  </a:cubicBezTo>
                  <a:cubicBezTo>
                    <a:pt x="223" y="324"/>
                    <a:pt x="223" y="324"/>
                    <a:pt x="223" y="324"/>
                  </a:cubicBezTo>
                  <a:cubicBezTo>
                    <a:pt x="100" y="324"/>
                    <a:pt x="0" y="424"/>
                    <a:pt x="0" y="547"/>
                  </a:cubicBezTo>
                  <a:cubicBezTo>
                    <a:pt x="0" y="1528"/>
                    <a:pt x="0" y="1528"/>
                    <a:pt x="0" y="1528"/>
                  </a:cubicBezTo>
                  <a:cubicBezTo>
                    <a:pt x="0" y="1650"/>
                    <a:pt x="100" y="1739"/>
                    <a:pt x="223" y="1739"/>
                  </a:cubicBezTo>
                  <a:cubicBezTo>
                    <a:pt x="1560" y="1739"/>
                    <a:pt x="1560" y="1739"/>
                    <a:pt x="1560" y="1739"/>
                  </a:cubicBezTo>
                  <a:cubicBezTo>
                    <a:pt x="1671" y="1739"/>
                    <a:pt x="1771" y="1650"/>
                    <a:pt x="1771" y="1528"/>
                  </a:cubicBezTo>
                  <a:cubicBezTo>
                    <a:pt x="1771" y="692"/>
                    <a:pt x="1771" y="692"/>
                    <a:pt x="1771" y="692"/>
                  </a:cubicBezTo>
                  <a:cubicBezTo>
                    <a:pt x="2050" y="424"/>
                    <a:pt x="2050" y="424"/>
                    <a:pt x="2050" y="424"/>
                  </a:cubicBezTo>
                  <a:lnTo>
                    <a:pt x="2050" y="413"/>
                  </a:lnTo>
                  <a:cubicBezTo>
                    <a:pt x="2062" y="401"/>
                    <a:pt x="2062" y="401"/>
                    <a:pt x="2062" y="401"/>
                  </a:cubicBezTo>
                  <a:cubicBezTo>
                    <a:pt x="2084" y="379"/>
                    <a:pt x="2084" y="346"/>
                    <a:pt x="2062" y="324"/>
                  </a:cubicBezTo>
                  <a:close/>
                  <a:moveTo>
                    <a:pt x="1560" y="1528"/>
                  </a:moveTo>
                  <a:lnTo>
                    <a:pt x="1560" y="1528"/>
                  </a:lnTo>
                  <a:lnTo>
                    <a:pt x="1560" y="1539"/>
                  </a:lnTo>
                  <a:cubicBezTo>
                    <a:pt x="223" y="1539"/>
                    <a:pt x="223" y="1539"/>
                    <a:pt x="223" y="1539"/>
                  </a:cubicBezTo>
                  <a:cubicBezTo>
                    <a:pt x="212" y="1539"/>
                    <a:pt x="212" y="1528"/>
                    <a:pt x="212" y="1528"/>
                  </a:cubicBezTo>
                  <a:cubicBezTo>
                    <a:pt x="212" y="547"/>
                    <a:pt x="212" y="547"/>
                    <a:pt x="212" y="547"/>
                  </a:cubicBezTo>
                  <a:cubicBezTo>
                    <a:pt x="212" y="536"/>
                    <a:pt x="212" y="536"/>
                    <a:pt x="223" y="536"/>
                  </a:cubicBezTo>
                  <a:cubicBezTo>
                    <a:pt x="1159" y="536"/>
                    <a:pt x="1159" y="536"/>
                    <a:pt x="1159" y="536"/>
                  </a:cubicBezTo>
                  <a:cubicBezTo>
                    <a:pt x="1314" y="681"/>
                    <a:pt x="1314" y="681"/>
                    <a:pt x="1314" y="681"/>
                  </a:cubicBezTo>
                  <a:cubicBezTo>
                    <a:pt x="1259" y="736"/>
                    <a:pt x="1259" y="736"/>
                    <a:pt x="1259" y="736"/>
                  </a:cubicBezTo>
                  <a:lnTo>
                    <a:pt x="1259" y="736"/>
                  </a:lnTo>
                  <a:cubicBezTo>
                    <a:pt x="1159" y="836"/>
                    <a:pt x="1159" y="836"/>
                    <a:pt x="1159" y="836"/>
                  </a:cubicBezTo>
                  <a:cubicBezTo>
                    <a:pt x="1148" y="847"/>
                    <a:pt x="1148" y="858"/>
                    <a:pt x="1148" y="881"/>
                  </a:cubicBezTo>
                  <a:lnTo>
                    <a:pt x="1148" y="881"/>
                  </a:lnTo>
                  <a:cubicBezTo>
                    <a:pt x="1148" y="892"/>
                    <a:pt x="1148" y="903"/>
                    <a:pt x="1159" y="914"/>
                  </a:cubicBezTo>
                  <a:cubicBezTo>
                    <a:pt x="1170" y="925"/>
                    <a:pt x="1181" y="925"/>
                    <a:pt x="1192" y="925"/>
                  </a:cubicBezTo>
                  <a:lnTo>
                    <a:pt x="1192" y="925"/>
                  </a:lnTo>
                  <a:lnTo>
                    <a:pt x="1192" y="925"/>
                  </a:lnTo>
                  <a:cubicBezTo>
                    <a:pt x="1203" y="925"/>
                    <a:pt x="1225" y="925"/>
                    <a:pt x="1237" y="914"/>
                  </a:cubicBezTo>
                  <a:cubicBezTo>
                    <a:pt x="1359" y="781"/>
                    <a:pt x="1359" y="781"/>
                    <a:pt x="1359" y="781"/>
                  </a:cubicBezTo>
                  <a:lnTo>
                    <a:pt x="1359" y="781"/>
                  </a:lnTo>
                  <a:cubicBezTo>
                    <a:pt x="1381" y="758"/>
                    <a:pt x="1381" y="758"/>
                    <a:pt x="1381" y="758"/>
                  </a:cubicBezTo>
                  <a:cubicBezTo>
                    <a:pt x="1560" y="936"/>
                    <a:pt x="1560" y="936"/>
                    <a:pt x="1560" y="936"/>
                  </a:cubicBezTo>
                  <a:lnTo>
                    <a:pt x="1560" y="1528"/>
                  </a:lnTo>
                  <a:close/>
                  <a:moveTo>
                    <a:pt x="1862" y="379"/>
                  </a:moveTo>
                  <a:lnTo>
                    <a:pt x="1862" y="379"/>
                  </a:lnTo>
                  <a:cubicBezTo>
                    <a:pt x="1827" y="390"/>
                    <a:pt x="1793" y="390"/>
                    <a:pt x="1771" y="401"/>
                  </a:cubicBezTo>
                  <a:cubicBezTo>
                    <a:pt x="1760" y="401"/>
                    <a:pt x="1749" y="413"/>
                    <a:pt x="1749" y="413"/>
                  </a:cubicBezTo>
                  <a:lnTo>
                    <a:pt x="1738" y="424"/>
                  </a:lnTo>
                  <a:cubicBezTo>
                    <a:pt x="1694" y="481"/>
                    <a:pt x="1627" y="581"/>
                    <a:pt x="1616" y="592"/>
                  </a:cubicBezTo>
                  <a:cubicBezTo>
                    <a:pt x="1605" y="614"/>
                    <a:pt x="1605" y="625"/>
                    <a:pt x="1605" y="647"/>
                  </a:cubicBezTo>
                  <a:cubicBezTo>
                    <a:pt x="1627" y="681"/>
                    <a:pt x="1627" y="725"/>
                    <a:pt x="1627" y="769"/>
                  </a:cubicBezTo>
                  <a:cubicBezTo>
                    <a:pt x="1627" y="792"/>
                    <a:pt x="1627" y="825"/>
                    <a:pt x="1627" y="847"/>
                  </a:cubicBezTo>
                  <a:cubicBezTo>
                    <a:pt x="1560" y="792"/>
                    <a:pt x="1560" y="792"/>
                    <a:pt x="1560" y="792"/>
                  </a:cubicBezTo>
                  <a:cubicBezTo>
                    <a:pt x="1303" y="536"/>
                    <a:pt x="1303" y="536"/>
                    <a:pt x="1303" y="536"/>
                  </a:cubicBezTo>
                  <a:cubicBezTo>
                    <a:pt x="1225" y="446"/>
                    <a:pt x="1225" y="446"/>
                    <a:pt x="1225" y="446"/>
                  </a:cubicBezTo>
                  <a:cubicBezTo>
                    <a:pt x="1292" y="435"/>
                    <a:pt x="1359" y="435"/>
                    <a:pt x="1427" y="457"/>
                  </a:cubicBezTo>
                  <a:cubicBezTo>
                    <a:pt x="1649" y="346"/>
                    <a:pt x="1649" y="346"/>
                    <a:pt x="1649" y="346"/>
                  </a:cubicBezTo>
                  <a:lnTo>
                    <a:pt x="1660" y="335"/>
                  </a:lnTo>
                  <a:cubicBezTo>
                    <a:pt x="1671" y="324"/>
                    <a:pt x="1671" y="324"/>
                    <a:pt x="1671" y="313"/>
                  </a:cubicBezTo>
                  <a:cubicBezTo>
                    <a:pt x="1694" y="279"/>
                    <a:pt x="1694" y="246"/>
                    <a:pt x="1694" y="213"/>
                  </a:cubicBezTo>
                  <a:cubicBezTo>
                    <a:pt x="1705" y="179"/>
                    <a:pt x="1705" y="157"/>
                    <a:pt x="1716" y="135"/>
                  </a:cubicBezTo>
                  <a:cubicBezTo>
                    <a:pt x="1950" y="357"/>
                    <a:pt x="1950" y="357"/>
                    <a:pt x="1950" y="357"/>
                  </a:cubicBezTo>
                  <a:cubicBezTo>
                    <a:pt x="1928" y="368"/>
                    <a:pt x="1893" y="379"/>
                    <a:pt x="1862" y="37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7" name="Title 8">
            <a:extLst>
              <a:ext uri="{FF2B5EF4-FFF2-40B4-BE49-F238E27FC236}">
                <a16:creationId xmlns:a16="http://schemas.microsoft.com/office/drawing/2014/main" id="{A30A1743-BCCA-4755-BF4D-22A3B2CFB8A9}"/>
              </a:ext>
            </a:extLst>
          </p:cNvPr>
          <p:cNvSpPr txBox="1">
            <a:spLocks/>
          </p:cNvSpPr>
          <p:nvPr/>
        </p:nvSpPr>
        <p:spPr>
          <a:xfrm>
            <a:off x="341167" y="114187"/>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8" name="Text Placeholder 9">
            <a:extLst>
              <a:ext uri="{FF2B5EF4-FFF2-40B4-BE49-F238E27FC236}">
                <a16:creationId xmlns:a16="http://schemas.microsoft.com/office/drawing/2014/main" id="{5F29B095-815E-457A-BF91-C8629D81CAFA}"/>
              </a:ext>
            </a:extLst>
          </p:cNvPr>
          <p:cNvSpPr txBox="1">
            <a:spLocks/>
          </p:cNvSpPr>
          <p:nvPr/>
        </p:nvSpPr>
        <p:spPr>
          <a:xfrm>
            <a:off x="341167" y="397988"/>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CC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sp>
        <p:nvSpPr>
          <p:cNvPr id="3" name="ZoneTexte 2">
            <a:extLst>
              <a:ext uri="{FF2B5EF4-FFF2-40B4-BE49-F238E27FC236}">
                <a16:creationId xmlns:a16="http://schemas.microsoft.com/office/drawing/2014/main" id="{18D4F612-746D-5A67-81F5-CF7FDAF02FE3}"/>
              </a:ext>
            </a:extLst>
          </p:cNvPr>
          <p:cNvSpPr txBox="1"/>
          <p:nvPr/>
        </p:nvSpPr>
        <p:spPr>
          <a:xfrm>
            <a:off x="341167" y="4361824"/>
            <a:ext cx="4904482" cy="507831"/>
          </a:xfrm>
          <a:prstGeom prst="rect">
            <a:avLst/>
          </a:prstGeom>
          <a:noFill/>
        </p:spPr>
        <p:txBody>
          <a:bodyPr wrap="square" rtlCol="0">
            <a:spAutoFit/>
          </a:bodyPr>
          <a:lstStyle/>
          <a:p>
            <a:r>
              <a:rPr lang="fr-FR" dirty="0"/>
              <a:t>La seconde colonne correspond au % de salariés pour lesquels le KPI a été gelé</a:t>
            </a:r>
          </a:p>
        </p:txBody>
      </p:sp>
      <p:pic>
        <p:nvPicPr>
          <p:cNvPr id="5" name="Image 4">
            <a:extLst>
              <a:ext uri="{FF2B5EF4-FFF2-40B4-BE49-F238E27FC236}">
                <a16:creationId xmlns:a16="http://schemas.microsoft.com/office/drawing/2014/main" id="{B74644F3-0D7A-695A-8A19-CF5AC49F8358}"/>
              </a:ext>
            </a:extLst>
          </p:cNvPr>
          <p:cNvPicPr>
            <a:picLocks noChangeAspect="1"/>
          </p:cNvPicPr>
          <p:nvPr/>
        </p:nvPicPr>
        <p:blipFill>
          <a:blip r:embed="rId2"/>
          <a:stretch>
            <a:fillRect/>
          </a:stretch>
        </p:blipFill>
        <p:spPr>
          <a:xfrm>
            <a:off x="276045" y="2012949"/>
            <a:ext cx="8212347" cy="1813833"/>
          </a:xfrm>
          <a:prstGeom prst="rect">
            <a:avLst/>
          </a:prstGeom>
        </p:spPr>
      </p:pic>
    </p:spTree>
    <p:extLst>
      <p:ext uri="{BB962C8B-B14F-4D97-AF65-F5344CB8AC3E}">
        <p14:creationId xmlns:p14="http://schemas.microsoft.com/office/powerpoint/2010/main" val="2408416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7984534-C4A0-1744-A0AE-D418451B474A}" type="slidenum">
              <a:rPr lang="en-US" smtClean="0"/>
              <a:t>39</a:t>
            </a:fld>
            <a:endParaRPr lang="en-US"/>
          </a:p>
        </p:txBody>
      </p:sp>
      <p:sp>
        <p:nvSpPr>
          <p:cNvPr id="6" name="ZoneTexte 5"/>
          <p:cNvSpPr txBox="1"/>
          <p:nvPr/>
        </p:nvSpPr>
        <p:spPr>
          <a:xfrm>
            <a:off x="6619642" y="4883467"/>
            <a:ext cx="2389767" cy="246221"/>
          </a:xfrm>
          <a:prstGeom prst="rect">
            <a:avLst/>
          </a:prstGeom>
          <a:noFill/>
        </p:spPr>
        <p:txBody>
          <a:bodyPr wrap="square" rtlCol="0">
            <a:spAutoFit/>
          </a:bodyPr>
          <a:lstStyle/>
          <a:p>
            <a:r>
              <a:rPr lang="fr-FR" sz="1000" i="1" dirty="0"/>
              <a:t>*Source : Objectifs affichés </a:t>
            </a:r>
          </a:p>
        </p:txBody>
      </p:sp>
      <p:sp>
        <p:nvSpPr>
          <p:cNvPr id="29" name="Title 8">
            <a:extLst>
              <a:ext uri="{FF2B5EF4-FFF2-40B4-BE49-F238E27FC236}">
                <a16:creationId xmlns:a16="http://schemas.microsoft.com/office/drawing/2014/main" id="{C0DE1DE7-BBAB-4F4E-B45C-3D0BF28D706F}"/>
              </a:ext>
            </a:extLst>
          </p:cNvPr>
          <p:cNvSpPr txBox="1">
            <a:spLocks/>
          </p:cNvSpPr>
          <p:nvPr/>
        </p:nvSpPr>
        <p:spPr>
          <a:xfrm>
            <a:off x="203200" y="105183"/>
            <a:ext cx="5040630"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30" name="Text Placeholder 9">
            <a:extLst>
              <a:ext uri="{FF2B5EF4-FFF2-40B4-BE49-F238E27FC236}">
                <a16:creationId xmlns:a16="http://schemas.microsoft.com/office/drawing/2014/main" id="{9609DAA3-CEA7-4BA7-AB0A-E5E4CF464BED}"/>
              </a:ext>
            </a:extLst>
          </p:cNvPr>
          <p:cNvSpPr txBox="1">
            <a:spLocks/>
          </p:cNvSpPr>
          <p:nvPr/>
        </p:nvSpPr>
        <p:spPr>
          <a:xfrm>
            <a:off x="203200" y="419464"/>
            <a:ext cx="5040630" cy="311402"/>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Rappel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Objectifs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9" name="Gráfico 5">
            <a:extLst>
              <a:ext uri="{FF2B5EF4-FFF2-40B4-BE49-F238E27FC236}">
                <a16:creationId xmlns:a16="http://schemas.microsoft.com/office/drawing/2014/main" id="{2440CE7C-73C9-E10D-1C4E-CBFE32C14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pic>
        <p:nvPicPr>
          <p:cNvPr id="5" name="Image 4">
            <a:extLst>
              <a:ext uri="{FF2B5EF4-FFF2-40B4-BE49-F238E27FC236}">
                <a16:creationId xmlns:a16="http://schemas.microsoft.com/office/drawing/2014/main" id="{A28188CF-9027-9498-3CEA-1AFBD1E7ACFA}"/>
              </a:ext>
            </a:extLst>
          </p:cNvPr>
          <p:cNvPicPr>
            <a:picLocks noChangeAspect="1"/>
          </p:cNvPicPr>
          <p:nvPr/>
        </p:nvPicPr>
        <p:blipFill>
          <a:blip r:embed="rId4"/>
          <a:stretch>
            <a:fillRect/>
          </a:stretch>
        </p:blipFill>
        <p:spPr>
          <a:xfrm>
            <a:off x="931653" y="730866"/>
            <a:ext cx="7789653" cy="4412634"/>
          </a:xfrm>
          <a:prstGeom prst="rect">
            <a:avLst/>
          </a:prstGeom>
        </p:spPr>
      </p:pic>
    </p:spTree>
    <p:extLst>
      <p:ext uri="{BB962C8B-B14F-4D97-AF65-F5344CB8AC3E}">
        <p14:creationId xmlns:p14="http://schemas.microsoft.com/office/powerpoint/2010/main" val="199655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5">
            <a:extLst>
              <a:ext uri="{FF2B5EF4-FFF2-40B4-BE49-F238E27FC236}">
                <a16:creationId xmlns:a16="http://schemas.microsoft.com/office/drawing/2014/main" id="{0003EFA9-C189-4C3B-9AA4-90F97CDFF5E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670" y="2695575"/>
            <a:ext cx="9090660" cy="2447925"/>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1. Point Financier</a:t>
            </a:r>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p:txBody>
          <a:bodyPr/>
          <a:lstStyle/>
          <a:p>
            <a:r>
              <a:rPr lang="en-US" dirty="0"/>
              <a:t>Chiffres </a:t>
            </a:r>
            <a:r>
              <a:rPr lang="en-US" dirty="0" err="1"/>
              <a:t>clés</a:t>
            </a:r>
            <a:r>
              <a:rPr lang="en-US" dirty="0"/>
              <a:t> – </a:t>
            </a:r>
            <a:r>
              <a:rPr lang="en-US" dirty="0" err="1"/>
              <a:t>Août</a:t>
            </a:r>
            <a:r>
              <a:rPr lang="en-US" dirty="0"/>
              <a:t> 2024 – </a:t>
            </a:r>
            <a:r>
              <a:rPr lang="en-US" dirty="0" err="1"/>
              <a:t>périmètre</a:t>
            </a:r>
            <a:r>
              <a:rPr lang="en-US" dirty="0"/>
              <a:t> Blagnac/Montpellier– </a:t>
            </a:r>
            <a:r>
              <a:rPr lang="en-US" dirty="0">
                <a:highlight>
                  <a:srgbClr val="FFFF00"/>
                </a:highlight>
              </a:rPr>
              <a:t>BLAGNAC</a:t>
            </a:r>
          </a:p>
        </p:txBody>
      </p:sp>
      <p:graphicFrame>
        <p:nvGraphicFramePr>
          <p:cNvPr id="3" name="Tableau 2">
            <a:extLst>
              <a:ext uri="{FF2B5EF4-FFF2-40B4-BE49-F238E27FC236}">
                <a16:creationId xmlns:a16="http://schemas.microsoft.com/office/drawing/2014/main" id="{BA4DFB72-BCC8-2D8E-C158-0AEE778AB8DF}"/>
              </a:ext>
            </a:extLst>
          </p:cNvPr>
          <p:cNvGraphicFramePr>
            <a:graphicFrameLocks noGrp="1"/>
          </p:cNvGraphicFramePr>
          <p:nvPr>
            <p:extLst>
              <p:ext uri="{D42A27DB-BD31-4B8C-83A1-F6EECF244321}">
                <p14:modId xmlns:p14="http://schemas.microsoft.com/office/powerpoint/2010/main" val="3654108175"/>
              </p:ext>
            </p:extLst>
          </p:nvPr>
        </p:nvGraphicFramePr>
        <p:xfrm>
          <a:off x="1027120" y="1520506"/>
          <a:ext cx="6917330" cy="1283312"/>
        </p:xfrm>
        <a:graphic>
          <a:graphicData uri="http://schemas.openxmlformats.org/drawingml/2006/table">
            <a:tbl>
              <a:tblPr firstRow="1" firstCol="1" bandRow="1"/>
              <a:tblGrid>
                <a:gridCol w="1690808">
                  <a:extLst>
                    <a:ext uri="{9D8B030D-6E8A-4147-A177-3AD203B41FA5}">
                      <a16:colId xmlns:a16="http://schemas.microsoft.com/office/drawing/2014/main" val="1416811209"/>
                    </a:ext>
                  </a:extLst>
                </a:gridCol>
                <a:gridCol w="1742174">
                  <a:extLst>
                    <a:ext uri="{9D8B030D-6E8A-4147-A177-3AD203B41FA5}">
                      <a16:colId xmlns:a16="http://schemas.microsoft.com/office/drawing/2014/main" val="1484103821"/>
                    </a:ext>
                  </a:extLst>
                </a:gridCol>
                <a:gridCol w="1742174">
                  <a:extLst>
                    <a:ext uri="{9D8B030D-6E8A-4147-A177-3AD203B41FA5}">
                      <a16:colId xmlns:a16="http://schemas.microsoft.com/office/drawing/2014/main" val="1517898634"/>
                    </a:ext>
                  </a:extLst>
                </a:gridCol>
                <a:gridCol w="1742174">
                  <a:extLst>
                    <a:ext uri="{9D8B030D-6E8A-4147-A177-3AD203B41FA5}">
                      <a16:colId xmlns:a16="http://schemas.microsoft.com/office/drawing/2014/main" val="154675185"/>
                    </a:ext>
                  </a:extLst>
                </a:gridCol>
              </a:tblGrid>
              <a:tr h="320828">
                <a:tc>
                  <a:txBody>
                    <a:bodyPr/>
                    <a:lstStyle/>
                    <a:p>
                      <a:pPr algn="ctr">
                        <a:spcAft>
                          <a:spcPts val="0"/>
                        </a:spcAft>
                      </a:pPr>
                      <a:r>
                        <a:rPr lang="fr-FR" sz="1200" b="1" dirty="0">
                          <a:effectLst/>
                          <a:latin typeface="Calibri" panose="020F0502020204030204" pitchFamily="34" charset="0"/>
                          <a:ea typeface="Calibri" panose="020F0502020204030204" pitchFamily="34" charset="0"/>
                        </a:rPr>
                        <a:t>ACTIVITES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CA en K€</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MB en K€</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fr-FR" sz="1200" b="1" dirty="0">
                          <a:solidFill>
                            <a:srgbClr val="000000"/>
                          </a:solidFill>
                          <a:effectLst/>
                          <a:latin typeface="Calibri" panose="020F0502020204030204" pitchFamily="34" charset="0"/>
                          <a:ea typeface="Calibri" panose="020F0502020204030204" pitchFamily="34" charset="0"/>
                        </a:rPr>
                        <a:t>%MB</a:t>
                      </a:r>
                      <a:endParaRPr lang="fr-FR" sz="1200" b="1" dirty="0">
                        <a:effectLst/>
                        <a:latin typeface="Calibri" panose="020F0502020204030204" pitchFamily="34" charset="0"/>
                        <a:ea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70064217"/>
                  </a:ext>
                </a:extLst>
              </a:tr>
              <a:tr h="320828">
                <a:tc>
                  <a:txBody>
                    <a:bodyPr/>
                    <a:lstStyle/>
                    <a:p>
                      <a:pPr algn="ctr">
                        <a:spcAft>
                          <a:spcPts val="0"/>
                        </a:spcAft>
                      </a:pPr>
                      <a:r>
                        <a:rPr lang="fr-FR" sz="1200" dirty="0">
                          <a:solidFill>
                            <a:srgbClr val="000000"/>
                          </a:solidFill>
                          <a:effectLst/>
                          <a:latin typeface="Calibri" panose="020F0502020204030204" pitchFamily="34" charset="0"/>
                          <a:ea typeface="Calibri" panose="020F0502020204030204" pitchFamily="34" charset="0"/>
                        </a:rPr>
                        <a:t>EDF</a:t>
                      </a:r>
                      <a:endParaRPr lang="fr-FR" sz="1200" dirty="0">
                        <a:effectLst/>
                        <a:latin typeface="Calibri" panose="020F0502020204030204" pitchFamily="34" charset="0"/>
                        <a:ea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276</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0</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0%</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38674966"/>
                  </a:ext>
                </a:extLst>
              </a:tr>
              <a:tr h="320828">
                <a:tc>
                  <a:txBody>
                    <a:bodyPr/>
                    <a:lstStyle/>
                    <a:p>
                      <a:pPr algn="ctr">
                        <a:spcAft>
                          <a:spcPts val="0"/>
                        </a:spcAft>
                      </a:pPr>
                      <a:r>
                        <a:rPr lang="fr-FR" sz="1200" dirty="0">
                          <a:solidFill>
                            <a:srgbClr val="000000"/>
                          </a:solidFill>
                          <a:effectLst/>
                          <a:latin typeface="Calibri" panose="020F0502020204030204" pitchFamily="34" charset="0"/>
                          <a:ea typeface="Calibri" panose="020F0502020204030204" pitchFamily="34" charset="0"/>
                        </a:rPr>
                        <a:t>VEOLIA</a:t>
                      </a:r>
                      <a:endParaRPr lang="fr-FR" sz="1200" dirty="0">
                        <a:effectLst/>
                        <a:latin typeface="Calibri" panose="020F0502020204030204" pitchFamily="34" charset="0"/>
                        <a:ea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endParaRPr lang="fr-FR"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endParaRPr lang="fr-FR"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extLst>
                  <a:ext uri="{0D108BD9-81ED-4DB2-BD59-A6C34878D82A}">
                    <a16:rowId xmlns:a16="http://schemas.microsoft.com/office/drawing/2014/main" val="279309172"/>
                  </a:ext>
                </a:extLst>
              </a:tr>
              <a:tr h="32082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GROUPAMA</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217</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r>
                        <a:rPr lang="fr-FR" sz="1100" dirty="0">
                          <a:effectLst/>
                          <a:latin typeface="Aptos" panose="020B0004020202020204" pitchFamily="34" charset="0"/>
                          <a:ea typeface="Aptos" panose="020B0004020202020204" pitchFamily="34" charset="0"/>
                          <a:cs typeface="Aptos" panose="020B0004020202020204" pitchFamily="34" charset="0"/>
                        </a:rPr>
                        <a:t>-31</a:t>
                      </a: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tc>
                  <a:txBody>
                    <a:bodyPr/>
                    <a:lstStyle/>
                    <a:p>
                      <a:pPr algn="ctr"/>
                      <a:r>
                        <a:rPr lang="fr-FR" sz="1100">
                          <a:effectLst/>
                          <a:latin typeface="Aptos" panose="020B0004020202020204" pitchFamily="34" charset="0"/>
                          <a:ea typeface="Aptos" panose="020B0004020202020204" pitchFamily="34" charset="0"/>
                          <a:cs typeface="Aptos" panose="020B0004020202020204" pitchFamily="34" charset="0"/>
                        </a:rPr>
                        <a:t>-14,3%</a:t>
                      </a:r>
                      <a:endParaRPr lang="fr-FR"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EC"/>
                    </a:solidFill>
                  </a:tcPr>
                </a:tc>
                <a:extLst>
                  <a:ext uri="{0D108BD9-81ED-4DB2-BD59-A6C34878D82A}">
                    <a16:rowId xmlns:a16="http://schemas.microsoft.com/office/drawing/2014/main" val="3169388978"/>
                  </a:ext>
                </a:extLst>
              </a:tr>
            </a:tbl>
          </a:graphicData>
        </a:graphic>
      </p:graphicFrame>
    </p:spTree>
    <p:extLst>
      <p:ext uri="{BB962C8B-B14F-4D97-AF65-F5344CB8AC3E}">
        <p14:creationId xmlns:p14="http://schemas.microsoft.com/office/powerpoint/2010/main" val="3344541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5">
            <a:extLst>
              <a:ext uri="{FF2B5EF4-FFF2-40B4-BE49-F238E27FC236}">
                <a16:creationId xmlns:a16="http://schemas.microsoft.com/office/drawing/2014/main" id="{D96C5E5E-F487-4E15-BAFA-61CD0AFA49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sp>
        <p:nvSpPr>
          <p:cNvPr id="2" name="Espace réservé du numéro de diapositive 1"/>
          <p:cNvSpPr>
            <a:spLocks noGrp="1"/>
          </p:cNvSpPr>
          <p:nvPr>
            <p:ph type="sldNum" sz="quarter" idx="12"/>
          </p:nvPr>
        </p:nvSpPr>
        <p:spPr/>
        <p:txBody>
          <a:bodyPr/>
          <a:lstStyle/>
          <a:p>
            <a:fld id="{77984534-C4A0-1744-A0AE-D418451B474A}" type="slidenum">
              <a:rPr lang="en-US" smtClean="0"/>
              <a:t>40</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Récapitulatif</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 RE par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paliers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 </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lang="en-US" dirty="0">
                <a:solidFill>
                  <a:srgbClr val="F8F8F8">
                    <a:lumMod val="50000"/>
                  </a:srgbClr>
                </a:solidFill>
                <a:latin typeface="Calibri"/>
              </a:rPr>
              <a:t> 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4" name="Image 3">
            <a:extLst>
              <a:ext uri="{FF2B5EF4-FFF2-40B4-BE49-F238E27FC236}">
                <a16:creationId xmlns:a16="http://schemas.microsoft.com/office/drawing/2014/main" id="{A61D9B41-665E-5264-4BCF-568F4D78EF9F}"/>
              </a:ext>
            </a:extLst>
          </p:cNvPr>
          <p:cNvPicPr>
            <a:picLocks noChangeAspect="1"/>
          </p:cNvPicPr>
          <p:nvPr/>
        </p:nvPicPr>
        <p:blipFill>
          <a:blip r:embed="rId4"/>
          <a:stretch>
            <a:fillRect/>
          </a:stretch>
        </p:blipFill>
        <p:spPr>
          <a:xfrm>
            <a:off x="421204" y="895350"/>
            <a:ext cx="4343400" cy="1117600"/>
          </a:xfrm>
          <a:prstGeom prst="rect">
            <a:avLst/>
          </a:prstGeom>
        </p:spPr>
      </p:pic>
      <p:pic>
        <p:nvPicPr>
          <p:cNvPr id="5" name="Image 4">
            <a:extLst>
              <a:ext uri="{FF2B5EF4-FFF2-40B4-BE49-F238E27FC236}">
                <a16:creationId xmlns:a16="http://schemas.microsoft.com/office/drawing/2014/main" id="{5A677882-DCAE-51B7-DF7F-4478B9FCA279}"/>
              </a:ext>
            </a:extLst>
          </p:cNvPr>
          <p:cNvPicPr>
            <a:picLocks noChangeAspect="1"/>
          </p:cNvPicPr>
          <p:nvPr/>
        </p:nvPicPr>
        <p:blipFill>
          <a:blip r:embed="rId5"/>
          <a:stretch>
            <a:fillRect/>
          </a:stretch>
        </p:blipFill>
        <p:spPr>
          <a:xfrm>
            <a:off x="387781" y="2257447"/>
            <a:ext cx="4343399" cy="1117600"/>
          </a:xfrm>
          <a:prstGeom prst="rect">
            <a:avLst/>
          </a:prstGeom>
        </p:spPr>
      </p:pic>
      <p:pic>
        <p:nvPicPr>
          <p:cNvPr id="8" name="Image 7">
            <a:extLst>
              <a:ext uri="{FF2B5EF4-FFF2-40B4-BE49-F238E27FC236}">
                <a16:creationId xmlns:a16="http://schemas.microsoft.com/office/drawing/2014/main" id="{3EA6A538-9EC4-7C7E-6E73-D87911525AEA}"/>
              </a:ext>
            </a:extLst>
          </p:cNvPr>
          <p:cNvPicPr>
            <a:picLocks noChangeAspect="1"/>
          </p:cNvPicPr>
          <p:nvPr/>
        </p:nvPicPr>
        <p:blipFill>
          <a:blip r:embed="rId6"/>
          <a:stretch>
            <a:fillRect/>
          </a:stretch>
        </p:blipFill>
        <p:spPr>
          <a:xfrm>
            <a:off x="387780" y="3582692"/>
            <a:ext cx="4376823" cy="1117600"/>
          </a:xfrm>
          <a:prstGeom prst="rect">
            <a:avLst/>
          </a:prstGeom>
        </p:spPr>
      </p:pic>
    </p:spTree>
    <p:extLst>
      <p:ext uri="{BB962C8B-B14F-4D97-AF65-F5344CB8AC3E}">
        <p14:creationId xmlns:p14="http://schemas.microsoft.com/office/powerpoint/2010/main" val="2493692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5">
            <a:extLst>
              <a:ext uri="{FF2B5EF4-FFF2-40B4-BE49-F238E27FC236}">
                <a16:creationId xmlns:a16="http://schemas.microsoft.com/office/drawing/2014/main" id="{D96C5E5E-F487-4E15-BAFA-61CD0AFA49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94" y="2779395"/>
            <a:ext cx="9144000" cy="2447925"/>
          </a:xfrm>
          <a:prstGeom prst="rect">
            <a:avLst/>
          </a:prstGeom>
        </p:spPr>
      </p:pic>
      <p:sp>
        <p:nvSpPr>
          <p:cNvPr id="2" name="Espace réservé du numéro de diapositive 1"/>
          <p:cNvSpPr>
            <a:spLocks noGrp="1"/>
          </p:cNvSpPr>
          <p:nvPr>
            <p:ph type="sldNum" sz="quarter" idx="12"/>
          </p:nvPr>
        </p:nvSpPr>
        <p:spPr/>
        <p:txBody>
          <a:bodyPr/>
          <a:lstStyle/>
          <a:p>
            <a:fld id="{77984534-C4A0-1744-A0AE-D418451B474A}" type="slidenum">
              <a:rPr lang="en-US" smtClean="0"/>
              <a:t>41</a:t>
            </a:fld>
            <a:endParaRPr lang="en-US"/>
          </a:p>
        </p:txBody>
      </p:sp>
      <p:sp>
        <p:nvSpPr>
          <p:cNvPr id="6" name="ZoneTexte 5"/>
          <p:cNvSpPr txBox="1"/>
          <p:nvPr/>
        </p:nvSpPr>
        <p:spPr>
          <a:xfrm>
            <a:off x="6717059" y="4746545"/>
            <a:ext cx="2389767" cy="246221"/>
          </a:xfrm>
          <a:prstGeom prst="rect">
            <a:avLst/>
          </a:prstGeom>
          <a:noFill/>
        </p:spPr>
        <p:txBody>
          <a:bodyPr wrap="square" rtlCol="0">
            <a:spAutoFit/>
          </a:bodyPr>
          <a:lstStyle/>
          <a:p>
            <a:r>
              <a:rPr lang="fr-FR" sz="1000" i="1" dirty="0"/>
              <a:t>*Source : tableau « Recap Paliers RE »</a:t>
            </a:r>
          </a:p>
        </p:txBody>
      </p:sp>
      <p:sp>
        <p:nvSpPr>
          <p:cNvPr id="10" name="Title 8">
            <a:extLst>
              <a:ext uri="{FF2B5EF4-FFF2-40B4-BE49-F238E27FC236}">
                <a16:creationId xmlns:a16="http://schemas.microsoft.com/office/drawing/2014/main" id="{DBD1B6C7-67AB-48B8-ABA0-00E776D04FAA}"/>
              </a:ext>
            </a:extLst>
          </p:cNvPr>
          <p:cNvSpPr txBox="1">
            <a:spLocks/>
          </p:cNvSpPr>
          <p:nvPr/>
        </p:nvSpPr>
        <p:spPr>
          <a:xfrm>
            <a:off x="135570" y="231371"/>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2. Point Ressources Humaines</a:t>
            </a:r>
          </a:p>
        </p:txBody>
      </p:sp>
      <p:sp>
        <p:nvSpPr>
          <p:cNvPr id="11" name="Text Placeholder 9">
            <a:extLst>
              <a:ext uri="{FF2B5EF4-FFF2-40B4-BE49-F238E27FC236}">
                <a16:creationId xmlns:a16="http://schemas.microsoft.com/office/drawing/2014/main" id="{98CDEEF0-036C-4659-A722-2959557E29BB}"/>
              </a:ext>
            </a:extLst>
          </p:cNvPr>
          <p:cNvSpPr txBox="1">
            <a:spLocks/>
          </p:cNvSpPr>
          <p:nvPr/>
        </p:nvSpPr>
        <p:spPr>
          <a:xfrm>
            <a:off x="156840" y="365876"/>
            <a:ext cx="5061268" cy="676823"/>
          </a:xfrm>
          <a:prstGeom prst="rect">
            <a:avLst/>
          </a:prstGeom>
        </p:spPr>
        <p:txBody>
          <a:bodyPr vert="horz" wrap="none"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Régularisations</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primes–</a:t>
            </a:r>
            <a:r>
              <a:rPr kumimoji="0" lang="en-US" sz="1600" b="0" i="0" u="none" strike="noStrike" kern="1200" cap="none" spc="0" normalizeH="0" baseline="0" noProof="0" dirty="0" err="1">
                <a:ln>
                  <a:noFill/>
                </a:ln>
                <a:solidFill>
                  <a:srgbClr val="F8F8F8">
                    <a:lumMod val="50000"/>
                  </a:srgbClr>
                </a:solidFill>
                <a:effectLst/>
                <a:uLnTx/>
                <a:uFillTx/>
                <a:latin typeface="Calibri"/>
                <a:ea typeface="+mn-ea"/>
                <a:cs typeface="+mn-cs"/>
              </a:rPr>
              <a:t>Août</a:t>
            </a:r>
            <a:r>
              <a:rPr kumimoji="0" lang="en-US" sz="1600" b="0" i="0" u="none" strike="noStrike" kern="1200" cap="none" spc="0" normalizeH="0" baseline="0" noProof="0" dirty="0">
                <a:ln>
                  <a:noFill/>
                </a:ln>
                <a:solidFill>
                  <a:srgbClr val="F8F8F8">
                    <a:lumMod val="50000"/>
                  </a:srgbClr>
                </a:solidFill>
                <a:effectLst/>
                <a:uLnTx/>
                <a:uFillTx/>
                <a:latin typeface="Calibri"/>
                <a:ea typeface="+mn-ea"/>
                <a:cs typeface="+mn-cs"/>
              </a:rPr>
              <a:t> </a:t>
            </a:r>
            <a:r>
              <a:rPr lang="en-US" dirty="0">
                <a:solidFill>
                  <a:srgbClr val="F8F8F8">
                    <a:lumMod val="50000"/>
                  </a:srgbClr>
                </a:solidFill>
                <a:latin typeface="Calibri"/>
              </a:rPr>
              <a:t>2024 - </a:t>
            </a:r>
            <a:r>
              <a:rPr lang="en-US" dirty="0" err="1"/>
              <a:t>périmètre</a:t>
            </a:r>
            <a:r>
              <a:rPr lang="en-US" dirty="0"/>
              <a:t> Blagnac Montpellier- </a:t>
            </a:r>
            <a:r>
              <a:rPr lang="en-US" dirty="0">
                <a:highlight>
                  <a:srgbClr val="FFFF00"/>
                </a:highlight>
              </a:rPr>
              <a:t>Montpellier</a:t>
            </a:r>
            <a:endParaRPr kumimoji="0" lang="en-US" sz="1600" b="0" i="0" u="none" strike="noStrike" kern="1200" cap="none" spc="0" normalizeH="0" baseline="0" noProof="0" dirty="0">
              <a:ln>
                <a:noFill/>
              </a:ln>
              <a:solidFill>
                <a:srgbClr val="F8F8F8">
                  <a:lumMod val="50000"/>
                </a:srgbClr>
              </a:solidFill>
              <a:effectLst/>
              <a:highlight>
                <a:srgbClr val="FFFF00"/>
              </a:highlight>
              <a:uLnTx/>
              <a:uFillTx/>
              <a:latin typeface="Calibri"/>
              <a:ea typeface="+mn-ea"/>
              <a:cs typeface="+mn-cs"/>
            </a:endParaRPr>
          </a:p>
        </p:txBody>
      </p:sp>
      <p:pic>
        <p:nvPicPr>
          <p:cNvPr id="4" name="Image 3">
            <a:extLst>
              <a:ext uri="{FF2B5EF4-FFF2-40B4-BE49-F238E27FC236}">
                <a16:creationId xmlns:a16="http://schemas.microsoft.com/office/drawing/2014/main" id="{E6863FD4-5BB5-7AB2-5A7F-3B6B5061E887}"/>
              </a:ext>
            </a:extLst>
          </p:cNvPr>
          <p:cNvPicPr>
            <a:picLocks noChangeAspect="1"/>
          </p:cNvPicPr>
          <p:nvPr/>
        </p:nvPicPr>
        <p:blipFill>
          <a:blip r:embed="rId4"/>
          <a:stretch>
            <a:fillRect/>
          </a:stretch>
        </p:blipFill>
        <p:spPr>
          <a:xfrm>
            <a:off x="156840" y="1177205"/>
            <a:ext cx="8642103" cy="893135"/>
          </a:xfrm>
          <a:prstGeom prst="rect">
            <a:avLst/>
          </a:prstGeom>
        </p:spPr>
      </p:pic>
    </p:spTree>
    <p:extLst>
      <p:ext uri="{BB962C8B-B14F-4D97-AF65-F5344CB8AC3E}">
        <p14:creationId xmlns:p14="http://schemas.microsoft.com/office/powerpoint/2010/main" val="1822653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4AC3D-36F4-884A-BFFB-6669B695BE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637C246F-C75A-3445-9C82-7BE375E2D3A0}"/>
              </a:ext>
            </a:extLst>
          </p:cNvPr>
          <p:cNvSpPr/>
          <p:nvPr/>
        </p:nvSpPr>
        <p:spPr>
          <a:xfrm>
            <a:off x="283781" y="450032"/>
            <a:ext cx="4035971" cy="2400657"/>
          </a:xfrm>
          <a:prstGeom prst="rect">
            <a:avLst/>
          </a:prstGeom>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Calibri"/>
                <a:ea typeface="+mn-ea"/>
                <a:cs typeface="+mn-cs"/>
              </a:rPr>
              <a:t>3. Point </a:t>
            </a:r>
            <a:r>
              <a:rPr kumimoji="0" lang="en-US" sz="5000" b="1" i="0" u="none" strike="noStrike" kern="1200" cap="none" spc="0" normalizeH="0" baseline="0" noProof="0" dirty="0" err="1">
                <a:ln>
                  <a:noFill/>
                </a:ln>
                <a:solidFill>
                  <a:srgbClr val="FFFFFF"/>
                </a:solidFill>
                <a:effectLst/>
                <a:uLnTx/>
                <a:uFillTx/>
                <a:latin typeface="Calibri"/>
                <a:ea typeface="+mn-ea"/>
                <a:cs typeface="+mn-cs"/>
              </a:rPr>
              <a:t>Actualité</a:t>
            </a:r>
            <a:r>
              <a:rPr kumimoji="0" lang="en-US" sz="5000" b="1" i="0" u="none" strike="noStrike" kern="1200" cap="none" spc="0" normalizeH="0" baseline="0" noProof="0" dirty="0">
                <a:ln>
                  <a:noFill/>
                </a:ln>
                <a:solidFill>
                  <a:srgbClr val="FFFFFF"/>
                </a:solidFill>
                <a:effectLst/>
                <a:uLnTx/>
                <a:uFillTx/>
                <a:latin typeface="Calibri"/>
                <a:ea typeface="+mn-ea"/>
                <a:cs typeface="+mn-cs"/>
              </a:rPr>
              <a:t> des </a:t>
            </a:r>
            <a:r>
              <a:rPr kumimoji="0" lang="en-US" sz="5000" b="1" i="0" u="none" strike="noStrike" kern="1200" cap="none" spc="0" normalizeH="0" baseline="0" noProof="0" dirty="0" err="1">
                <a:ln>
                  <a:noFill/>
                </a:ln>
                <a:solidFill>
                  <a:srgbClr val="FFFFFF"/>
                </a:solidFill>
                <a:effectLst/>
                <a:uLnTx/>
                <a:uFillTx/>
                <a:latin typeface="Calibri"/>
                <a:ea typeface="+mn-ea"/>
                <a:cs typeface="+mn-cs"/>
              </a:rPr>
              <a:t>centres</a:t>
            </a:r>
            <a:endParaRPr kumimoji="0" lang="en-US" sz="50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DD94C231-5AF5-F842-9834-EE930F6F5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Tree>
    <p:extLst>
      <p:ext uri="{BB962C8B-B14F-4D97-AF65-F5344CB8AC3E}">
        <p14:creationId xmlns:p14="http://schemas.microsoft.com/office/powerpoint/2010/main" val="1500221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5">
            <a:extLst>
              <a:ext uri="{FF2B5EF4-FFF2-40B4-BE49-F238E27FC236}">
                <a16:creationId xmlns:a16="http://schemas.microsoft.com/office/drawing/2014/main" id="{81CB627B-ACAA-804B-AC21-E132141CCB6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5" y="2550309"/>
            <a:ext cx="9144000" cy="2447925"/>
          </a:xfrm>
          <a:prstGeom prst="rect">
            <a:avLst/>
          </a:prstGeom>
        </p:spPr>
      </p:pic>
      <p:cxnSp>
        <p:nvCxnSpPr>
          <p:cNvPr id="3" name="Conector reto 31">
            <a:extLst>
              <a:ext uri="{FF2B5EF4-FFF2-40B4-BE49-F238E27FC236}">
                <a16:creationId xmlns:a16="http://schemas.microsoft.com/office/drawing/2014/main" id="{8C6FEB86-6A78-3F4C-9847-8A3906BB09DE}"/>
              </a:ext>
            </a:extLst>
          </p:cNvPr>
          <p:cNvCxnSpPr/>
          <p:nvPr/>
        </p:nvCxnSpPr>
        <p:spPr>
          <a:xfrm>
            <a:off x="1119510"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cxnSp>
        <p:nvCxnSpPr>
          <p:cNvPr id="10" name="Conector reto 31">
            <a:extLst>
              <a:ext uri="{FF2B5EF4-FFF2-40B4-BE49-F238E27FC236}">
                <a16:creationId xmlns:a16="http://schemas.microsoft.com/office/drawing/2014/main" id="{ADE6C552-1AC2-FF41-8420-ABC490A37A07}"/>
              </a:ext>
            </a:extLst>
          </p:cNvPr>
          <p:cNvCxnSpPr/>
          <p:nvPr/>
        </p:nvCxnSpPr>
        <p:spPr>
          <a:xfrm>
            <a:off x="3880234"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cxnSp>
        <p:nvCxnSpPr>
          <p:cNvPr id="15" name="Conector reto 31">
            <a:extLst>
              <a:ext uri="{FF2B5EF4-FFF2-40B4-BE49-F238E27FC236}">
                <a16:creationId xmlns:a16="http://schemas.microsoft.com/office/drawing/2014/main" id="{1B8E1485-C23D-3E45-A5F8-424F21D2AED5}"/>
              </a:ext>
            </a:extLst>
          </p:cNvPr>
          <p:cNvCxnSpPr/>
          <p:nvPr/>
        </p:nvCxnSpPr>
        <p:spPr>
          <a:xfrm>
            <a:off x="6640958"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sp>
        <p:nvSpPr>
          <p:cNvPr id="24" name="Title 8">
            <a:extLst>
              <a:ext uri="{FF2B5EF4-FFF2-40B4-BE49-F238E27FC236}">
                <a16:creationId xmlns:a16="http://schemas.microsoft.com/office/drawing/2014/main" id="{2801997C-82BD-4008-B9C2-6FABA3A35E1A}"/>
              </a:ext>
            </a:extLst>
          </p:cNvPr>
          <p:cNvSpPr txBox="1">
            <a:spLocks/>
          </p:cNvSpPr>
          <p:nvPr/>
        </p:nvSpPr>
        <p:spPr>
          <a:xfrm>
            <a:off x="47953" y="249752"/>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3. Actualités du centre </a:t>
            </a:r>
          </a:p>
          <a:p>
            <a:pPr marL="0" marR="0" lvl="0" indent="0" algn="l" defTabSz="685800" rtl="0" eaLnBrk="1" fontAlgn="auto" latinLnBrk="0" hangingPunct="1">
              <a:lnSpc>
                <a:spcPct val="90000"/>
              </a:lnSpc>
              <a:spcBef>
                <a:spcPct val="0"/>
              </a:spcBef>
              <a:spcAft>
                <a:spcPts val="0"/>
              </a:spcAft>
              <a:buClrTx/>
              <a:buSzTx/>
              <a:buFontTx/>
              <a:buNone/>
              <a:tabLst/>
              <a:defRPr/>
            </a:pPr>
            <a:r>
              <a:rPr lang="en-US" dirty="0" err="1">
                <a:gradFill>
                  <a:gsLst>
                    <a:gs pos="100000">
                      <a:srgbClr val="FF0082"/>
                    </a:gs>
                    <a:gs pos="0">
                      <a:srgbClr val="780096"/>
                    </a:gs>
                  </a:gsLst>
                  <a:lin ang="0" scaled="0"/>
                </a:gradFill>
                <a:latin typeface="Calibri"/>
              </a:rPr>
              <a:t>Périmètre</a:t>
            </a:r>
            <a:r>
              <a:rPr lang="en-US" dirty="0">
                <a:gradFill>
                  <a:gsLst>
                    <a:gs pos="100000">
                      <a:srgbClr val="FF0082"/>
                    </a:gs>
                    <a:gs pos="0">
                      <a:srgbClr val="780096"/>
                    </a:gs>
                  </a:gsLst>
                  <a:lin ang="0" scaled="0"/>
                </a:gradFill>
                <a:latin typeface="Calibri"/>
              </a:rPr>
              <a:t> Blagnac Montpellier- </a:t>
            </a:r>
            <a:r>
              <a:rPr lang="en-US" dirty="0">
                <a:gradFill>
                  <a:gsLst>
                    <a:gs pos="100000">
                      <a:srgbClr val="FF0082"/>
                    </a:gs>
                    <a:gs pos="0">
                      <a:srgbClr val="780096"/>
                    </a:gs>
                  </a:gsLst>
                  <a:lin ang="0" scaled="0"/>
                </a:gradFill>
                <a:highlight>
                  <a:srgbClr val="FFFF00"/>
                </a:highlight>
                <a:latin typeface="Calibri"/>
              </a:rPr>
              <a:t>BLAGNAC</a:t>
            </a:r>
            <a:endParaRPr lang="fr-FR" dirty="0">
              <a:gradFill>
                <a:gsLst>
                  <a:gs pos="100000">
                    <a:srgbClr val="FF0082"/>
                  </a:gs>
                  <a:gs pos="0">
                    <a:srgbClr val="780096"/>
                  </a:gs>
                </a:gsLst>
                <a:lin ang="0" scaled="0"/>
              </a:gradFill>
              <a:highlight>
                <a:srgbClr val="FFFF00"/>
              </a:highlight>
              <a:latin typeface="Calibri"/>
            </a:endParaRPr>
          </a:p>
        </p:txBody>
      </p:sp>
      <p:pic>
        <p:nvPicPr>
          <p:cNvPr id="6" name="Gráfico 5">
            <a:extLst>
              <a:ext uri="{FF2B5EF4-FFF2-40B4-BE49-F238E27FC236}">
                <a16:creationId xmlns:a16="http://schemas.microsoft.com/office/drawing/2014/main" id="{3D60F814-351C-496F-4078-A7553FF6072B}"/>
              </a:ext>
            </a:extLst>
          </p:cNvPr>
          <p:cNvPicPr>
            <a:picLocks noChangeAspect="1"/>
          </p:cNvPicPr>
          <p:nvPr/>
        </p:nvPicPr>
        <p:blipFill>
          <a:blip r:embed="rId3" cstate="email">
            <a:alphaModFix/>
            <a:lum bright="50000" contrast="-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94" y="2779395"/>
            <a:ext cx="9144000" cy="2447925"/>
          </a:xfrm>
          <a:prstGeom prst="rect">
            <a:avLst/>
          </a:prstGeom>
        </p:spPr>
      </p:pic>
      <p:sp>
        <p:nvSpPr>
          <p:cNvPr id="8" name="Retângulo 26">
            <a:extLst>
              <a:ext uri="{FF2B5EF4-FFF2-40B4-BE49-F238E27FC236}">
                <a16:creationId xmlns:a16="http://schemas.microsoft.com/office/drawing/2014/main" id="{BB7A55A1-0823-36E9-7E37-B5F0A8A038BB}"/>
              </a:ext>
            </a:extLst>
          </p:cNvPr>
          <p:cNvSpPr/>
          <p:nvPr/>
        </p:nvSpPr>
        <p:spPr>
          <a:xfrm>
            <a:off x="147442" y="792480"/>
            <a:ext cx="5253202" cy="4259580"/>
          </a:xfrm>
          <a:prstGeom prst="roundRect">
            <a:avLst>
              <a:gd name="adj" fmla="val 5642"/>
            </a:avLst>
          </a:prstGeom>
          <a:noFill/>
          <a:ln>
            <a:solidFill>
              <a:schemeClr val="tx2"/>
            </a:solid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685800" rtl="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R="0" lvl="0" algn="l" defTabSz="685800" rtl="0" eaLnBrk="1" fontAlgn="auto" latinLnBrk="0" hangingPunct="1">
              <a:lnSpc>
                <a:spcPct val="100000"/>
              </a:lnSpc>
              <a:spcBef>
                <a:spcPts val="0"/>
              </a:spcBef>
              <a:spcAft>
                <a:spcPts val="0"/>
              </a:spcAft>
              <a:buClrTx/>
              <a:buSzTx/>
              <a:tabLst/>
              <a:defRPr/>
            </a:pPr>
            <a:endParaRPr lang="en-US" sz="1600" kern="0" dirty="0">
              <a:solidFill>
                <a:srgbClr val="000000"/>
              </a:solidFill>
              <a:latin typeface="Calibri" panose="020F0502020204030204"/>
            </a:endParaRP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600" kern="0" dirty="0">
                <a:solidFill>
                  <a:srgbClr val="000000"/>
                </a:solidFill>
                <a:latin typeface="Calibri" panose="020F0502020204030204"/>
              </a:rPr>
              <a:t>Pas </a:t>
            </a:r>
            <a:r>
              <a:rPr lang="en-US" sz="1600" kern="0" dirty="0" err="1">
                <a:solidFill>
                  <a:srgbClr val="000000"/>
                </a:solidFill>
                <a:latin typeface="Calibri" panose="020F0502020204030204"/>
              </a:rPr>
              <a:t>d’appel</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d’offre</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en</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cours</a:t>
            </a:r>
            <a:r>
              <a:rPr lang="en-US" sz="1600" kern="0" dirty="0">
                <a:solidFill>
                  <a:srgbClr val="000000"/>
                </a:solidFill>
                <a:latin typeface="Calibri" panose="020F0502020204030204"/>
              </a:rPr>
              <a:t> pour le </a:t>
            </a:r>
            <a:r>
              <a:rPr lang="en-US" sz="1600" kern="0" dirty="0" err="1">
                <a:solidFill>
                  <a:srgbClr val="000000"/>
                </a:solidFill>
                <a:latin typeface="Calibri" panose="020F0502020204030204"/>
              </a:rPr>
              <a:t>centre</a:t>
            </a:r>
            <a:r>
              <a:rPr lang="en-US" sz="1600" kern="0" dirty="0">
                <a:solidFill>
                  <a:srgbClr val="000000"/>
                </a:solidFill>
                <a:latin typeface="Calibri" panose="020F0502020204030204"/>
              </a:rPr>
              <a:t> de Blagnac</a:t>
            </a: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600" kern="0" dirty="0" err="1">
                <a:solidFill>
                  <a:srgbClr val="000000"/>
                </a:solidFill>
                <a:latin typeface="Calibri" panose="020F0502020204030204"/>
              </a:rPr>
              <a:t>Mobilité</a:t>
            </a:r>
            <a:r>
              <a:rPr lang="en-US" sz="1600" kern="0" dirty="0">
                <a:solidFill>
                  <a:srgbClr val="000000"/>
                </a:solidFill>
                <a:latin typeface="Calibri" panose="020F0502020204030204"/>
              </a:rPr>
              <a:t> interne “Expert RH” </a:t>
            </a: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600" kern="0" dirty="0" err="1">
                <a:solidFill>
                  <a:srgbClr val="000000"/>
                </a:solidFill>
                <a:latin typeface="Calibri" panose="020F0502020204030204"/>
              </a:rPr>
              <a:t>Semaine</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Handiperformant</a:t>
            </a:r>
            <a:r>
              <a:rPr lang="en-US" sz="1600" kern="0" dirty="0">
                <a:solidFill>
                  <a:srgbClr val="000000"/>
                </a:solidFill>
                <a:latin typeface="Calibri" panose="020F0502020204030204"/>
              </a:rPr>
              <a:t> du 5 au 11 </a:t>
            </a:r>
            <a:r>
              <a:rPr lang="en-US" sz="1600" kern="0" dirty="0" err="1">
                <a:solidFill>
                  <a:srgbClr val="000000"/>
                </a:solidFill>
                <a:latin typeface="Calibri" panose="020F0502020204030204"/>
              </a:rPr>
              <a:t>Septembre</a:t>
            </a:r>
            <a:endParaRPr lang="en-US" sz="1600" kern="0" dirty="0">
              <a:solidFill>
                <a:srgbClr val="000000"/>
              </a:solidFill>
              <a:latin typeface="Calibri" panose="020F0502020204030204"/>
            </a:endParaRPr>
          </a:p>
          <a:p>
            <a:pPr algn="just"/>
            <a:r>
              <a:rPr lang="fr-FR" sz="1100" u="sng" dirty="0">
                <a:solidFill>
                  <a:schemeClr val="tx1"/>
                </a:solidFill>
                <a:effectLst/>
                <a:latin typeface="Arial" panose="020B0604020202020204" pitchFamily="34" charset="0"/>
                <a:ea typeface="Aptos" panose="020B0004020202020204" pitchFamily="34" charset="0"/>
                <a:cs typeface="Aptos" panose="020B0004020202020204" pitchFamily="34" charset="0"/>
              </a:rPr>
              <a:t>Au programme de la semaine :</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Diffusion d’affiches </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Jeux en ligne</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Découverte de différents Handisports et Athlètes reconnus</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lang="en-US" sz="1600" kern="0" dirty="0">
              <a:solidFill>
                <a:srgbClr val="000000"/>
              </a:solidFill>
              <a:latin typeface="Calibri" panose="020F0502020204030204"/>
            </a:endParaRPr>
          </a:p>
        </p:txBody>
      </p:sp>
      <p:pic>
        <p:nvPicPr>
          <p:cNvPr id="7" name="Image 6">
            <a:extLst>
              <a:ext uri="{FF2B5EF4-FFF2-40B4-BE49-F238E27FC236}">
                <a16:creationId xmlns:a16="http://schemas.microsoft.com/office/drawing/2014/main" id="{1D6CA1E1-8BD3-72DE-75DB-A165C7FAD88B}"/>
              </a:ext>
            </a:extLst>
          </p:cNvPr>
          <p:cNvPicPr>
            <a:picLocks noChangeAspect="1"/>
          </p:cNvPicPr>
          <p:nvPr/>
        </p:nvPicPr>
        <p:blipFill>
          <a:blip r:embed="rId5"/>
          <a:stretch>
            <a:fillRect/>
          </a:stretch>
        </p:blipFill>
        <p:spPr>
          <a:xfrm>
            <a:off x="5549431" y="792480"/>
            <a:ext cx="3331679" cy="4259580"/>
          </a:xfrm>
          <a:prstGeom prst="rect">
            <a:avLst/>
          </a:prstGeom>
        </p:spPr>
      </p:pic>
    </p:spTree>
    <p:extLst>
      <p:ext uri="{BB962C8B-B14F-4D97-AF65-F5344CB8AC3E}">
        <p14:creationId xmlns:p14="http://schemas.microsoft.com/office/powerpoint/2010/main" val="279971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5">
            <a:extLst>
              <a:ext uri="{FF2B5EF4-FFF2-40B4-BE49-F238E27FC236}">
                <a16:creationId xmlns:a16="http://schemas.microsoft.com/office/drawing/2014/main" id="{81CB627B-ACAA-804B-AC21-E132141CCB6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5" y="2550309"/>
            <a:ext cx="9144000" cy="2447925"/>
          </a:xfrm>
          <a:prstGeom prst="rect">
            <a:avLst/>
          </a:prstGeom>
        </p:spPr>
      </p:pic>
      <p:cxnSp>
        <p:nvCxnSpPr>
          <p:cNvPr id="3" name="Conector reto 31">
            <a:extLst>
              <a:ext uri="{FF2B5EF4-FFF2-40B4-BE49-F238E27FC236}">
                <a16:creationId xmlns:a16="http://schemas.microsoft.com/office/drawing/2014/main" id="{8C6FEB86-6A78-3F4C-9847-8A3906BB09DE}"/>
              </a:ext>
            </a:extLst>
          </p:cNvPr>
          <p:cNvCxnSpPr/>
          <p:nvPr/>
        </p:nvCxnSpPr>
        <p:spPr>
          <a:xfrm>
            <a:off x="1119510"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cxnSp>
        <p:nvCxnSpPr>
          <p:cNvPr id="10" name="Conector reto 31">
            <a:extLst>
              <a:ext uri="{FF2B5EF4-FFF2-40B4-BE49-F238E27FC236}">
                <a16:creationId xmlns:a16="http://schemas.microsoft.com/office/drawing/2014/main" id="{ADE6C552-1AC2-FF41-8420-ABC490A37A07}"/>
              </a:ext>
            </a:extLst>
          </p:cNvPr>
          <p:cNvCxnSpPr/>
          <p:nvPr/>
        </p:nvCxnSpPr>
        <p:spPr>
          <a:xfrm>
            <a:off x="3880234"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cxnSp>
        <p:nvCxnSpPr>
          <p:cNvPr id="15" name="Conector reto 31">
            <a:extLst>
              <a:ext uri="{FF2B5EF4-FFF2-40B4-BE49-F238E27FC236}">
                <a16:creationId xmlns:a16="http://schemas.microsoft.com/office/drawing/2014/main" id="{1B8E1485-C23D-3E45-A5F8-424F21D2AED5}"/>
              </a:ext>
            </a:extLst>
          </p:cNvPr>
          <p:cNvCxnSpPr/>
          <p:nvPr/>
        </p:nvCxnSpPr>
        <p:spPr>
          <a:xfrm>
            <a:off x="6640958" y="2119412"/>
            <a:ext cx="1055237"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sp>
        <p:nvSpPr>
          <p:cNvPr id="24" name="Title 8">
            <a:extLst>
              <a:ext uri="{FF2B5EF4-FFF2-40B4-BE49-F238E27FC236}">
                <a16:creationId xmlns:a16="http://schemas.microsoft.com/office/drawing/2014/main" id="{2801997C-82BD-4008-B9C2-6FABA3A35E1A}"/>
              </a:ext>
            </a:extLst>
          </p:cNvPr>
          <p:cNvSpPr txBox="1">
            <a:spLocks/>
          </p:cNvSpPr>
          <p:nvPr/>
        </p:nvSpPr>
        <p:spPr>
          <a:xfrm>
            <a:off x="47953" y="249752"/>
            <a:ext cx="5061268" cy="374548"/>
          </a:xfrm>
          <a:prstGeom prst="rect">
            <a:avLst/>
          </a:prstGeom>
        </p:spPr>
        <p:txBody>
          <a:bodyPr vert="horz" wrap="none" lIns="91440" tIns="45720" rIns="91440" bIns="45720" rtlCol="0" anchor="ctr">
            <a:noAutofit/>
          </a:bodyPr>
          <a:lstStyle>
            <a:lvl1pPr algn="l" defTabSz="685800" rtl="0" eaLnBrk="1" latinLnBrk="0" hangingPunct="1">
              <a:lnSpc>
                <a:spcPct val="90000"/>
              </a:lnSpc>
              <a:spcBef>
                <a:spcPct val="0"/>
              </a:spcBef>
              <a:buNone/>
              <a:defRPr lang="en-US" sz="2400" b="1" kern="1200">
                <a:gradFill>
                  <a:gsLst>
                    <a:gs pos="100000">
                      <a:schemeClr val="accent4"/>
                    </a:gs>
                    <a:gs pos="0">
                      <a:schemeClr val="accent1"/>
                    </a:gs>
                  </a:gsLst>
                  <a:lin ang="0" scaled="0"/>
                </a:gra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gradFill>
                  <a:gsLst>
                    <a:gs pos="100000">
                      <a:srgbClr val="FF0082"/>
                    </a:gs>
                    <a:gs pos="0">
                      <a:srgbClr val="780096"/>
                    </a:gs>
                  </a:gsLst>
                  <a:lin ang="0" scaled="0"/>
                </a:gradFill>
                <a:effectLst/>
                <a:uLnTx/>
                <a:uFillTx/>
                <a:latin typeface="Calibri"/>
                <a:ea typeface="+mj-ea"/>
                <a:cs typeface="+mj-cs"/>
              </a:rPr>
              <a:t>3. Actualités du centre </a:t>
            </a:r>
          </a:p>
          <a:p>
            <a:pPr marL="0" marR="0" lvl="0" indent="0" algn="l" defTabSz="685800" rtl="0" eaLnBrk="1" fontAlgn="auto" latinLnBrk="0" hangingPunct="1">
              <a:lnSpc>
                <a:spcPct val="90000"/>
              </a:lnSpc>
              <a:spcBef>
                <a:spcPct val="0"/>
              </a:spcBef>
              <a:spcAft>
                <a:spcPts val="0"/>
              </a:spcAft>
              <a:buClrTx/>
              <a:buSzTx/>
              <a:buFontTx/>
              <a:buNone/>
              <a:tabLst/>
              <a:defRPr/>
            </a:pPr>
            <a:r>
              <a:rPr lang="en-US" dirty="0" err="1">
                <a:gradFill>
                  <a:gsLst>
                    <a:gs pos="100000">
                      <a:srgbClr val="FF0082"/>
                    </a:gs>
                    <a:gs pos="0">
                      <a:srgbClr val="780096"/>
                    </a:gs>
                  </a:gsLst>
                  <a:lin ang="0" scaled="0"/>
                </a:gradFill>
                <a:latin typeface="Calibri"/>
              </a:rPr>
              <a:t>Périmètre</a:t>
            </a:r>
            <a:r>
              <a:rPr lang="en-US" dirty="0">
                <a:gradFill>
                  <a:gsLst>
                    <a:gs pos="100000">
                      <a:srgbClr val="FF0082"/>
                    </a:gs>
                    <a:gs pos="0">
                      <a:srgbClr val="780096"/>
                    </a:gs>
                  </a:gsLst>
                  <a:lin ang="0" scaled="0"/>
                </a:gradFill>
                <a:latin typeface="Calibri"/>
              </a:rPr>
              <a:t> Blagnac Montpellier- </a:t>
            </a:r>
            <a:r>
              <a:rPr lang="en-US" dirty="0">
                <a:gradFill>
                  <a:gsLst>
                    <a:gs pos="100000">
                      <a:srgbClr val="FF0082"/>
                    </a:gs>
                    <a:gs pos="0">
                      <a:srgbClr val="780096"/>
                    </a:gs>
                  </a:gsLst>
                  <a:lin ang="0" scaled="0"/>
                </a:gradFill>
                <a:highlight>
                  <a:srgbClr val="FFFF00"/>
                </a:highlight>
                <a:latin typeface="Calibri"/>
              </a:rPr>
              <a:t>MONTPELLIER</a:t>
            </a:r>
            <a:endParaRPr lang="fr-FR" dirty="0">
              <a:gradFill>
                <a:gsLst>
                  <a:gs pos="100000">
                    <a:srgbClr val="FF0082"/>
                  </a:gs>
                  <a:gs pos="0">
                    <a:srgbClr val="780096"/>
                  </a:gs>
                </a:gsLst>
                <a:lin ang="0" scaled="0"/>
              </a:gradFill>
              <a:highlight>
                <a:srgbClr val="FFFF00"/>
              </a:highlight>
              <a:latin typeface="Calibri"/>
            </a:endParaRPr>
          </a:p>
        </p:txBody>
      </p:sp>
      <p:pic>
        <p:nvPicPr>
          <p:cNvPr id="6" name="Gráfico 5">
            <a:extLst>
              <a:ext uri="{FF2B5EF4-FFF2-40B4-BE49-F238E27FC236}">
                <a16:creationId xmlns:a16="http://schemas.microsoft.com/office/drawing/2014/main" id="{3D60F814-351C-496F-4078-A7553FF6072B}"/>
              </a:ext>
            </a:extLst>
          </p:cNvPr>
          <p:cNvPicPr>
            <a:picLocks noChangeAspect="1"/>
          </p:cNvPicPr>
          <p:nvPr/>
        </p:nvPicPr>
        <p:blipFill>
          <a:blip r:embed="rId3" cstate="email">
            <a:alphaModFix/>
            <a:lum bright="50000" contrast="-9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94" y="2779395"/>
            <a:ext cx="9144000" cy="2447925"/>
          </a:xfrm>
          <a:prstGeom prst="rect">
            <a:avLst/>
          </a:prstGeom>
        </p:spPr>
      </p:pic>
      <p:sp>
        <p:nvSpPr>
          <p:cNvPr id="8" name="Retângulo 26">
            <a:extLst>
              <a:ext uri="{FF2B5EF4-FFF2-40B4-BE49-F238E27FC236}">
                <a16:creationId xmlns:a16="http://schemas.microsoft.com/office/drawing/2014/main" id="{BB7A55A1-0823-36E9-7E37-B5F0A8A038BB}"/>
              </a:ext>
            </a:extLst>
          </p:cNvPr>
          <p:cNvSpPr/>
          <p:nvPr/>
        </p:nvSpPr>
        <p:spPr>
          <a:xfrm>
            <a:off x="147442" y="792480"/>
            <a:ext cx="5253202" cy="4259580"/>
          </a:xfrm>
          <a:prstGeom prst="roundRect">
            <a:avLst>
              <a:gd name="adj" fmla="val 5642"/>
            </a:avLst>
          </a:prstGeom>
          <a:noFill/>
          <a:ln>
            <a:solidFill>
              <a:schemeClr val="tx2"/>
            </a:solidFill>
          </a:ln>
          <a:effectLst>
            <a:outerShdw blurRad="229367" dist="5165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685800" rtl="0" eaLnBrk="1" fontAlgn="auto" latinLnBrk="0" hangingPunct="1">
              <a:lnSpc>
                <a:spcPct val="100000"/>
              </a:lnSpc>
              <a:spcBef>
                <a:spcPts val="0"/>
              </a:spcBef>
              <a:spcAft>
                <a:spcPts val="0"/>
              </a:spcAft>
              <a:buClrTx/>
              <a:buSzTx/>
              <a:tabLst/>
              <a:defRPr/>
            </a:pPr>
            <a:endParaRPr lang="en-US" sz="1600" kern="0" dirty="0">
              <a:solidFill>
                <a:srgbClr val="000000"/>
              </a:solidFill>
              <a:latin typeface="Calibri" panose="020F0502020204030204"/>
            </a:endParaRP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600" kern="0" dirty="0">
                <a:solidFill>
                  <a:srgbClr val="000000"/>
                </a:solidFill>
                <a:latin typeface="Calibri" panose="020F0502020204030204"/>
              </a:rPr>
              <a:t>Pas </a:t>
            </a:r>
            <a:r>
              <a:rPr lang="en-US" sz="1600" kern="0" dirty="0" err="1">
                <a:solidFill>
                  <a:srgbClr val="000000"/>
                </a:solidFill>
                <a:latin typeface="Calibri" panose="020F0502020204030204"/>
              </a:rPr>
              <a:t>d’appel</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d’offre</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en</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cours</a:t>
            </a:r>
            <a:r>
              <a:rPr lang="en-US" sz="1600" kern="0" dirty="0">
                <a:solidFill>
                  <a:srgbClr val="000000"/>
                </a:solidFill>
                <a:latin typeface="Calibri" panose="020F0502020204030204"/>
              </a:rPr>
              <a:t> pour le </a:t>
            </a:r>
            <a:r>
              <a:rPr lang="en-US" sz="1600" kern="0" dirty="0" err="1">
                <a:solidFill>
                  <a:srgbClr val="000000"/>
                </a:solidFill>
                <a:latin typeface="Calibri" panose="020F0502020204030204"/>
              </a:rPr>
              <a:t>centre</a:t>
            </a:r>
            <a:r>
              <a:rPr lang="en-US" sz="1600" kern="0" dirty="0">
                <a:solidFill>
                  <a:srgbClr val="000000"/>
                </a:solidFill>
                <a:latin typeface="Calibri" panose="020F0502020204030204"/>
              </a:rPr>
              <a:t> de Montpellier</a:t>
            </a:r>
          </a:p>
          <a:p>
            <a:pPr marL="285750" marR="0" lvl="0" indent="-285750" algn="l" defTabSz="6858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en-US" sz="1600" kern="0" dirty="0" err="1">
                <a:solidFill>
                  <a:srgbClr val="000000"/>
                </a:solidFill>
                <a:latin typeface="Calibri" panose="020F0502020204030204"/>
              </a:rPr>
              <a:t>Semaine</a:t>
            </a:r>
            <a:r>
              <a:rPr lang="en-US" sz="1600" kern="0" dirty="0">
                <a:solidFill>
                  <a:srgbClr val="000000"/>
                </a:solidFill>
                <a:latin typeface="Calibri" panose="020F0502020204030204"/>
              </a:rPr>
              <a:t> </a:t>
            </a:r>
            <a:r>
              <a:rPr lang="en-US" sz="1600" kern="0" dirty="0" err="1">
                <a:solidFill>
                  <a:srgbClr val="000000"/>
                </a:solidFill>
                <a:latin typeface="Calibri" panose="020F0502020204030204"/>
              </a:rPr>
              <a:t>Handiperformant</a:t>
            </a:r>
            <a:r>
              <a:rPr lang="en-US" sz="1600" kern="0" dirty="0">
                <a:solidFill>
                  <a:srgbClr val="000000"/>
                </a:solidFill>
                <a:latin typeface="Calibri" panose="020F0502020204030204"/>
              </a:rPr>
              <a:t> du 5 au 11 </a:t>
            </a:r>
            <a:r>
              <a:rPr lang="en-US" sz="1600" kern="0" dirty="0" err="1">
                <a:solidFill>
                  <a:srgbClr val="000000"/>
                </a:solidFill>
                <a:latin typeface="Calibri" panose="020F0502020204030204"/>
              </a:rPr>
              <a:t>Septembre</a:t>
            </a:r>
            <a:endParaRPr lang="en-US" sz="1600" kern="0" dirty="0">
              <a:solidFill>
                <a:srgbClr val="000000"/>
              </a:solidFill>
              <a:latin typeface="Calibri" panose="020F0502020204030204"/>
            </a:endParaRPr>
          </a:p>
          <a:p>
            <a:pPr algn="just"/>
            <a:r>
              <a:rPr lang="fr-FR" sz="1100" u="sng" dirty="0">
                <a:solidFill>
                  <a:schemeClr val="tx1"/>
                </a:solidFill>
                <a:effectLst/>
                <a:latin typeface="Arial" panose="020B0604020202020204" pitchFamily="34" charset="0"/>
                <a:ea typeface="Aptos" panose="020B0004020202020204" pitchFamily="34" charset="0"/>
                <a:cs typeface="Aptos" panose="020B0004020202020204" pitchFamily="34" charset="0"/>
              </a:rPr>
              <a:t>Au programme de la semaine :</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Diffusion d’affiches </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Jeux en ligne</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100" dirty="0">
                <a:solidFill>
                  <a:schemeClr val="tx1"/>
                </a:solidFill>
                <a:effectLst/>
                <a:latin typeface="Symbol" panose="05050102010706020507" pitchFamily="18" charset="2"/>
                <a:ea typeface="Symbol" panose="05050102010706020507" pitchFamily="18" charset="2"/>
                <a:cs typeface="Symbol" panose="05050102010706020507" pitchFamily="18" charset="2"/>
              </a:rPr>
              <a:t>·</a:t>
            </a:r>
            <a:r>
              <a:rPr lang="fr-FR" sz="1100" dirty="0">
                <a:solidFill>
                  <a:schemeClr val="tx1"/>
                </a:solidFill>
                <a:effectLst/>
                <a:latin typeface="Times New Roman" panose="02020603050405020304" pitchFamily="18" charset="0"/>
                <a:ea typeface="Symbol" panose="05050102010706020507" pitchFamily="18" charset="2"/>
                <a:cs typeface="Aptos" panose="020B0004020202020204" pitchFamily="34" charset="0"/>
              </a:rPr>
              <a:t>         </a:t>
            </a:r>
            <a:r>
              <a:rPr lang="fr-FR" sz="1100" dirty="0">
                <a:solidFill>
                  <a:schemeClr val="tx1"/>
                </a:solidFill>
                <a:effectLst/>
                <a:latin typeface="Arial" panose="020B0604020202020204" pitchFamily="34" charset="0"/>
                <a:ea typeface="Aptos" panose="020B0004020202020204" pitchFamily="34" charset="0"/>
                <a:cs typeface="Aptos" panose="020B0004020202020204" pitchFamily="34" charset="0"/>
              </a:rPr>
              <a:t>Découverte de différents Handisports et Athlètes reconnus</a:t>
            </a:r>
            <a:endParaRPr lang="fr-FR"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453390" indent="-226695" algn="just">
              <a:spcAft>
                <a:spcPts val="600"/>
              </a:spcAft>
              <a:tabLst>
                <a:tab pos="457200" algn="l"/>
              </a:tabLst>
            </a:pPr>
            <a:r>
              <a:rPr lang="fr-FR" sz="1800" dirty="0">
                <a:effectLst/>
                <a:latin typeface="Symbol" panose="05050102010706020507" pitchFamily="18" charset="2"/>
                <a:ea typeface="Symbol" panose="05050102010706020507" pitchFamily="18" charset="2"/>
                <a:cs typeface="Symbol" panose="05050102010706020507" pitchFamily="18" charset="2"/>
              </a:rPr>
              <a:t>·</a:t>
            </a:r>
            <a:r>
              <a:rPr lang="fr-FR" sz="1800" dirty="0">
                <a:effectLst/>
                <a:latin typeface="Times New Roman" panose="02020603050405020304" pitchFamily="18" charset="0"/>
                <a:ea typeface="Symbol" panose="05050102010706020507" pitchFamily="18" charset="2"/>
                <a:cs typeface="Aptos" panose="020B0004020202020204" pitchFamily="34" charset="0"/>
              </a:rPr>
              <a:t>    </a:t>
            </a:r>
            <a:endParaRPr lang="en-US" sz="1600" kern="0" dirty="0">
              <a:solidFill>
                <a:srgbClr val="000000"/>
              </a:solidFill>
              <a:latin typeface="Calibri" panose="020F0502020204030204"/>
            </a:endParaRPr>
          </a:p>
        </p:txBody>
      </p:sp>
      <p:pic>
        <p:nvPicPr>
          <p:cNvPr id="7" name="Image 6">
            <a:extLst>
              <a:ext uri="{FF2B5EF4-FFF2-40B4-BE49-F238E27FC236}">
                <a16:creationId xmlns:a16="http://schemas.microsoft.com/office/drawing/2014/main" id="{1051961F-10D1-EAA7-01FE-8068949D04D1}"/>
              </a:ext>
            </a:extLst>
          </p:cNvPr>
          <p:cNvPicPr>
            <a:picLocks noChangeAspect="1"/>
          </p:cNvPicPr>
          <p:nvPr/>
        </p:nvPicPr>
        <p:blipFill>
          <a:blip r:embed="rId5"/>
          <a:stretch>
            <a:fillRect/>
          </a:stretch>
        </p:blipFill>
        <p:spPr>
          <a:xfrm>
            <a:off x="5612780" y="792480"/>
            <a:ext cx="3183395" cy="4205754"/>
          </a:xfrm>
          <a:prstGeom prst="rect">
            <a:avLst/>
          </a:prstGeom>
        </p:spPr>
      </p:pic>
    </p:spTree>
    <p:extLst>
      <p:ext uri="{BB962C8B-B14F-4D97-AF65-F5344CB8AC3E}">
        <p14:creationId xmlns:p14="http://schemas.microsoft.com/office/powerpoint/2010/main" val="316313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2" descr="Uma imagem com pessoa, céu, exterior&#10;&#10;Descrição gerada automaticamente">
            <a:extLst>
              <a:ext uri="{FF2B5EF4-FFF2-40B4-BE49-F238E27FC236}">
                <a16:creationId xmlns:a16="http://schemas.microsoft.com/office/drawing/2014/main" id="{2E31F6DF-B509-3447-B31F-D11A50897A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9143999" cy="5143501"/>
          </a:xfrm>
          <a:prstGeom prst="rect">
            <a:avLst/>
          </a:prstGeom>
        </p:spPr>
      </p:pic>
      <p:sp>
        <p:nvSpPr>
          <p:cNvPr id="4" name="Rectangle 5">
            <a:extLst>
              <a:ext uri="{FF2B5EF4-FFF2-40B4-BE49-F238E27FC236}">
                <a16:creationId xmlns:a16="http://schemas.microsoft.com/office/drawing/2014/main" id="{A1C349E9-3D68-FD42-A0CB-D068DB82B91B}"/>
              </a:ext>
            </a:extLst>
          </p:cNvPr>
          <p:cNvSpPr/>
          <p:nvPr/>
        </p:nvSpPr>
        <p:spPr>
          <a:xfrm>
            <a:off x="6347460" y="3573840"/>
            <a:ext cx="2887981" cy="1569660"/>
          </a:xfrm>
          <a:prstGeom prst="rect">
            <a:avLst/>
          </a:prstGeom>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Questions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libri"/>
                <a:ea typeface="+mn-ea"/>
                <a:cs typeface="+mn-cs"/>
              </a:rPr>
              <a:t>Répo</a:t>
            </a:r>
            <a:r>
              <a:rPr lang="en-US" sz="4800" b="1" dirty="0" err="1">
                <a:solidFill>
                  <a:srgbClr val="FFFFFF"/>
                </a:solidFill>
                <a:latin typeface="Calibri"/>
              </a:rPr>
              <a:t>nses</a:t>
            </a:r>
            <a:endParaRPr kumimoji="0" lang="en-US" sz="4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C81BCA0C-4C17-2D4B-9404-2D79FBA44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Tree>
    <p:extLst>
      <p:ext uri="{BB962C8B-B14F-4D97-AF65-F5344CB8AC3E}">
        <p14:creationId xmlns:p14="http://schemas.microsoft.com/office/powerpoint/2010/main" val="2419944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46</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SUD</a:t>
            </a:r>
          </a:p>
        </p:txBody>
      </p:sp>
      <p:sp>
        <p:nvSpPr>
          <p:cNvPr id="7" name="ZoneTexte 6">
            <a:extLst>
              <a:ext uri="{FF2B5EF4-FFF2-40B4-BE49-F238E27FC236}">
                <a16:creationId xmlns:a16="http://schemas.microsoft.com/office/drawing/2014/main" id="{4E2FDA0E-EF74-5F48-E470-2796D6D0924F}"/>
              </a:ext>
            </a:extLst>
          </p:cNvPr>
          <p:cNvSpPr txBox="1"/>
          <p:nvPr/>
        </p:nvSpPr>
        <p:spPr>
          <a:xfrm>
            <a:off x="226741" y="602257"/>
            <a:ext cx="8690517" cy="549189"/>
          </a:xfrm>
          <a:prstGeom prst="rect">
            <a:avLst/>
          </a:prstGeom>
          <a:noFill/>
        </p:spPr>
        <p:txBody>
          <a:bodyPr wrap="square" rtlCol="0">
            <a:spAutoFit/>
          </a:bodyPr>
          <a:lstStyle/>
          <a:p>
            <a:pPr>
              <a:lnSpc>
                <a:spcPct val="107000"/>
              </a:lnSpc>
              <a:spcAft>
                <a:spcPts val="800"/>
              </a:spcAft>
            </a:pPr>
            <a:r>
              <a:rPr lang="fr-FR" sz="1100" kern="100" dirty="0">
                <a:effectLst/>
                <a:ea typeface="Aptos" panose="020B0004020202020204" pitchFamily="34" charset="0"/>
                <a:cs typeface="Times New Roman" panose="02020603050405020304" pitchFamily="18" charset="0"/>
              </a:rPr>
              <a:t>1- Quel est le taux de BO sur Véolia et quel est le taux de roulement pour le mois d’Août &lt; 1h, &lt; 5h, &lt;10h et &gt;10h?</a:t>
            </a:r>
          </a:p>
          <a:p>
            <a:pPr>
              <a:lnSpc>
                <a:spcPct val="107000"/>
              </a:lnSpc>
              <a:spcAft>
                <a:spcPts val="800"/>
              </a:spcAft>
            </a:pPr>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endParaRPr lang="fr-FR" sz="1100" kern="100" dirty="0">
              <a:effectLst/>
              <a:ea typeface="Aptos" panose="020B0004020202020204" pitchFamily="34" charset="0"/>
              <a:cs typeface="Times New Roman" panose="02020603050405020304" pitchFamily="18" charset="0"/>
            </a:endParaRPr>
          </a:p>
        </p:txBody>
      </p:sp>
      <p:graphicFrame>
        <p:nvGraphicFramePr>
          <p:cNvPr id="6" name="Tableau 5">
            <a:extLst>
              <a:ext uri="{FF2B5EF4-FFF2-40B4-BE49-F238E27FC236}">
                <a16:creationId xmlns:a16="http://schemas.microsoft.com/office/drawing/2014/main" id="{10B93DB8-E757-61AF-3000-654EE36E107E}"/>
              </a:ext>
            </a:extLst>
          </p:cNvPr>
          <p:cNvGraphicFramePr>
            <a:graphicFrameLocks noGrp="1"/>
          </p:cNvGraphicFramePr>
          <p:nvPr>
            <p:extLst>
              <p:ext uri="{D42A27DB-BD31-4B8C-83A1-F6EECF244321}">
                <p14:modId xmlns:p14="http://schemas.microsoft.com/office/powerpoint/2010/main" val="3581761264"/>
              </p:ext>
            </p:extLst>
          </p:nvPr>
        </p:nvGraphicFramePr>
        <p:xfrm>
          <a:off x="438616" y="1212377"/>
          <a:ext cx="6943492" cy="1969975"/>
        </p:xfrm>
        <a:graphic>
          <a:graphicData uri="http://schemas.openxmlformats.org/drawingml/2006/table">
            <a:tbl>
              <a:tblPr firstRow="1" firstCol="1" bandRow="1">
                <a:tableStyleId>{5C22544A-7EE6-4342-B048-85BDC9FD1C3A}</a:tableStyleId>
              </a:tblPr>
              <a:tblGrid>
                <a:gridCol w="1653212">
                  <a:extLst>
                    <a:ext uri="{9D8B030D-6E8A-4147-A177-3AD203B41FA5}">
                      <a16:colId xmlns:a16="http://schemas.microsoft.com/office/drawing/2014/main" val="2161232978"/>
                    </a:ext>
                  </a:extLst>
                </a:gridCol>
                <a:gridCol w="661285">
                  <a:extLst>
                    <a:ext uri="{9D8B030D-6E8A-4147-A177-3AD203B41FA5}">
                      <a16:colId xmlns:a16="http://schemas.microsoft.com/office/drawing/2014/main" val="3171933442"/>
                    </a:ext>
                  </a:extLst>
                </a:gridCol>
                <a:gridCol w="661285">
                  <a:extLst>
                    <a:ext uri="{9D8B030D-6E8A-4147-A177-3AD203B41FA5}">
                      <a16:colId xmlns:a16="http://schemas.microsoft.com/office/drawing/2014/main" val="2158742002"/>
                    </a:ext>
                  </a:extLst>
                </a:gridCol>
                <a:gridCol w="661285">
                  <a:extLst>
                    <a:ext uri="{9D8B030D-6E8A-4147-A177-3AD203B41FA5}">
                      <a16:colId xmlns:a16="http://schemas.microsoft.com/office/drawing/2014/main" val="4184554642"/>
                    </a:ext>
                  </a:extLst>
                </a:gridCol>
                <a:gridCol w="661285">
                  <a:extLst>
                    <a:ext uri="{9D8B030D-6E8A-4147-A177-3AD203B41FA5}">
                      <a16:colId xmlns:a16="http://schemas.microsoft.com/office/drawing/2014/main" val="2038238496"/>
                    </a:ext>
                  </a:extLst>
                </a:gridCol>
                <a:gridCol w="661285">
                  <a:extLst>
                    <a:ext uri="{9D8B030D-6E8A-4147-A177-3AD203B41FA5}">
                      <a16:colId xmlns:a16="http://schemas.microsoft.com/office/drawing/2014/main" val="2564216615"/>
                    </a:ext>
                  </a:extLst>
                </a:gridCol>
                <a:gridCol w="661285">
                  <a:extLst>
                    <a:ext uri="{9D8B030D-6E8A-4147-A177-3AD203B41FA5}">
                      <a16:colId xmlns:a16="http://schemas.microsoft.com/office/drawing/2014/main" val="1206488400"/>
                    </a:ext>
                  </a:extLst>
                </a:gridCol>
                <a:gridCol w="661285">
                  <a:extLst>
                    <a:ext uri="{9D8B030D-6E8A-4147-A177-3AD203B41FA5}">
                      <a16:colId xmlns:a16="http://schemas.microsoft.com/office/drawing/2014/main" val="1564381577"/>
                    </a:ext>
                  </a:extLst>
                </a:gridCol>
                <a:gridCol w="661285">
                  <a:extLst>
                    <a:ext uri="{9D8B030D-6E8A-4147-A177-3AD203B41FA5}">
                      <a16:colId xmlns:a16="http://schemas.microsoft.com/office/drawing/2014/main" val="1695936758"/>
                    </a:ext>
                  </a:extLst>
                </a:gridCol>
              </a:tblGrid>
              <a:tr h="144297">
                <a:tc>
                  <a:txBody>
                    <a:bodyPr/>
                    <a:lstStyle/>
                    <a:p>
                      <a:pPr>
                        <a:lnSpc>
                          <a:spcPct val="107000"/>
                        </a:lnSpc>
                      </a:pPr>
                      <a:endParaRPr lang="fr-FR" sz="1100" kern="100">
                        <a:effectLst/>
                        <a:latin typeface="Aptos" panose="020B0004020202020204" pitchFamily="34" charset="0"/>
                      </a:endParaRPr>
                    </a:p>
                  </a:txBody>
                  <a:tcPr marL="44450" marR="44450" marT="0" marB="0" anchor="b"/>
                </a:tc>
                <a:tc>
                  <a:txBody>
                    <a:bodyPr/>
                    <a:lstStyle/>
                    <a:p>
                      <a:pPr algn="r">
                        <a:lnSpc>
                          <a:spcPct val="107000"/>
                        </a:lnSpc>
                        <a:spcAft>
                          <a:spcPts val="800"/>
                        </a:spcAft>
                      </a:pPr>
                      <a:r>
                        <a:rPr lang="fr-FR" sz="1100" kern="100">
                          <a:effectLst/>
                        </a:rPr>
                        <a:t>janv-24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févr-24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mars-24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avr-24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mai-24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juin-24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juil-24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août-24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04423586"/>
                  </a:ext>
                </a:extLst>
              </a:tr>
              <a:tr h="293409">
                <a:tc>
                  <a:txBody>
                    <a:bodyPr/>
                    <a:lstStyle/>
                    <a:p>
                      <a:pPr>
                        <a:lnSpc>
                          <a:spcPct val="107000"/>
                        </a:lnSpc>
                        <a:spcAft>
                          <a:spcPts val="800"/>
                        </a:spcAft>
                      </a:pPr>
                      <a:r>
                        <a:rPr lang="fr-FR" sz="1100" kern="100">
                          <a:effectLst/>
                        </a:rPr>
                        <a:t>Total CC présents &gt; 50h</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100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96</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98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119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122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115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108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91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09386018"/>
                  </a:ext>
                </a:extLst>
              </a:tr>
              <a:tr h="293409">
                <a:tc>
                  <a:txBody>
                    <a:bodyPr/>
                    <a:lstStyle/>
                    <a:p>
                      <a:pPr>
                        <a:lnSpc>
                          <a:spcPct val="107000"/>
                        </a:lnSpc>
                        <a:spcAft>
                          <a:spcPts val="800"/>
                        </a:spcAft>
                      </a:pPr>
                      <a:r>
                        <a:rPr lang="fr-FR" sz="1100" kern="100">
                          <a:effectLst/>
                        </a:rPr>
                        <a:t>Total CC ayant fait du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53</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68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70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79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71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64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4236865"/>
                  </a:ext>
                </a:extLst>
              </a:tr>
              <a:tr h="143980">
                <a:tc>
                  <a:txBody>
                    <a:bodyPr/>
                    <a:lstStyle/>
                    <a:p>
                      <a:pPr>
                        <a:lnSpc>
                          <a:spcPct val="107000"/>
                        </a:lnSpc>
                        <a:spcAft>
                          <a:spcPts val="800"/>
                        </a:spcAft>
                      </a:pPr>
                      <a:r>
                        <a:rPr lang="fr-FR" sz="1100" kern="100">
                          <a:effectLst/>
                        </a:rPr>
                        <a:t>% ayant réalisé du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61%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69%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66%</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70%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3288132"/>
                  </a:ext>
                </a:extLst>
              </a:tr>
              <a:tr h="143980">
                <a:tc>
                  <a:txBody>
                    <a:bodyPr/>
                    <a:lstStyle/>
                    <a:p>
                      <a:pPr>
                        <a:lnSpc>
                          <a:spcPct val="107000"/>
                        </a:lnSpc>
                        <a:spcAft>
                          <a:spcPts val="800"/>
                        </a:spcAft>
                      </a:pPr>
                      <a:r>
                        <a:rPr lang="fr-FR" sz="1100" kern="100">
                          <a:effectLst/>
                        </a:rPr>
                        <a:t>NB CC &lt;1h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16</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29575596"/>
                  </a:ext>
                </a:extLst>
              </a:tr>
              <a:tr h="143980">
                <a:tc>
                  <a:txBody>
                    <a:bodyPr/>
                    <a:lstStyle/>
                    <a:p>
                      <a:pPr>
                        <a:lnSpc>
                          <a:spcPct val="107000"/>
                        </a:lnSpc>
                        <a:spcAft>
                          <a:spcPts val="800"/>
                        </a:spcAft>
                      </a:pPr>
                      <a:r>
                        <a:rPr lang="fr-FR" sz="1100" kern="100">
                          <a:effectLst/>
                        </a:rPr>
                        <a:t>Nb CC &lt;10h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43</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95000131"/>
                  </a:ext>
                </a:extLst>
              </a:tr>
              <a:tr h="143980">
                <a:tc>
                  <a:txBody>
                    <a:bodyPr/>
                    <a:lstStyle/>
                    <a:p>
                      <a:pPr>
                        <a:lnSpc>
                          <a:spcPct val="107000"/>
                        </a:lnSpc>
                        <a:spcAft>
                          <a:spcPts val="800"/>
                        </a:spcAft>
                      </a:pPr>
                      <a:r>
                        <a:rPr lang="fr-FR" sz="1100" kern="100">
                          <a:effectLst/>
                        </a:rPr>
                        <a:t>NB CC &gt; 10h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26</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63660735"/>
                  </a:ext>
                </a:extLst>
              </a:tr>
              <a:tr h="143980">
                <a:tc>
                  <a:txBody>
                    <a:bodyPr/>
                    <a:lstStyle/>
                    <a:p>
                      <a:pPr>
                        <a:lnSpc>
                          <a:spcPct val="107000"/>
                        </a:lnSpc>
                        <a:spcAft>
                          <a:spcPts val="800"/>
                        </a:spcAft>
                      </a:pPr>
                      <a:r>
                        <a:rPr lang="fr-FR" sz="1100" kern="100">
                          <a:effectLst/>
                        </a:rPr>
                        <a:t>% CC &lt;1h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20%</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23%</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13%</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60984027"/>
                  </a:ext>
                </a:extLst>
              </a:tr>
              <a:tr h="143980">
                <a:tc>
                  <a:txBody>
                    <a:bodyPr/>
                    <a:lstStyle/>
                    <a:p>
                      <a:pPr>
                        <a:lnSpc>
                          <a:spcPct val="107000"/>
                        </a:lnSpc>
                        <a:spcAft>
                          <a:spcPts val="800"/>
                        </a:spcAft>
                      </a:pPr>
                      <a:r>
                        <a:rPr lang="fr-FR" sz="1100" kern="100">
                          <a:effectLst/>
                        </a:rPr>
                        <a:t>% CC &lt;10h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29%</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44%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54%</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38%</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35373280"/>
                  </a:ext>
                </a:extLst>
              </a:tr>
              <a:tr h="143980">
                <a:tc>
                  <a:txBody>
                    <a:bodyPr/>
                    <a:lstStyle/>
                    <a:p>
                      <a:pPr>
                        <a:lnSpc>
                          <a:spcPct val="107000"/>
                        </a:lnSpc>
                        <a:spcAft>
                          <a:spcPts val="800"/>
                        </a:spcAft>
                      </a:pPr>
                      <a:r>
                        <a:rPr lang="fr-FR" sz="1100" kern="100">
                          <a:effectLst/>
                        </a:rPr>
                        <a:t>% CC &gt;10h BO</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47%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37%</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45%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32%</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31%</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33%</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a:effectLst/>
                        </a:rPr>
                        <a:t>35%</a:t>
                      </a:r>
                      <a:endParaRPr lang="fr-FR"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fr-FR" sz="1100" kern="100" dirty="0">
                          <a:effectLst/>
                        </a:rPr>
                        <a:t>38%</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0805195"/>
                  </a:ext>
                </a:extLst>
              </a:tr>
            </a:tbl>
          </a:graphicData>
        </a:graphic>
      </p:graphicFrame>
      <p:sp>
        <p:nvSpPr>
          <p:cNvPr id="9" name="ZoneTexte 8">
            <a:extLst>
              <a:ext uri="{FF2B5EF4-FFF2-40B4-BE49-F238E27FC236}">
                <a16:creationId xmlns:a16="http://schemas.microsoft.com/office/drawing/2014/main" id="{B546255D-8500-D1B5-A877-727054742B95}"/>
              </a:ext>
            </a:extLst>
          </p:cNvPr>
          <p:cNvSpPr txBox="1"/>
          <p:nvPr/>
        </p:nvSpPr>
        <p:spPr>
          <a:xfrm>
            <a:off x="306659" y="3066994"/>
            <a:ext cx="7207405" cy="1353384"/>
          </a:xfrm>
          <a:prstGeom prst="rect">
            <a:avLst/>
          </a:prstGeom>
          <a:noFill/>
        </p:spPr>
        <p:txBody>
          <a:bodyPr wrap="square">
            <a:spAutoFit/>
          </a:bodyPr>
          <a:lstStyle/>
          <a:p>
            <a:pPr>
              <a:lnSpc>
                <a:spcPct val="107000"/>
              </a:lnSpc>
              <a:spcAft>
                <a:spcPts val="800"/>
              </a:spcAft>
            </a:pPr>
            <a:endParaRPr lang="fr-FR" sz="1200" kern="100" dirty="0">
              <a:solidFill>
                <a:srgbClr val="45B0E1"/>
              </a:solidFill>
              <a:effectLst/>
              <a:ea typeface="Aptos" panose="020B0004020202020204" pitchFamily="34" charset="0"/>
              <a:cs typeface="Times New Roman" panose="02020603050405020304" pitchFamily="18" charset="0"/>
            </a:endParaRPr>
          </a:p>
          <a:p>
            <a:pPr>
              <a:lnSpc>
                <a:spcPct val="107000"/>
              </a:lnSpc>
              <a:spcAft>
                <a:spcPts val="800"/>
              </a:spcAft>
            </a:pPr>
            <a:r>
              <a:rPr lang="fr-FR" sz="1100" kern="100" dirty="0">
                <a:solidFill>
                  <a:srgbClr val="45B0E1"/>
                </a:solidFill>
                <a:effectLst/>
                <a:ea typeface="Aptos" panose="020B0004020202020204" pitchFamily="34" charset="0"/>
                <a:cs typeface="Times New Roman" panose="02020603050405020304" pitchFamily="18" charset="0"/>
              </a:rPr>
              <a:t>A noter, faibles stocks sur le mois d’août et départs/retours de congés.</a:t>
            </a:r>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2- Quel est le nombre de régul. primes et le montant moyen sur les primes d’août versé en Septembre.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confère support ( 3 sur Blagnac et 2 pour Montpellier)</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0000"/>
                </a:solidFill>
                <a:effectLst/>
                <a:ea typeface="Aptos" panose="020B0004020202020204" pitchFamily="34" charset="0"/>
                <a:cs typeface="Times New Roman" panose="02020603050405020304" pitchFamily="18" charset="0"/>
              </a:rPr>
              <a:t>3- Une visite client Veolia a eu lieu le 11 septembre, pouvez vous nous faire un retour.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45B0E1"/>
                </a:solidFill>
                <a:effectLst/>
                <a:ea typeface="Aptos" panose="020B0004020202020204" pitchFamily="34" charset="0"/>
                <a:cs typeface="Times New Roman" panose="02020603050405020304" pitchFamily="18" charset="0"/>
              </a:rPr>
              <a:t>Réponse </a:t>
            </a:r>
            <a:r>
              <a:rPr lang="fr-FR" sz="1100" b="1" kern="100" dirty="0">
                <a:solidFill>
                  <a:srgbClr val="45B0E1"/>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C’était une visite habituelle de responsable partenaire Veolia, elle s’est bien déroulée</a:t>
            </a: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0302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47</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SUD</a:t>
            </a:r>
          </a:p>
        </p:txBody>
      </p:sp>
      <p:sp>
        <p:nvSpPr>
          <p:cNvPr id="7" name="ZoneTexte 6">
            <a:extLst>
              <a:ext uri="{FF2B5EF4-FFF2-40B4-BE49-F238E27FC236}">
                <a16:creationId xmlns:a16="http://schemas.microsoft.com/office/drawing/2014/main" id="{1D65F2DC-35F5-6E4E-CE2A-6E7548F684E1}"/>
              </a:ext>
            </a:extLst>
          </p:cNvPr>
          <p:cNvSpPr txBox="1"/>
          <p:nvPr/>
        </p:nvSpPr>
        <p:spPr>
          <a:xfrm>
            <a:off x="163551" y="607455"/>
            <a:ext cx="6694449" cy="780535"/>
          </a:xfrm>
          <a:prstGeom prst="rect">
            <a:avLst/>
          </a:prstGeom>
          <a:noFill/>
        </p:spPr>
        <p:txBody>
          <a:bodyPr wrap="square">
            <a:spAutoFit/>
          </a:bodyPr>
          <a:lstStyle/>
          <a:p>
            <a:pPr>
              <a:lnSpc>
                <a:spcPct val="107000"/>
              </a:lnSpc>
              <a:spcAft>
                <a:spcPts val="800"/>
              </a:spcAft>
            </a:pPr>
            <a:r>
              <a:rPr lang="fr-FR" sz="1200" kern="100" dirty="0">
                <a:effectLst/>
                <a:ea typeface="Aptos" panose="020B0004020202020204" pitchFamily="34" charset="0"/>
                <a:cs typeface="Times New Roman" panose="02020603050405020304" pitchFamily="18" charset="0"/>
              </a:rPr>
              <a:t>4- Dans le tableau de suivi,  pouvez vous indiquer  le nombre de sortie et leurs motifs (fin contrat, licenciement...) pour les mois de janvier, février, mars, avril, mai et juin 2024. </a:t>
            </a:r>
          </a:p>
          <a:p>
            <a:pPr>
              <a:lnSpc>
                <a:spcPct val="107000"/>
              </a:lnSpc>
              <a:spcAft>
                <a:spcPts val="800"/>
              </a:spcAft>
            </a:pPr>
            <a:r>
              <a:rPr lang="fr-FR" sz="1200" kern="100" dirty="0">
                <a:solidFill>
                  <a:srgbClr val="00B0F0"/>
                </a:solidFill>
                <a:effectLst/>
                <a:ea typeface="Aptos" panose="020B0004020202020204" pitchFamily="34" charset="0"/>
                <a:cs typeface="Times New Roman" panose="02020603050405020304" pitchFamily="18" charset="0"/>
              </a:rPr>
              <a:t>Réponse </a:t>
            </a:r>
            <a:r>
              <a:rPr lang="fr-FR" sz="1200" b="1" kern="100" dirty="0">
                <a:solidFill>
                  <a:srgbClr val="00B0F0"/>
                </a:solidFill>
                <a:effectLst/>
                <a:ea typeface="Aptos" panose="020B0004020202020204" pitchFamily="34" charset="0"/>
                <a:cs typeface="Times New Roman" panose="02020603050405020304" pitchFamily="18" charset="0"/>
              </a:rPr>
              <a:t>: </a:t>
            </a:r>
            <a:endParaRPr lang="fr-FR" sz="1200" kern="100" dirty="0">
              <a:effectLst/>
              <a:ea typeface="Aptos" panose="020B000402020202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E76379F5-3A4F-9D7C-34BA-D136EB0348DE}"/>
              </a:ext>
            </a:extLst>
          </p:cNvPr>
          <p:cNvPicPr>
            <a:picLocks noChangeAspect="1"/>
          </p:cNvPicPr>
          <p:nvPr/>
        </p:nvPicPr>
        <p:blipFill>
          <a:blip r:embed="rId2"/>
          <a:stretch>
            <a:fillRect/>
          </a:stretch>
        </p:blipFill>
        <p:spPr>
          <a:xfrm>
            <a:off x="287827" y="1387990"/>
            <a:ext cx="7689012" cy="1355210"/>
          </a:xfrm>
          <a:prstGeom prst="rect">
            <a:avLst/>
          </a:prstGeom>
        </p:spPr>
      </p:pic>
      <p:pic>
        <p:nvPicPr>
          <p:cNvPr id="9" name="Image 8">
            <a:extLst>
              <a:ext uri="{FF2B5EF4-FFF2-40B4-BE49-F238E27FC236}">
                <a16:creationId xmlns:a16="http://schemas.microsoft.com/office/drawing/2014/main" id="{FF7803EB-EA15-B5EA-22E6-5E5CDA9C29AE}"/>
              </a:ext>
            </a:extLst>
          </p:cNvPr>
          <p:cNvPicPr>
            <a:picLocks noChangeAspect="1"/>
          </p:cNvPicPr>
          <p:nvPr/>
        </p:nvPicPr>
        <p:blipFill>
          <a:blip r:embed="rId3"/>
          <a:stretch>
            <a:fillRect/>
          </a:stretch>
        </p:blipFill>
        <p:spPr>
          <a:xfrm>
            <a:off x="287827" y="2914185"/>
            <a:ext cx="7689012" cy="1639684"/>
          </a:xfrm>
          <a:prstGeom prst="rect">
            <a:avLst/>
          </a:prstGeom>
        </p:spPr>
      </p:pic>
    </p:spTree>
    <p:extLst>
      <p:ext uri="{BB962C8B-B14F-4D97-AF65-F5344CB8AC3E}">
        <p14:creationId xmlns:p14="http://schemas.microsoft.com/office/powerpoint/2010/main" val="766968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48</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SUD</a:t>
            </a:r>
          </a:p>
        </p:txBody>
      </p:sp>
      <p:pic>
        <p:nvPicPr>
          <p:cNvPr id="4" name="Image 3">
            <a:extLst>
              <a:ext uri="{FF2B5EF4-FFF2-40B4-BE49-F238E27FC236}">
                <a16:creationId xmlns:a16="http://schemas.microsoft.com/office/drawing/2014/main" id="{0EC1BB25-6EB6-5F68-91D7-66BB45243922}"/>
              </a:ext>
            </a:extLst>
          </p:cNvPr>
          <p:cNvPicPr>
            <a:picLocks noChangeAspect="1"/>
          </p:cNvPicPr>
          <p:nvPr/>
        </p:nvPicPr>
        <p:blipFill>
          <a:blip r:embed="rId2"/>
          <a:stretch>
            <a:fillRect/>
          </a:stretch>
        </p:blipFill>
        <p:spPr>
          <a:xfrm>
            <a:off x="287827" y="643423"/>
            <a:ext cx="8588544" cy="1329043"/>
          </a:xfrm>
          <a:prstGeom prst="rect">
            <a:avLst/>
          </a:prstGeom>
        </p:spPr>
      </p:pic>
      <p:pic>
        <p:nvPicPr>
          <p:cNvPr id="5" name="Image 4">
            <a:extLst>
              <a:ext uri="{FF2B5EF4-FFF2-40B4-BE49-F238E27FC236}">
                <a16:creationId xmlns:a16="http://schemas.microsoft.com/office/drawing/2014/main" id="{330ABF61-6D51-AD1F-A65C-8DFB734C32A0}"/>
              </a:ext>
            </a:extLst>
          </p:cNvPr>
          <p:cNvPicPr>
            <a:picLocks noChangeAspect="1"/>
          </p:cNvPicPr>
          <p:nvPr/>
        </p:nvPicPr>
        <p:blipFill>
          <a:blip r:embed="rId3"/>
          <a:stretch>
            <a:fillRect/>
          </a:stretch>
        </p:blipFill>
        <p:spPr>
          <a:xfrm>
            <a:off x="287827" y="2169726"/>
            <a:ext cx="8588543" cy="1383912"/>
          </a:xfrm>
          <a:prstGeom prst="rect">
            <a:avLst/>
          </a:prstGeom>
        </p:spPr>
      </p:pic>
    </p:spTree>
    <p:extLst>
      <p:ext uri="{BB962C8B-B14F-4D97-AF65-F5344CB8AC3E}">
        <p14:creationId xmlns:p14="http://schemas.microsoft.com/office/powerpoint/2010/main" val="4057795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49</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SUD</a:t>
            </a:r>
          </a:p>
        </p:txBody>
      </p:sp>
      <p:pic>
        <p:nvPicPr>
          <p:cNvPr id="4" name="Image 3">
            <a:extLst>
              <a:ext uri="{FF2B5EF4-FFF2-40B4-BE49-F238E27FC236}">
                <a16:creationId xmlns:a16="http://schemas.microsoft.com/office/drawing/2014/main" id="{B842DD25-028E-4367-7C30-E9BD42A2F8AC}"/>
              </a:ext>
            </a:extLst>
          </p:cNvPr>
          <p:cNvPicPr>
            <a:picLocks noChangeAspect="1"/>
          </p:cNvPicPr>
          <p:nvPr/>
        </p:nvPicPr>
        <p:blipFill>
          <a:blip r:embed="rId2"/>
          <a:stretch>
            <a:fillRect/>
          </a:stretch>
        </p:blipFill>
        <p:spPr>
          <a:xfrm>
            <a:off x="287827" y="775673"/>
            <a:ext cx="7859997" cy="896190"/>
          </a:xfrm>
          <a:prstGeom prst="rect">
            <a:avLst/>
          </a:prstGeom>
        </p:spPr>
      </p:pic>
      <p:pic>
        <p:nvPicPr>
          <p:cNvPr id="5" name="Image 4">
            <a:extLst>
              <a:ext uri="{FF2B5EF4-FFF2-40B4-BE49-F238E27FC236}">
                <a16:creationId xmlns:a16="http://schemas.microsoft.com/office/drawing/2014/main" id="{6D21676E-C3A7-DEFD-ADEA-53E29AEB7764}"/>
              </a:ext>
            </a:extLst>
          </p:cNvPr>
          <p:cNvPicPr>
            <a:picLocks noChangeAspect="1"/>
          </p:cNvPicPr>
          <p:nvPr/>
        </p:nvPicPr>
        <p:blipFill>
          <a:blip r:embed="rId3"/>
          <a:stretch>
            <a:fillRect/>
          </a:stretch>
        </p:blipFill>
        <p:spPr>
          <a:xfrm>
            <a:off x="287826" y="1849780"/>
            <a:ext cx="7859997" cy="908383"/>
          </a:xfrm>
          <a:prstGeom prst="rect">
            <a:avLst/>
          </a:prstGeom>
        </p:spPr>
      </p:pic>
      <p:sp>
        <p:nvSpPr>
          <p:cNvPr id="7" name="ZoneTexte 6">
            <a:extLst>
              <a:ext uri="{FF2B5EF4-FFF2-40B4-BE49-F238E27FC236}">
                <a16:creationId xmlns:a16="http://schemas.microsoft.com/office/drawing/2014/main" id="{18D16BD9-57B6-4A6C-B7D2-7ABF10A9C7EE}"/>
              </a:ext>
            </a:extLst>
          </p:cNvPr>
          <p:cNvSpPr txBox="1"/>
          <p:nvPr/>
        </p:nvSpPr>
        <p:spPr>
          <a:xfrm>
            <a:off x="287827" y="2814965"/>
            <a:ext cx="8172232" cy="1788951"/>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5- Dans le projet d’optimisation des surfaces, pour  le centre de Blagnac et Montpellier présentées en CSE, quels sont les aménagement prévus. ( si présentation effectuée en CSE).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sujet abordé en CSE et CSSCT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6- Suite aux nouvelles règles d’acquisition des congés payés pendant une période d’arrêt maladie. Les salariés ont fait des demandes pour récupérer les CP de 2009 à 2023 non crédités. </a:t>
            </a:r>
          </a:p>
          <a:p>
            <a:r>
              <a:rPr lang="fr-FR" sz="1100" kern="100" dirty="0">
                <a:effectLst/>
                <a:ea typeface="Aptos" panose="020B0004020202020204" pitchFamily="34" charset="0"/>
                <a:cs typeface="Times New Roman" panose="02020603050405020304" pitchFamily="18" charset="0"/>
              </a:rPr>
              <a:t>Quel est le nombre total de jours de CP qui ont été restitués pour le centre de Blagnac et Montpellier (distinctement)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il y a eu à date</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24 demandes pour Toulouse et 7 pour Montpellier. Nous ne pouvons pas vous donner le nombre de jours chaque cas est différents.</a:t>
            </a:r>
            <a:endParaRPr lang="fr-FR" sz="1100" kern="100" dirty="0">
              <a:effectLst/>
              <a:ea typeface="Aptos" panose="020B0004020202020204" pitchFamily="34" charset="0"/>
              <a:cs typeface="Times New Roman" panose="02020603050405020304" pitchFamily="18" charset="0"/>
            </a:endParaRPr>
          </a:p>
          <a:p>
            <a:pPr>
              <a:lnSpc>
                <a:spcPct val="107000"/>
              </a:lnSpc>
              <a:spcAft>
                <a:spcPts val="800"/>
              </a:spcAft>
            </a:pP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2204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5" descr="Uma imagem com pessoa, céu, pose, exterior&#10;&#10;Descrição gerada automaticamente">
            <a:extLst>
              <a:ext uri="{FF2B5EF4-FFF2-40B4-BE49-F238E27FC236}">
                <a16:creationId xmlns:a16="http://schemas.microsoft.com/office/drawing/2014/main" id="{795CC69A-D143-7A4E-B087-058CA135BE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D3C210AB-5A47-9743-A14E-3C200E8E2084}"/>
              </a:ext>
            </a:extLst>
          </p:cNvPr>
          <p:cNvSpPr/>
          <p:nvPr/>
        </p:nvSpPr>
        <p:spPr>
          <a:xfrm>
            <a:off x="436882" y="182103"/>
            <a:ext cx="7985233" cy="1569660"/>
          </a:xfrm>
          <a:prstGeom prst="rect">
            <a:avLst/>
          </a:prstGeom>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2. Point Ressources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libri"/>
                <a:ea typeface="+mn-ea"/>
                <a:cs typeface="+mn-cs"/>
              </a:rPr>
              <a:t>Humaines</a:t>
            </a:r>
            <a:endParaRPr kumimoji="0" lang="en-US" sz="4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B6B633A3-E913-0348-A396-8111DA059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788" y="182103"/>
            <a:ext cx="1330407" cy="267929"/>
          </a:xfrm>
          <a:prstGeom prst="rect">
            <a:avLst/>
          </a:prstGeom>
        </p:spPr>
      </p:pic>
    </p:spTree>
    <p:extLst>
      <p:ext uri="{BB962C8B-B14F-4D97-AF65-F5344CB8AC3E}">
        <p14:creationId xmlns:p14="http://schemas.microsoft.com/office/powerpoint/2010/main" val="1449439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50</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SUD</a:t>
            </a:r>
          </a:p>
        </p:txBody>
      </p:sp>
      <p:sp>
        <p:nvSpPr>
          <p:cNvPr id="5" name="ZoneTexte 4">
            <a:extLst>
              <a:ext uri="{FF2B5EF4-FFF2-40B4-BE49-F238E27FC236}">
                <a16:creationId xmlns:a16="http://schemas.microsoft.com/office/drawing/2014/main" id="{4A9A5682-2225-FD78-83E6-28D47BF689D8}"/>
              </a:ext>
            </a:extLst>
          </p:cNvPr>
          <p:cNvSpPr txBox="1"/>
          <p:nvPr/>
        </p:nvSpPr>
        <p:spPr>
          <a:xfrm>
            <a:off x="235788" y="557277"/>
            <a:ext cx="8551373" cy="2296783"/>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7- Quel est le nombre de salariés en présentiel, en télétravail à 100 % et en hybride sur le centre de Montpellier et Blagnac à date.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au 20 Septembre, Montpellier (7 en présentiels et 11 en TLT ) Toulouse ( 71 en présentiels et 142 en TLT)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8- Le recrutement « expert RH » est interne ou également externe à l’entreprise?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à date en interne</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9- Pouvez vous procéder à la mise à jour sur TP </a:t>
            </a:r>
            <a:r>
              <a:rPr lang="fr-FR" sz="1100" kern="100" dirty="0" err="1">
                <a:effectLst/>
                <a:ea typeface="Aptos" panose="020B0004020202020204" pitchFamily="34" charset="0"/>
                <a:cs typeface="Times New Roman" panose="02020603050405020304" pitchFamily="18" charset="0"/>
              </a:rPr>
              <a:t>inside</a:t>
            </a:r>
            <a:r>
              <a:rPr lang="fr-FR" sz="1100" kern="100" dirty="0">
                <a:effectLst/>
                <a:ea typeface="Aptos" panose="020B0004020202020204" pitchFamily="34" charset="0"/>
                <a:cs typeface="Times New Roman" panose="02020603050405020304" pitchFamily="18" charset="0"/>
              </a:rPr>
              <a:t>, du référent sexisme et harcèlement sexuel, pour les sites de Blagnac et Montpellier.</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00B0F0"/>
                </a:solidFill>
                <a:effectLst/>
                <a:ea typeface="Aptos" panose="020B0004020202020204" pitchFamily="34" charset="0"/>
                <a:cs typeface="Times New Roman" panose="02020603050405020304" pitchFamily="18" charset="0"/>
              </a:rPr>
              <a:t> oui</a:t>
            </a:r>
          </a:p>
          <a:p>
            <a:endParaRPr lang="fr-FR" sz="1100" kern="100" dirty="0">
              <a:solidFill>
                <a:srgbClr val="00B0F0"/>
              </a:solidFill>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10- Suite à la question du mois dernier, nous constations que les offres de mobilité n’indique toujours pas les durées des missions. Pouvez vous ajouter cette indication utile, qui motive ou pas à postuler.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cela dépend des offres car nous n’avons pas forcément la visibilité sur les durées des missions</a:t>
            </a:r>
            <a:endParaRPr lang="fr-FR" sz="1100" kern="100" dirty="0">
              <a:effectLst/>
              <a:ea typeface="Aptos" panose="020B0004020202020204" pitchFamily="34" charset="0"/>
              <a:cs typeface="Times New Roman" panose="02020603050405020304" pitchFamily="18" charset="0"/>
            </a:endParaRPr>
          </a:p>
          <a:p>
            <a:pPr>
              <a:lnSpc>
                <a:spcPct val="107000"/>
              </a:lnSpc>
              <a:spcAft>
                <a:spcPts val="800"/>
              </a:spcAft>
            </a:pP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1921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51</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CFTC</a:t>
            </a:r>
          </a:p>
        </p:txBody>
      </p:sp>
      <p:sp>
        <p:nvSpPr>
          <p:cNvPr id="5" name="ZoneTexte 4">
            <a:extLst>
              <a:ext uri="{FF2B5EF4-FFF2-40B4-BE49-F238E27FC236}">
                <a16:creationId xmlns:a16="http://schemas.microsoft.com/office/drawing/2014/main" id="{B1ACA258-007E-0475-4922-A750984DFA60}"/>
              </a:ext>
            </a:extLst>
          </p:cNvPr>
          <p:cNvSpPr txBox="1"/>
          <p:nvPr/>
        </p:nvSpPr>
        <p:spPr>
          <a:xfrm>
            <a:off x="235788" y="512023"/>
            <a:ext cx="8417558" cy="4544577"/>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Il y aura-t-il des FI Veolia sur Toulouse prochainement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45B0E1"/>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Non, il n’y a pas de FI prévues sur Toulouse prochainement.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Et sur le Mans il y a-t-il des FI  prévues ?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Oui des FI sont prévues, avec des reclassements de l’activité </a:t>
            </a:r>
            <a:r>
              <a:rPr lang="fr-FR" sz="1100" kern="100" dirty="0" err="1">
                <a:solidFill>
                  <a:srgbClr val="45B0E1"/>
                </a:solidFill>
                <a:effectLst/>
                <a:ea typeface="Aptos" panose="020B0004020202020204" pitchFamily="34" charset="0"/>
                <a:cs typeface="Times New Roman" panose="02020603050405020304" pitchFamily="18" charset="0"/>
              </a:rPr>
              <a:t>BNP+externes</a:t>
            </a:r>
            <a:r>
              <a:rPr lang="fr-FR" sz="1100" kern="100" dirty="0">
                <a:solidFill>
                  <a:srgbClr val="45B0E1"/>
                </a:solidFill>
                <a:effectLst/>
                <a:ea typeface="Aptos" panose="020B0004020202020204" pitchFamily="34" charset="0"/>
                <a:cs typeface="Times New Roman" panose="02020603050405020304" pitchFamily="18" charset="0"/>
              </a:rPr>
              <a:t> pour couvrir le pic de facturation.</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Quels sont les retours sur Amazon </a:t>
            </a:r>
            <a:r>
              <a:rPr lang="fr-FR" sz="1100" kern="100" dirty="0" err="1">
                <a:effectLst/>
                <a:ea typeface="Aptos" panose="020B0004020202020204" pitchFamily="34" charset="0"/>
                <a:cs typeface="Times New Roman" panose="02020603050405020304" pitchFamily="18" charset="0"/>
              </a:rPr>
              <a:t>connect</a:t>
            </a:r>
            <a:r>
              <a:rPr lang="fr-FR" sz="1100" kern="100" dirty="0">
                <a:effectLst/>
                <a:ea typeface="Aptos" panose="020B0004020202020204" pitchFamily="34" charset="0"/>
                <a:cs typeface="Times New Roman" panose="02020603050405020304" pitchFamily="18" charset="0"/>
              </a:rPr>
              <a:t>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45B0E1"/>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Les retours des équipes sont bons sur le déploiement d’Amazon </a:t>
            </a:r>
            <a:r>
              <a:rPr lang="fr-FR" sz="1100" kern="100" dirty="0" err="1">
                <a:solidFill>
                  <a:srgbClr val="45B0E1"/>
                </a:solidFill>
                <a:effectLst/>
                <a:ea typeface="Aptos" panose="020B0004020202020204" pitchFamily="34" charset="0"/>
                <a:cs typeface="Times New Roman" panose="02020603050405020304" pitchFamily="18" charset="0"/>
              </a:rPr>
              <a:t>Connect</a:t>
            </a:r>
            <a:r>
              <a:rPr lang="fr-FR" sz="1100" kern="100" dirty="0">
                <a:solidFill>
                  <a:srgbClr val="45B0E1"/>
                </a:solidFill>
                <a:effectLst/>
                <a:ea typeface="Aptos" panose="020B0004020202020204" pitchFamily="34" charset="0"/>
                <a:cs typeface="Times New Roman" panose="02020603050405020304" pitchFamily="18" charset="0"/>
              </a:rPr>
              <a:t>. C’est un outil plus pratique pour les équipes, et limitant les risques d’incidents. Nous collectons actuellement les idées d’amélioration pour proposer éventuellement des optimisations/évolutions à notre client.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Combien d'heures bénéficient les relais communication ?</a:t>
            </a:r>
          </a:p>
          <a:p>
            <a:r>
              <a:rPr lang="fr-FR" sz="1100" kern="100" dirty="0">
                <a:solidFill>
                  <a:srgbClr val="00B0F0"/>
                </a:solidFill>
                <a:effectLst/>
                <a:ea typeface="Aptos" panose="020B0004020202020204" pitchFamily="34" charset="0"/>
                <a:cs typeface="Times New Roman" panose="02020603050405020304" pitchFamily="18" charset="0"/>
              </a:rPr>
              <a:t>Réponse : Les heures dédiées à la communication sont de 2 demi-journées par semaine</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Il y a-t-il un planning ?</a:t>
            </a:r>
          </a:p>
          <a:p>
            <a:r>
              <a:rPr lang="fr-FR" sz="1100" kern="100" dirty="0">
                <a:solidFill>
                  <a:srgbClr val="00B0F0"/>
                </a:solidFill>
                <a:effectLst/>
                <a:ea typeface="Aptos" panose="020B0004020202020204" pitchFamily="34" charset="0"/>
                <a:cs typeface="Times New Roman" panose="02020603050405020304" pitchFamily="18" charset="0"/>
              </a:rPr>
              <a:t>Réponse : Le planning est normalement le mardi et jeudi après-midi mais c'est adaptable selon l'actualité</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Qui a connaissance de ce planning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Cédric CASSIER, les N+1</a:t>
            </a:r>
          </a:p>
          <a:p>
            <a:endParaRPr lang="fr-FR" sz="1100" kern="100" dirty="0">
              <a:solidFill>
                <a:srgbClr val="00B0F0"/>
              </a:solidFill>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Leur manager sont-ils au courant de ce planning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oui </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Qui qualifient leurs heures ?</a:t>
            </a:r>
          </a:p>
          <a:p>
            <a:r>
              <a:rPr lang="fr-FR" sz="1100" kern="100" dirty="0">
                <a:solidFill>
                  <a:srgbClr val="00B0F0"/>
                </a:solidFill>
                <a:effectLst/>
                <a:ea typeface="Aptos" panose="020B0004020202020204" pitchFamily="34" charset="0"/>
                <a:cs typeface="Times New Roman" panose="02020603050405020304" pitchFamily="18" charset="0"/>
              </a:rPr>
              <a:t>Réponse : la prod</a:t>
            </a:r>
            <a:endParaRPr lang="fr-FR" sz="1100" kern="100" dirty="0">
              <a:effectLst/>
              <a:ea typeface="Aptos" panose="020B0004020202020204" pitchFamily="34" charset="0"/>
              <a:cs typeface="Times New Roman" panose="02020603050405020304" pitchFamily="18" charset="0"/>
            </a:endParaRPr>
          </a:p>
          <a:p>
            <a:pPr>
              <a:lnSpc>
                <a:spcPct val="107000"/>
              </a:lnSpc>
              <a:spcAft>
                <a:spcPts val="800"/>
              </a:spcAft>
            </a:pPr>
            <a:endParaRPr lang="fr-FR" sz="14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76915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52</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CFTC</a:t>
            </a:r>
          </a:p>
        </p:txBody>
      </p:sp>
      <p:sp>
        <p:nvSpPr>
          <p:cNvPr id="5" name="ZoneTexte 4">
            <a:extLst>
              <a:ext uri="{FF2B5EF4-FFF2-40B4-BE49-F238E27FC236}">
                <a16:creationId xmlns:a16="http://schemas.microsoft.com/office/drawing/2014/main" id="{B7A40A70-7A93-9D7A-9FA9-508222E6CE80}"/>
              </a:ext>
            </a:extLst>
          </p:cNvPr>
          <p:cNvSpPr txBox="1"/>
          <p:nvPr/>
        </p:nvSpPr>
        <p:spPr>
          <a:xfrm>
            <a:off x="287827" y="551999"/>
            <a:ext cx="8506768" cy="4816703"/>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Comment sont-elles qualifiées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le manager</a:t>
            </a:r>
          </a:p>
          <a:p>
            <a:endParaRPr lang="fr-FR" sz="1100" kern="100" dirty="0">
              <a:effectLst/>
              <a:ea typeface="Aptos" panose="020B0004020202020204" pitchFamily="34" charset="0"/>
              <a:cs typeface="Times New Roman" panose="02020603050405020304" pitchFamily="18" charset="0"/>
            </a:endParaRPr>
          </a:p>
          <a:p>
            <a:r>
              <a:rPr lang="fr-FR" sz="1100" u="sng" kern="100" dirty="0">
                <a:effectLst/>
                <a:ea typeface="Aptos" panose="020B0004020202020204" pitchFamily="34" charset="0"/>
                <a:cs typeface="Times New Roman" panose="02020603050405020304" pitchFamily="18" charset="0"/>
              </a:rPr>
              <a:t>Budget animation </a:t>
            </a:r>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Comment celui-ci est-il calculé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en fonction des animations</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Peut-on connaître le budget animation 2024 sur le centre de Toulouse et de Montpellier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nous n’avons pas cette information</a:t>
            </a:r>
          </a:p>
          <a:p>
            <a:endParaRPr lang="fr-FR" sz="1100" kern="100" dirty="0">
              <a:effectLst/>
              <a:ea typeface="Aptos" panose="020B0004020202020204" pitchFamily="34" charset="0"/>
              <a:cs typeface="Times New Roman" panose="02020603050405020304" pitchFamily="18" charset="0"/>
            </a:endParaRPr>
          </a:p>
          <a:p>
            <a:r>
              <a:rPr lang="fr-FR" sz="1100" u="sng" kern="100" dirty="0">
                <a:effectLst/>
                <a:ea typeface="Aptos" panose="020B0004020202020204" pitchFamily="34" charset="0"/>
                <a:cs typeface="Times New Roman" panose="02020603050405020304" pitchFamily="18" charset="0"/>
              </a:rPr>
              <a:t>Groupama</a:t>
            </a:r>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La </a:t>
            </a:r>
            <a:r>
              <a:rPr lang="fr-FR" sz="1100" kern="100" dirty="0" err="1">
                <a:effectLst/>
                <a:ea typeface="Aptos" panose="020B0004020202020204" pitchFamily="34" charset="0"/>
                <a:cs typeface="Times New Roman" panose="02020603050405020304" pitchFamily="18" charset="0"/>
              </a:rPr>
              <a:t>réinternalisation</a:t>
            </a:r>
            <a:r>
              <a:rPr lang="fr-FR" sz="1100" kern="100" dirty="0">
                <a:effectLst/>
                <a:ea typeface="Aptos" panose="020B0004020202020204" pitchFamily="34" charset="0"/>
                <a:cs typeface="Times New Roman" panose="02020603050405020304" pitchFamily="18" charset="0"/>
              </a:rPr>
              <a:t> et la baisse des appels entrants sur groupement  peut susciter des inquiétudes tant au niveau conseiller que manager . Doit-on s'en inquiéter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Il s’agit d’une politique de </a:t>
            </a:r>
            <a:r>
              <a:rPr lang="fr-FR" sz="1100" kern="100" dirty="0" err="1">
                <a:solidFill>
                  <a:srgbClr val="45B0E1"/>
                </a:solidFill>
                <a:effectLst/>
                <a:ea typeface="Aptos" panose="020B0004020202020204" pitchFamily="34" charset="0"/>
                <a:cs typeface="Times New Roman" panose="02020603050405020304" pitchFamily="18" charset="0"/>
              </a:rPr>
              <a:t>réintérnalisation</a:t>
            </a:r>
            <a:r>
              <a:rPr lang="fr-FR" sz="1100" kern="100" dirty="0">
                <a:solidFill>
                  <a:srgbClr val="45B0E1"/>
                </a:solidFill>
                <a:effectLst/>
                <a:ea typeface="Aptos" panose="020B0004020202020204" pitchFamily="34" charset="0"/>
                <a:cs typeface="Times New Roman" panose="02020603050405020304" pitchFamily="18" charset="0"/>
              </a:rPr>
              <a:t> décidée par notre client sur certains Flux pour laquelle nous n’avons pas de pouvoir de décision. Les flux actuellement produit ne sont pas impactés. </a:t>
            </a:r>
          </a:p>
          <a:p>
            <a:endParaRPr lang="fr-FR" sz="1100" kern="100" dirty="0">
              <a:effectLst/>
              <a:ea typeface="Aptos" panose="020B0004020202020204" pitchFamily="34" charset="0"/>
              <a:cs typeface="Times New Roman" panose="02020603050405020304" pitchFamily="18" charset="0"/>
            </a:endParaRPr>
          </a:p>
          <a:p>
            <a:r>
              <a:rPr lang="fr-FR" sz="1100" kern="100" dirty="0" err="1">
                <a:effectLst/>
                <a:ea typeface="Aptos" panose="020B0004020202020204" pitchFamily="34" charset="0"/>
                <a:cs typeface="Times New Roman" panose="02020603050405020304" pitchFamily="18" charset="0"/>
              </a:rPr>
              <a:t>LeVPops</a:t>
            </a:r>
            <a:r>
              <a:rPr lang="fr-FR" sz="1100" kern="100" dirty="0">
                <a:effectLst/>
                <a:ea typeface="Aptos" panose="020B0004020202020204" pitchFamily="34" charset="0"/>
                <a:cs typeface="Times New Roman" panose="02020603050405020304" pitchFamily="18" charset="0"/>
              </a:rPr>
              <a:t>  de EDF était présent sur le centre de Blagnac début septembre. </a:t>
            </a:r>
          </a:p>
          <a:p>
            <a:r>
              <a:rPr lang="fr-FR" sz="1100" kern="100" dirty="0">
                <a:effectLst/>
                <a:ea typeface="Aptos" panose="020B0004020202020204" pitchFamily="34" charset="0"/>
                <a:cs typeface="Times New Roman" panose="02020603050405020304" pitchFamily="18" charset="0"/>
              </a:rPr>
              <a:t>Les managers de l'activité étaient en télétravail. La RPA était en congés</a:t>
            </a:r>
          </a:p>
          <a:p>
            <a:r>
              <a:rPr lang="fr-FR" sz="1100" kern="100" dirty="0">
                <a:effectLst/>
                <a:ea typeface="Aptos" panose="020B0004020202020204" pitchFamily="34" charset="0"/>
                <a:cs typeface="Times New Roman" panose="02020603050405020304" pitchFamily="18" charset="0"/>
              </a:rPr>
              <a:t>Quel était l'objet de sa visite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RDV médical</a:t>
            </a:r>
          </a:p>
          <a:p>
            <a:r>
              <a:rPr lang="fr-FR" sz="1800" kern="100" dirty="0">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effectLst/>
                <a:ea typeface="Aptos" panose="020B0004020202020204" pitchFamily="34" charset="0"/>
                <a:cs typeface="Times New Roman" panose="02020603050405020304" pitchFamily="18" charset="0"/>
              </a:rPr>
              <a:t>L'activité EDF cesse le 30 novembre ?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non, c’est 31 Décembre 2024</a:t>
            </a:r>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Il reste 7 managers. Avons-nous plus de visibilité plus à date pour leur positionnement sur une autre activité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La Direction des Opérations travaille actuellement au repositionnement des Managers. Dans tous les, une proposition de repositionnement sera faite à chacun d’eux. JFM a néanmoins demandé que des rdv soient organisés avec chacun d’eux rapidement pour faire le point sur chaque situation individuelle.</a:t>
            </a:r>
            <a:endParaRPr lang="fr-FR" sz="1100" kern="100" dirty="0">
              <a:effectLst/>
              <a:ea typeface="Aptos" panose="020B0004020202020204" pitchFamily="34" charset="0"/>
              <a:cs typeface="Times New Roman" panose="02020603050405020304" pitchFamily="18" charset="0"/>
            </a:endParaRPr>
          </a:p>
          <a:p>
            <a:endParaRPr lang="fr-FR" sz="14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22129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272EA7-2B7A-4B0D-5309-7075293D8B25}"/>
              </a:ext>
            </a:extLst>
          </p:cNvPr>
          <p:cNvSpPr>
            <a:spLocks noGrp="1"/>
          </p:cNvSpPr>
          <p:nvPr>
            <p:ph type="sldNum" sz="quarter" idx="12"/>
          </p:nvPr>
        </p:nvSpPr>
        <p:spPr/>
        <p:txBody>
          <a:bodyPr/>
          <a:lstStyle/>
          <a:p>
            <a:fld id="{77984534-C4A0-1744-A0AE-D418451B474A}" type="slidenum">
              <a:rPr lang="en-US" smtClean="0"/>
              <a:t>53</a:t>
            </a:fld>
            <a:endParaRPr lang="en-US"/>
          </a:p>
        </p:txBody>
      </p:sp>
      <p:sp>
        <p:nvSpPr>
          <p:cNvPr id="3" name="Titre 2">
            <a:extLst>
              <a:ext uri="{FF2B5EF4-FFF2-40B4-BE49-F238E27FC236}">
                <a16:creationId xmlns:a16="http://schemas.microsoft.com/office/drawing/2014/main" id="{C0B5210D-8641-13F4-9BFC-9DD4FC1932D5}"/>
              </a:ext>
            </a:extLst>
          </p:cNvPr>
          <p:cNvSpPr>
            <a:spLocks noGrp="1"/>
          </p:cNvSpPr>
          <p:nvPr>
            <p:ph type="title"/>
          </p:nvPr>
        </p:nvSpPr>
        <p:spPr>
          <a:xfrm>
            <a:off x="287827" y="199031"/>
            <a:ext cx="4461382" cy="155388"/>
          </a:xfrm>
        </p:spPr>
        <p:txBody>
          <a:bodyPr/>
          <a:lstStyle/>
          <a:p>
            <a:r>
              <a:rPr lang="fr-FR" dirty="0"/>
              <a:t>Questions posées par la CFTC</a:t>
            </a:r>
          </a:p>
        </p:txBody>
      </p:sp>
      <p:sp>
        <p:nvSpPr>
          <p:cNvPr id="5" name="ZoneTexte 4">
            <a:extLst>
              <a:ext uri="{FF2B5EF4-FFF2-40B4-BE49-F238E27FC236}">
                <a16:creationId xmlns:a16="http://schemas.microsoft.com/office/drawing/2014/main" id="{987DF202-E46F-EA15-E9A7-517AABACC8F3}"/>
              </a:ext>
            </a:extLst>
          </p:cNvPr>
          <p:cNvSpPr txBox="1"/>
          <p:nvPr/>
        </p:nvSpPr>
        <p:spPr>
          <a:xfrm>
            <a:off x="79671" y="656302"/>
            <a:ext cx="8568346" cy="1169359"/>
          </a:xfrm>
          <a:prstGeom prst="rect">
            <a:avLst/>
          </a:prstGeom>
          <a:noFill/>
        </p:spPr>
        <p:txBody>
          <a:bodyPr wrap="square">
            <a:spAutoFit/>
          </a:bodyPr>
          <a:lstStyle/>
          <a:p>
            <a:pPr>
              <a:spcAft>
                <a:spcPts val="800"/>
              </a:spcAft>
            </a:pPr>
            <a:r>
              <a:rPr lang="fr-FR" sz="1100" kern="100" dirty="0">
                <a:effectLst/>
                <a:latin typeface="Calibri" panose="020F0502020204030204" pitchFamily="34" charset="0"/>
                <a:ea typeface="Aptos" panose="020B0004020202020204" pitchFamily="34" charset="0"/>
                <a:cs typeface="Times New Roman" panose="02020603050405020304" pitchFamily="18" charset="0"/>
              </a:rPr>
              <a:t>Certains se sont vus proposer des formations de </a:t>
            </a:r>
            <a:r>
              <a:rPr lang="fr-FR" sz="1100" kern="100" dirty="0" err="1">
                <a:effectLst/>
                <a:latin typeface="Calibri" panose="020F0502020204030204" pitchFamily="34" charset="0"/>
                <a:ea typeface="Aptos" panose="020B0004020202020204" pitchFamily="34" charset="0"/>
                <a:cs typeface="Times New Roman" panose="02020603050405020304" pitchFamily="18" charset="0"/>
              </a:rPr>
              <a:t>vigiste</a:t>
            </a:r>
            <a:r>
              <a:rPr lang="fr-FR" sz="1100" kern="100" dirty="0">
                <a:effectLst/>
                <a:latin typeface="Calibri" panose="020F0502020204030204" pitchFamily="34" charset="0"/>
                <a:ea typeface="Aptos" panose="020B0004020202020204" pitchFamily="34" charset="0"/>
                <a:cs typeface="Times New Roman" panose="02020603050405020304" pitchFamily="18" charset="0"/>
              </a:rPr>
              <a:t> ?   Le confirmez-vous ?</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800"/>
              </a:spcAft>
            </a:pP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 Je n’ai pas connaissance de cette information. Je le vérifierai</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1200"/>
              </a:spcAft>
            </a:pPr>
            <a:r>
              <a:rPr lang="fr-FR" sz="1100" kern="100" dirty="0">
                <a:effectLst/>
                <a:latin typeface="Calibri" panose="020F0502020204030204" pitchFamily="34" charset="0"/>
                <a:ea typeface="Aptos" panose="020B0004020202020204" pitchFamily="34" charset="0"/>
                <a:cs typeface="Times New Roman" panose="02020603050405020304" pitchFamily="18" charset="0"/>
              </a:rPr>
              <a:t>Quel est l aux que doit utiliser le conseiller en pause syndicale ?</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800"/>
              </a:spcAft>
            </a:pP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cela dépend de la durée de l’échange pour quelques minutes en pause administrative.</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2098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272EA7-2B7A-4B0D-5309-7075293D8B25}"/>
              </a:ext>
            </a:extLst>
          </p:cNvPr>
          <p:cNvSpPr>
            <a:spLocks noGrp="1"/>
          </p:cNvSpPr>
          <p:nvPr>
            <p:ph type="sldNum" sz="quarter" idx="12"/>
          </p:nvPr>
        </p:nvSpPr>
        <p:spPr/>
        <p:txBody>
          <a:bodyPr/>
          <a:lstStyle/>
          <a:p>
            <a:fld id="{77984534-C4A0-1744-A0AE-D418451B474A}" type="slidenum">
              <a:rPr lang="en-US" smtClean="0"/>
              <a:t>54</a:t>
            </a:fld>
            <a:endParaRPr lang="en-US"/>
          </a:p>
        </p:txBody>
      </p:sp>
      <p:sp>
        <p:nvSpPr>
          <p:cNvPr id="3" name="Titre 2">
            <a:extLst>
              <a:ext uri="{FF2B5EF4-FFF2-40B4-BE49-F238E27FC236}">
                <a16:creationId xmlns:a16="http://schemas.microsoft.com/office/drawing/2014/main" id="{C0B5210D-8641-13F4-9BFC-9DD4FC1932D5}"/>
              </a:ext>
            </a:extLst>
          </p:cNvPr>
          <p:cNvSpPr>
            <a:spLocks noGrp="1"/>
          </p:cNvSpPr>
          <p:nvPr>
            <p:ph type="title"/>
          </p:nvPr>
        </p:nvSpPr>
        <p:spPr>
          <a:xfrm>
            <a:off x="287827" y="199031"/>
            <a:ext cx="4461382" cy="155388"/>
          </a:xfrm>
        </p:spPr>
        <p:txBody>
          <a:bodyPr/>
          <a:lstStyle/>
          <a:p>
            <a:r>
              <a:rPr lang="fr-FR" dirty="0"/>
              <a:t>Questions posées par la CGT</a:t>
            </a:r>
          </a:p>
        </p:txBody>
      </p:sp>
      <p:sp>
        <p:nvSpPr>
          <p:cNvPr id="5" name="ZoneTexte 4">
            <a:extLst>
              <a:ext uri="{FF2B5EF4-FFF2-40B4-BE49-F238E27FC236}">
                <a16:creationId xmlns:a16="http://schemas.microsoft.com/office/drawing/2014/main" id="{40A73019-4F1C-7A28-934D-BE35D9305E25}"/>
              </a:ext>
            </a:extLst>
          </p:cNvPr>
          <p:cNvSpPr txBox="1"/>
          <p:nvPr/>
        </p:nvSpPr>
        <p:spPr>
          <a:xfrm>
            <a:off x="170985" y="382374"/>
            <a:ext cx="8802030" cy="3312445"/>
          </a:xfrm>
          <a:prstGeom prst="rect">
            <a:avLst/>
          </a:prstGeom>
          <a:noFill/>
        </p:spPr>
        <p:txBody>
          <a:bodyPr wrap="square">
            <a:spAutoFit/>
          </a:bodyPr>
          <a:lstStyle/>
          <a:p>
            <a:r>
              <a:rPr lang="fr-FR" sz="1100" kern="100" dirty="0">
                <a:solidFill>
                  <a:srgbClr val="313131"/>
                </a:solidFill>
                <a:effectLst/>
                <a:ea typeface="Aptos" panose="020B0004020202020204" pitchFamily="34" charset="0"/>
                <a:cs typeface="Times New Roman" panose="02020603050405020304" pitchFamily="18" charset="0"/>
              </a:rPr>
              <a:t>Sur Veolia:</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1- Concernant la sensibilisation au sujet du harcèlement dont votre communication BMS datant du 18 septembre fait état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Étant un module dit « obligatoire » avez-vous bien prévu des sessions par petites groupes pour que les cc puissent se mettre en auxiliaire de formation afin de passer les e-learning demandés?</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Oui, comme pour tous les passages de </a:t>
            </a:r>
            <a:r>
              <a:rPr lang="fr-FR" sz="1100" kern="100" dirty="0" err="1">
                <a:solidFill>
                  <a:srgbClr val="45B0E1"/>
                </a:solidFill>
                <a:effectLst/>
                <a:ea typeface="Aptos" panose="020B0004020202020204" pitchFamily="34" charset="0"/>
                <a:cs typeface="Times New Roman" panose="02020603050405020304" pitchFamily="18" charset="0"/>
              </a:rPr>
              <a:t>e-learnings</a:t>
            </a:r>
            <a:r>
              <a:rPr lang="fr-FR" sz="1100" kern="100" dirty="0">
                <a:solidFill>
                  <a:srgbClr val="45B0E1"/>
                </a:solidFill>
                <a:effectLst/>
                <a:ea typeface="Aptos" panose="020B0004020202020204" pitchFamily="34" charset="0"/>
                <a:cs typeface="Times New Roman" panose="02020603050405020304" pitchFamily="18" charset="0"/>
              </a:rPr>
              <a:t>, il est bien prévu de se mettre en formation pour ce module.</a:t>
            </a:r>
          </a:p>
          <a:p>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2-Les RE ont-ils bien le visuel dessus afin de permettre aux Cc de se mettre sur des temps de flux moins intensifs en formation pour cela?</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6B1E1"/>
                </a:solidFill>
                <a:effectLst/>
                <a:ea typeface="Aptos" panose="020B0004020202020204" pitchFamily="34" charset="0"/>
                <a:cs typeface="Times New Roman" panose="02020603050405020304" pitchFamily="18" charset="0"/>
              </a:rPr>
              <a:t>Durant les périodes permettant le passage de e-learning, des extractions sur les modules à passer sont bien fournis aux </a:t>
            </a:r>
            <a:r>
              <a:rPr lang="fr-FR" sz="1100" kern="100" dirty="0" err="1">
                <a:solidFill>
                  <a:srgbClr val="46B1E1"/>
                </a:solidFill>
                <a:effectLst/>
                <a:ea typeface="Aptos" panose="020B0004020202020204" pitchFamily="34" charset="0"/>
                <a:cs typeface="Times New Roman" panose="02020603050405020304" pitchFamily="18" charset="0"/>
              </a:rPr>
              <a:t>vigistes</a:t>
            </a:r>
            <a:r>
              <a:rPr lang="fr-FR" sz="1100" kern="100" dirty="0">
                <a:solidFill>
                  <a:srgbClr val="46B1E1"/>
                </a:solidFill>
                <a:effectLst/>
                <a:ea typeface="Aptos" panose="020B0004020202020204" pitchFamily="34" charset="0"/>
                <a:cs typeface="Times New Roman" panose="02020603050405020304" pitchFamily="18" charset="0"/>
              </a:rPr>
              <a:t> et responsables d’équipe pour organisation des passages.</a:t>
            </a:r>
          </a:p>
          <a:p>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3-Concernant Amazon </a:t>
            </a:r>
            <a:r>
              <a:rPr lang="fr-FR" sz="1100" kern="100" dirty="0" err="1">
                <a:solidFill>
                  <a:srgbClr val="313131"/>
                </a:solidFill>
                <a:effectLst/>
                <a:ea typeface="Aptos" panose="020B0004020202020204" pitchFamily="34" charset="0"/>
                <a:cs typeface="Times New Roman" panose="02020603050405020304" pitchFamily="18" charset="0"/>
              </a:rPr>
              <a:t>Connect</a:t>
            </a:r>
            <a:r>
              <a:rPr lang="fr-FR" sz="1100" kern="100" dirty="0">
                <a:solidFill>
                  <a:srgbClr val="313131"/>
                </a:solidFill>
                <a:effectLst/>
                <a:ea typeface="Aptos" panose="020B0004020202020204" pitchFamily="34" charset="0"/>
                <a:cs typeface="Times New Roman" panose="02020603050405020304" pitchFamily="18" charset="0"/>
              </a:rPr>
              <a:t> qui est le référentiel DPO?</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6B1E1"/>
                </a:solidFill>
                <a:effectLst/>
                <a:ea typeface="Aptos" panose="020B0004020202020204" pitchFamily="34" charset="0"/>
                <a:cs typeface="Times New Roman" panose="02020603050405020304" pitchFamily="18" charset="0"/>
              </a:rPr>
              <a:t>Point à creuser en séance</a:t>
            </a:r>
          </a:p>
          <a:p>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4-Quel est le délai légal de TP pour la conservation des enregistrements?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Les enregistrements d’écoute ne sont pas réalisés côté </a:t>
            </a:r>
            <a:r>
              <a:rPr lang="fr-FR" sz="1100" kern="100" dirty="0" err="1">
                <a:solidFill>
                  <a:srgbClr val="45B0E1"/>
                </a:solidFill>
                <a:effectLst/>
                <a:ea typeface="Aptos" panose="020B0004020202020204" pitchFamily="34" charset="0"/>
                <a:cs typeface="Times New Roman" panose="02020603050405020304" pitchFamily="18" charset="0"/>
              </a:rPr>
              <a:t>Teleperformance</a:t>
            </a:r>
            <a:r>
              <a:rPr lang="fr-FR" sz="1100" kern="100" dirty="0">
                <a:solidFill>
                  <a:srgbClr val="45B0E1"/>
                </a:solidFill>
                <a:effectLst/>
                <a:ea typeface="Aptos" panose="020B0004020202020204" pitchFamily="34" charset="0"/>
                <a:cs typeface="Times New Roman" panose="02020603050405020304" pitchFamily="18" charset="0"/>
              </a:rPr>
              <a:t>, mais côté client.</a:t>
            </a:r>
          </a:p>
          <a:p>
            <a:endParaRPr lang="fr-FR" sz="1100" kern="100" dirty="0">
              <a:solidFill>
                <a:srgbClr val="45B0E1"/>
              </a:solidFill>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5-Quel est le délai légal de conservation de ces enregistrements auprès du client Veolia?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46B1E1"/>
                </a:solidFill>
                <a:effectLst/>
                <a:ea typeface="Aptos" panose="020B0004020202020204" pitchFamily="34" charset="0"/>
                <a:cs typeface="Times New Roman" panose="02020603050405020304" pitchFamily="18" charset="0"/>
              </a:rPr>
              <a:t>20% des appels sont conservés 15 jours, ainsi que les appels marqués en « réclamation » par les conseillers.</a:t>
            </a:r>
            <a:endParaRPr lang="fr-FR" sz="1100" kern="100" dirty="0">
              <a:effectLst/>
              <a:ea typeface="Aptos" panose="020B0004020202020204" pitchFamily="34" charset="0"/>
              <a:cs typeface="Times New Roman" panose="02020603050405020304" pitchFamily="18" charset="0"/>
            </a:endParaRPr>
          </a:p>
          <a:p>
            <a:pPr>
              <a:lnSpc>
                <a:spcPct val="107000"/>
              </a:lnSpc>
              <a:spcAft>
                <a:spcPts val="800"/>
              </a:spcAft>
            </a:pP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2949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272EA7-2B7A-4B0D-5309-7075293D8B25}"/>
              </a:ext>
            </a:extLst>
          </p:cNvPr>
          <p:cNvSpPr>
            <a:spLocks noGrp="1"/>
          </p:cNvSpPr>
          <p:nvPr>
            <p:ph type="sldNum" sz="quarter" idx="12"/>
          </p:nvPr>
        </p:nvSpPr>
        <p:spPr/>
        <p:txBody>
          <a:bodyPr/>
          <a:lstStyle/>
          <a:p>
            <a:fld id="{77984534-C4A0-1744-A0AE-D418451B474A}" type="slidenum">
              <a:rPr lang="en-US" smtClean="0"/>
              <a:t>55</a:t>
            </a:fld>
            <a:endParaRPr lang="en-US"/>
          </a:p>
        </p:txBody>
      </p:sp>
      <p:sp>
        <p:nvSpPr>
          <p:cNvPr id="3" name="Titre 2">
            <a:extLst>
              <a:ext uri="{FF2B5EF4-FFF2-40B4-BE49-F238E27FC236}">
                <a16:creationId xmlns:a16="http://schemas.microsoft.com/office/drawing/2014/main" id="{C0B5210D-8641-13F4-9BFC-9DD4FC1932D5}"/>
              </a:ext>
            </a:extLst>
          </p:cNvPr>
          <p:cNvSpPr>
            <a:spLocks noGrp="1"/>
          </p:cNvSpPr>
          <p:nvPr>
            <p:ph type="title"/>
          </p:nvPr>
        </p:nvSpPr>
        <p:spPr>
          <a:xfrm>
            <a:off x="287827" y="199031"/>
            <a:ext cx="4461382" cy="155388"/>
          </a:xfrm>
        </p:spPr>
        <p:txBody>
          <a:bodyPr/>
          <a:lstStyle/>
          <a:p>
            <a:r>
              <a:rPr lang="fr-FR" dirty="0"/>
              <a:t>Questions posées par la CGT</a:t>
            </a:r>
          </a:p>
        </p:txBody>
      </p:sp>
      <p:sp>
        <p:nvSpPr>
          <p:cNvPr id="5" name="ZoneTexte 4">
            <a:extLst>
              <a:ext uri="{FF2B5EF4-FFF2-40B4-BE49-F238E27FC236}">
                <a16:creationId xmlns:a16="http://schemas.microsoft.com/office/drawing/2014/main" id="{4D6B73F2-8CD8-1C92-61C9-E7B9D29C39F5}"/>
              </a:ext>
            </a:extLst>
          </p:cNvPr>
          <p:cNvSpPr txBox="1"/>
          <p:nvPr/>
        </p:nvSpPr>
        <p:spPr>
          <a:xfrm>
            <a:off x="146579" y="442494"/>
            <a:ext cx="8692622" cy="4611840"/>
          </a:xfrm>
          <a:prstGeom prst="rect">
            <a:avLst/>
          </a:prstGeom>
          <a:noFill/>
        </p:spPr>
        <p:txBody>
          <a:bodyPr wrap="square">
            <a:spAutoFit/>
          </a:bodyPr>
          <a:lstStyle/>
          <a:p>
            <a:r>
              <a:rPr lang="fr-FR" sz="1100" kern="100" dirty="0">
                <a:solidFill>
                  <a:srgbClr val="313131"/>
                </a:solidFill>
                <a:effectLst/>
                <a:ea typeface="Aptos" panose="020B0004020202020204" pitchFamily="34" charset="0"/>
                <a:cs typeface="Times New Roman" panose="02020603050405020304" pitchFamily="18" charset="0"/>
              </a:rPr>
              <a:t>Sur Groupama:</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313131"/>
                </a:solidFill>
                <a:effectLst/>
                <a:ea typeface="Aptos" panose="020B0004020202020204" pitchFamily="34" charset="0"/>
                <a:cs typeface="Times New Roman" panose="02020603050405020304" pitchFamily="18" charset="0"/>
              </a:rPr>
              <a:t>6-il y a eu un beug du logiciel Genesis le 19 septembre, que compte faire la direction pour résoudre cela? Et quelles sont les mesures prises afin de palier à de futurs </a:t>
            </a:r>
            <a:r>
              <a:rPr lang="fr-FR" sz="1100" kern="100" dirty="0" err="1">
                <a:solidFill>
                  <a:srgbClr val="313131"/>
                </a:solidFill>
                <a:effectLst/>
                <a:ea typeface="Aptos" panose="020B0004020202020204" pitchFamily="34" charset="0"/>
                <a:cs typeface="Times New Roman" panose="02020603050405020304" pitchFamily="18" charset="0"/>
              </a:rPr>
              <a:t>beugs</a:t>
            </a:r>
            <a:r>
              <a:rPr lang="fr-FR" sz="1100" kern="100" dirty="0">
                <a:solidFill>
                  <a:srgbClr val="313131"/>
                </a:solidFill>
                <a:effectLst/>
                <a:ea typeface="Aptos" panose="020B0004020202020204" pitchFamily="34" charset="0"/>
                <a:cs typeface="Times New Roman" panose="02020603050405020304" pitchFamily="18" charset="0"/>
              </a:rPr>
              <a:t>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b="1" kern="100" dirty="0">
                <a:effectLst/>
                <a:ea typeface="Aptos" panose="020B0004020202020204" pitchFamily="34" charset="0"/>
                <a:cs typeface="Times New Roman" panose="02020603050405020304" pitchFamily="18" charset="0"/>
              </a:rPr>
              <a:t> </a:t>
            </a:r>
            <a:r>
              <a:rPr lang="fr-FR" sz="1100" kern="100" dirty="0">
                <a:solidFill>
                  <a:srgbClr val="45B0E1"/>
                </a:solidFill>
                <a:effectLst/>
                <a:ea typeface="Aptos" panose="020B0004020202020204" pitchFamily="34" charset="0"/>
                <a:cs typeface="Times New Roman" panose="02020603050405020304" pitchFamily="18" charset="0"/>
              </a:rPr>
              <a:t>Le </a:t>
            </a:r>
            <a:r>
              <a:rPr lang="fr-FR" sz="1100" kern="100" dirty="0" err="1">
                <a:solidFill>
                  <a:srgbClr val="45B0E1"/>
                </a:solidFill>
                <a:effectLst/>
                <a:ea typeface="Aptos" panose="020B0004020202020204" pitchFamily="34" charset="0"/>
                <a:cs typeface="Times New Roman" panose="02020603050405020304" pitchFamily="18" charset="0"/>
              </a:rPr>
              <a:t>bugg</a:t>
            </a:r>
            <a:r>
              <a:rPr lang="fr-FR" sz="1100" kern="100" dirty="0">
                <a:solidFill>
                  <a:srgbClr val="45B0E1"/>
                </a:solidFill>
                <a:effectLst/>
                <a:ea typeface="Aptos" panose="020B0004020202020204" pitchFamily="34" charset="0"/>
                <a:cs typeface="Times New Roman" panose="02020603050405020304" pitchFamily="18" charset="0"/>
              </a:rPr>
              <a:t> a été résolu en moins d’1h. Le prestataire Genesys travaille à sa plus grande stabilité POSSIBLE, nous ne pouvons jamais garantir 100% de conformité de l’outils .</a:t>
            </a:r>
          </a:p>
          <a:p>
            <a:endParaRPr lang="fr-FR" sz="1100" kern="100" dirty="0">
              <a:solidFill>
                <a:srgbClr val="45B0E1"/>
              </a:solidFill>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1-Quels sont les responsables qualité sur l'activité Veolia?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La responsable Formation/Qualité est Nathalie Gros</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2-Suite à la démission de Mr Faria, qui assurera son remplacement?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 - </a:t>
            </a:r>
            <a:r>
              <a:rPr lang="fr-FR" sz="1100" kern="100" dirty="0" err="1">
                <a:effectLst/>
                <a:ea typeface="Aptos" panose="020B0004020202020204" pitchFamily="34" charset="0"/>
                <a:cs typeface="Times New Roman" panose="02020603050405020304" pitchFamily="18" charset="0"/>
              </a:rPr>
              <a:t>veolia</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L’équipe formation/qualité est suffisante et ne nécessite pas de personne supplémentaire.</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3- Lors des retours qualités auprès des conseillers clients, certaines informations sont biaisées car elles ne passent pas par les responsables d'équipes en amont de la consultation du conseiller client lui-même, or les remontées des conseillers passent par les responsables d'équipes avant d'être envoyés au responsable qualité? la réciproque peut-elle être de mise pour la redescente?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 et </a:t>
            </a:r>
            <a:r>
              <a:rPr lang="fr-FR" sz="1100" kern="100" dirty="0" err="1">
                <a:effectLst/>
                <a:ea typeface="Aptos" panose="020B0004020202020204" pitchFamily="34" charset="0"/>
                <a:cs typeface="Times New Roman" panose="02020603050405020304" pitchFamily="18" charset="0"/>
              </a:rPr>
              <a:t>montpellier</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Afin d’être sûr de bien répondre à la question, il faudrait communiquer aux RPA/RPA/RFQ quelques exemples qui vous posent une problématique. En effet, il nous semble naturel que s’il s’agit d’une question validée comme le RE dans le périmètre d’action des équipes formation/Qualité, celles-ci puissent échanger directement sur le sujet avec le conseiller.</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latin typeface="Aptos" panose="020B0004020202020204" pitchFamily="34" charset="0"/>
                <a:ea typeface="Aptos" panose="020B0004020202020204" pitchFamily="34" charset="0"/>
                <a:cs typeface="Times New Roman" panose="02020603050405020304" pitchFamily="18" charset="0"/>
              </a:rPr>
              <a:t>4-Concernant le Document Unique (DU), ne répondant pas au réel de ce que peuvent vivre les conseillers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clients,comment</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sont mises aux normes des résolutions visant à réduire les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rps</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blagnac</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Information donnée que Monsieur Felgines est actuellement en arrêt maladie. Information donnée que l’Inspecteur du travail a adressé un courrier à la suite du plan envoyé le 1</a:t>
            </a:r>
            <a:r>
              <a:rPr lang="fr-FR" sz="1100" kern="100" baseline="300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er</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août dernier. Information donnée que l’entreprise a décidé d’avoir recours à un consultant extérieur pour gérer ce dossier. Il sera notamment en charge de reprendre les points n’apparaissant pas comme satisfaisants dans leur résolution.</a:t>
            </a: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fr-FR" sz="1100" kern="100" dirty="0">
              <a:solidFill>
                <a:srgbClr val="45B0E1"/>
              </a:solidFill>
              <a:ea typeface="Aptos" panose="020B0004020202020204" pitchFamily="34" charset="0"/>
              <a:cs typeface="Times New Roman" panose="02020603050405020304" pitchFamily="18" charset="0"/>
            </a:endParaRPr>
          </a:p>
          <a:p>
            <a:pPr>
              <a:lnSpc>
                <a:spcPct val="107000"/>
              </a:lnSpc>
              <a:spcAft>
                <a:spcPts val="800"/>
              </a:spcAft>
            </a:pPr>
            <a:r>
              <a:rPr lang="fr-FR" sz="1100" kern="100" dirty="0">
                <a:solidFill>
                  <a:srgbClr val="45B0E1"/>
                </a:solidFill>
                <a:effectLst/>
                <a:ea typeface="Aptos" panose="020B0004020202020204" pitchFamily="34" charset="0"/>
                <a:cs typeface="Times New Roman" panose="02020603050405020304" pitchFamily="18" charset="0"/>
              </a:rPr>
              <a:t> </a:t>
            </a: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7542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272EA7-2B7A-4B0D-5309-7075293D8B25}"/>
              </a:ext>
            </a:extLst>
          </p:cNvPr>
          <p:cNvSpPr>
            <a:spLocks noGrp="1"/>
          </p:cNvSpPr>
          <p:nvPr>
            <p:ph type="sldNum" sz="quarter" idx="12"/>
          </p:nvPr>
        </p:nvSpPr>
        <p:spPr/>
        <p:txBody>
          <a:bodyPr/>
          <a:lstStyle/>
          <a:p>
            <a:fld id="{77984534-C4A0-1744-A0AE-D418451B474A}" type="slidenum">
              <a:rPr lang="en-US" smtClean="0"/>
              <a:t>56</a:t>
            </a:fld>
            <a:endParaRPr lang="en-US"/>
          </a:p>
        </p:txBody>
      </p:sp>
      <p:sp>
        <p:nvSpPr>
          <p:cNvPr id="3" name="Titre 2">
            <a:extLst>
              <a:ext uri="{FF2B5EF4-FFF2-40B4-BE49-F238E27FC236}">
                <a16:creationId xmlns:a16="http://schemas.microsoft.com/office/drawing/2014/main" id="{C0B5210D-8641-13F4-9BFC-9DD4FC1932D5}"/>
              </a:ext>
            </a:extLst>
          </p:cNvPr>
          <p:cNvSpPr>
            <a:spLocks noGrp="1"/>
          </p:cNvSpPr>
          <p:nvPr>
            <p:ph type="title"/>
          </p:nvPr>
        </p:nvSpPr>
        <p:spPr>
          <a:xfrm>
            <a:off x="287827" y="199031"/>
            <a:ext cx="4461382" cy="155388"/>
          </a:xfrm>
        </p:spPr>
        <p:txBody>
          <a:bodyPr/>
          <a:lstStyle/>
          <a:p>
            <a:r>
              <a:rPr lang="fr-FR" dirty="0"/>
              <a:t>Questions posées par la CGT</a:t>
            </a:r>
          </a:p>
        </p:txBody>
      </p:sp>
      <p:sp>
        <p:nvSpPr>
          <p:cNvPr id="5" name="ZoneTexte 4">
            <a:extLst>
              <a:ext uri="{FF2B5EF4-FFF2-40B4-BE49-F238E27FC236}">
                <a16:creationId xmlns:a16="http://schemas.microsoft.com/office/drawing/2014/main" id="{623DB167-42FE-0DB2-1A0E-EC61612F2223}"/>
              </a:ext>
            </a:extLst>
          </p:cNvPr>
          <p:cNvSpPr txBox="1"/>
          <p:nvPr/>
        </p:nvSpPr>
        <p:spPr>
          <a:xfrm>
            <a:off x="185854" y="449632"/>
            <a:ext cx="8670319" cy="3947556"/>
          </a:xfrm>
          <a:prstGeom prst="rect">
            <a:avLst/>
          </a:prstGeom>
          <a:noFill/>
        </p:spPr>
        <p:txBody>
          <a:bodyPr wrap="square">
            <a:spAutoFit/>
          </a:bodyPr>
          <a:lstStyle/>
          <a:p>
            <a:r>
              <a:rPr lang="fr-FR" sz="1100" kern="100" dirty="0">
                <a:effectLst/>
                <a:latin typeface="Aptos" panose="020B0004020202020204" pitchFamily="34" charset="0"/>
                <a:ea typeface="Aptos" panose="020B0004020202020204" pitchFamily="34" charset="0"/>
                <a:cs typeface="Times New Roman" panose="02020603050405020304" pitchFamily="18" charset="0"/>
              </a:rPr>
              <a:t>5-Dans le cadre des risques psychosociaux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rps</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quel moyen peut-être mis en place afin de respecter le temps inscrit dans le DU pour la temporisation, non appliqué au réel à ce jour?(</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blagnac</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&amp;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montpellier</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a:t>
            </a:r>
            <a:r>
              <a:rPr lang="fr-FR" sz="1100" kern="100" dirty="0">
                <a:solidFill>
                  <a:srgbClr val="46B1E1"/>
                </a:solidFill>
                <a:effectLst/>
                <a:latin typeface="Calibri" panose="020F0502020204030204" pitchFamily="34" charset="0"/>
                <a:ea typeface="Aptos" panose="020B0004020202020204" pitchFamily="34" charset="0"/>
                <a:cs typeface="Times New Roman" panose="02020603050405020304" pitchFamily="18" charset="0"/>
              </a:rPr>
              <a:t> Pour l’activité Veolia, la temporisation n’est pas nécessaire car il n’y a à ce jour pas de repassage automatique en prêt après un appel.</a:t>
            </a:r>
          </a:p>
          <a:p>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1100" kern="100" dirty="0">
                <a:effectLst/>
                <a:latin typeface="Aptos" panose="020B0004020202020204" pitchFamily="34" charset="0"/>
                <a:ea typeface="Aptos" panose="020B0004020202020204" pitchFamily="34" charset="0"/>
                <a:cs typeface="Times New Roman" panose="02020603050405020304" pitchFamily="18" charset="0"/>
              </a:rPr>
              <a:t>6-Concernant la mise en demeure, la date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butoire</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 était le 5 août, avez-vous eu un retour de l’inspecteur sur la levée de la mise en demeure?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blagnac</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Oui </a:t>
            </a:r>
          </a:p>
          <a:p>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1100" kern="100" dirty="0">
                <a:effectLst/>
                <a:latin typeface="Aptos" panose="020B0004020202020204" pitchFamily="34" charset="0"/>
                <a:ea typeface="Aptos" panose="020B0004020202020204" pitchFamily="34" charset="0"/>
                <a:cs typeface="Times New Roman" panose="02020603050405020304" pitchFamily="18" charset="0"/>
              </a:rPr>
              <a:t>7-Combien d’employés embauchés dans l‘année écoulée (de septembre 2023 à ce jour), ont passé leur visite médicale initiale?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blagnac</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6 </a:t>
            </a:r>
          </a:p>
          <a:p>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1100" kern="100" dirty="0">
                <a:effectLst/>
                <a:latin typeface="Aptos" panose="020B0004020202020204" pitchFamily="34" charset="0"/>
                <a:ea typeface="Aptos" panose="020B0004020202020204" pitchFamily="34" charset="0"/>
                <a:cs typeface="Times New Roman" panose="02020603050405020304" pitchFamily="18" charset="0"/>
              </a:rPr>
              <a:t>8-Combien l’ont eu dans le délai légal des deux mois suivant la signature de contrat ? (</a:t>
            </a:r>
            <a:r>
              <a:rPr lang="fr-FR" sz="1100" kern="100" dirty="0" err="1">
                <a:effectLst/>
                <a:latin typeface="Aptos" panose="020B0004020202020204" pitchFamily="34" charset="0"/>
                <a:ea typeface="Aptos" panose="020B0004020202020204" pitchFamily="34" charset="0"/>
                <a:cs typeface="Times New Roman" panose="02020603050405020304" pitchFamily="18" charset="0"/>
              </a:rPr>
              <a:t>balgnac</a:t>
            </a:r>
            <a:r>
              <a:rPr lang="fr-FR" sz="1100" kern="100" dirty="0">
                <a:effectLst/>
                <a:latin typeface="Aptos" panose="020B0004020202020204" pitchFamily="34" charset="0"/>
                <a:ea typeface="Aptos" panose="020B0004020202020204" pitchFamily="34" charset="0"/>
                <a:cs typeface="Times New Roman" panose="02020603050405020304" pitchFamily="18" charset="0"/>
              </a:rPr>
              <a:t>)</a:t>
            </a:r>
          </a:p>
          <a:p>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Réponse </a:t>
            </a:r>
            <a:r>
              <a:rPr lang="fr-FR" sz="1100" b="1"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 </a:t>
            </a:r>
            <a:r>
              <a:rPr lang="fr-FR" sz="1100" kern="100" dirty="0">
                <a:solidFill>
                  <a:srgbClr val="00B0F0"/>
                </a:solidFill>
                <a:effectLst/>
                <a:latin typeface="Calibri" panose="020F0502020204030204" pitchFamily="34" charset="0"/>
                <a:ea typeface="Aptos" panose="020B0004020202020204" pitchFamily="34" charset="0"/>
                <a:cs typeface="Times New Roman" panose="02020603050405020304" pitchFamily="18" charset="0"/>
              </a:rPr>
              <a:t>4 et 2 au-delà car replanification des collaborateurs qui ne se sont pas présentés</a:t>
            </a:r>
          </a:p>
          <a:p>
            <a:endParaRPr lang="fr-FR" sz="1100" kern="100" dirty="0">
              <a:solidFill>
                <a:srgbClr val="00B0F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fr-FR" sz="1100" kern="100" dirty="0">
                <a:effectLst/>
                <a:ea typeface="Aptos" panose="020B0004020202020204" pitchFamily="34" charset="0"/>
                <a:cs typeface="Times New Roman" panose="02020603050405020304" pitchFamily="18" charset="0"/>
              </a:rPr>
              <a:t>9- la liste affichée des SST (secouriste santé au travail) n'est pas à jour dans les locaux, pouvez-vous la faire rectifier?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a:t>
            </a:r>
          </a:p>
          <a:p>
            <a:pPr>
              <a:lnSpc>
                <a:spcPct val="107000"/>
              </a:lnSpc>
              <a:spcAft>
                <a:spcPts val="800"/>
              </a:spcAft>
            </a:pPr>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oui  car il y a eu une formation en septembre avec de nouveaux STT</a:t>
            </a:r>
            <a:endParaRPr lang="fr-FR" sz="1100" kern="100" dirty="0">
              <a:effectLst/>
              <a:ea typeface="Aptos" panose="020B0004020202020204" pitchFamily="34" charset="0"/>
              <a:cs typeface="Times New Roman" panose="02020603050405020304" pitchFamily="18" charset="0"/>
            </a:endParaRPr>
          </a:p>
          <a:p>
            <a:pPr>
              <a:lnSpc>
                <a:spcPct val="107000"/>
              </a:lnSpc>
              <a:spcAft>
                <a:spcPts val="800"/>
              </a:spcAft>
            </a:pPr>
            <a:r>
              <a:rPr lang="fr-FR" sz="1100" kern="100" dirty="0">
                <a:effectLst/>
                <a:ea typeface="Aptos" panose="020B0004020202020204" pitchFamily="34" charset="0"/>
                <a:cs typeface="Times New Roman" panose="02020603050405020304" pitchFamily="18" charset="0"/>
              </a:rPr>
              <a:t>10- dernièrement, une formation SST a eu lieu. Après la visite des locaux de l'infirmerie, aucun nouveau SST ne s'est vu communiquer le code débloquant son accès, à quand cette transmission d'information? (</a:t>
            </a:r>
            <a:r>
              <a:rPr lang="fr-FR" sz="1100" kern="100" dirty="0" err="1">
                <a:effectLst/>
                <a:ea typeface="Aptos" panose="020B0004020202020204" pitchFamily="34" charset="0"/>
                <a:cs typeface="Times New Roman" panose="02020603050405020304" pitchFamily="18" charset="0"/>
              </a:rPr>
              <a:t>balgnac</a:t>
            </a:r>
            <a:r>
              <a:rPr lang="fr-FR" sz="1100" kern="100" dirty="0">
                <a:effectLst/>
                <a:ea typeface="Aptos" panose="020B0004020202020204" pitchFamily="34" charset="0"/>
                <a:cs typeface="Times New Roman" panose="02020603050405020304" pitchFamily="18" charset="0"/>
              </a:rPr>
              <a:t>)</a:t>
            </a:r>
          </a:p>
          <a:p>
            <a:pPr>
              <a:lnSpc>
                <a:spcPct val="107000"/>
              </a:lnSpc>
              <a:spcAft>
                <a:spcPts val="800"/>
              </a:spcAft>
            </a:pPr>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le SG va se rapprocher d’eux</a:t>
            </a:r>
            <a:endParaRPr lang="fr-FR" sz="1100" kern="100" dirty="0">
              <a:effectLst/>
              <a:ea typeface="Aptos" panose="020B0004020202020204" pitchFamily="34" charset="0"/>
              <a:cs typeface="Times New Roman" panose="02020603050405020304" pitchFamily="18" charset="0"/>
            </a:endParaRPr>
          </a:p>
          <a:p>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25084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57</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la CGT</a:t>
            </a:r>
          </a:p>
        </p:txBody>
      </p:sp>
      <p:sp>
        <p:nvSpPr>
          <p:cNvPr id="5" name="ZoneTexte 4">
            <a:extLst>
              <a:ext uri="{FF2B5EF4-FFF2-40B4-BE49-F238E27FC236}">
                <a16:creationId xmlns:a16="http://schemas.microsoft.com/office/drawing/2014/main" id="{90F0A186-86E7-CC43-331B-F06F2E3477B6}"/>
              </a:ext>
            </a:extLst>
          </p:cNvPr>
          <p:cNvSpPr txBox="1"/>
          <p:nvPr/>
        </p:nvSpPr>
        <p:spPr>
          <a:xfrm>
            <a:off x="208155" y="538565"/>
            <a:ext cx="8648017" cy="4154984"/>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11-lors de cette visite, étant nouvellement SST, j'ai pu constaté que le matériel de soin est périmé pour la plupart, or en accord avec le formateur, celui-ci ne doit en aucun cas être utiliser, les services généraux étant en charge de son alimentation, une mise à jour des différents produits de soin peut-il être fait au plus tôt? au besoin, je peux me rapprocher d'eux si nécessaire afin de faire une liste exhaustive des produits à renouveler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B0F0"/>
                </a:solidFill>
                <a:effectLst/>
                <a:ea typeface="Aptos" panose="020B0004020202020204" pitchFamily="34" charset="0"/>
                <a:cs typeface="Times New Roman" panose="02020603050405020304" pitchFamily="18" charset="0"/>
              </a:rPr>
              <a:t>Réponse : nous nous rapprochons des SG</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12-des heures telles que le soir (18-19h) ou le samedi (8-13h) sont des moments de la semaine où des SST ne sont pas toujours présents sur site, comment comptez-vous pallier ce manque en cas d'incident?</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toute personnes de l’entreprise peut prendre le relais en cas d’absence de SST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13-combien de </a:t>
            </a:r>
            <a:r>
              <a:rPr lang="fr-FR" sz="1100" kern="100" dirty="0" err="1">
                <a:effectLst/>
                <a:ea typeface="Aptos" panose="020B0004020202020204" pitchFamily="34" charset="0"/>
                <a:cs typeface="Times New Roman" panose="02020603050405020304" pitchFamily="18" charset="0"/>
              </a:rPr>
              <a:t>sst</a:t>
            </a:r>
            <a:r>
              <a:rPr lang="fr-FR" sz="1100" kern="100" dirty="0">
                <a:effectLst/>
                <a:ea typeface="Aptos" panose="020B0004020202020204" pitchFamily="34" charset="0"/>
                <a:cs typeface="Times New Roman" panose="02020603050405020304" pitchFamily="18" charset="0"/>
              </a:rPr>
              <a:t> et  combien de secouristes pompiers sont nommés à ce jour (distinctement sur les sites de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 et </a:t>
            </a:r>
            <a:r>
              <a:rPr lang="fr-FR" sz="1100" kern="100" dirty="0" err="1">
                <a:effectLst/>
                <a:ea typeface="Aptos" panose="020B0004020202020204" pitchFamily="34" charset="0"/>
                <a:cs typeface="Times New Roman" panose="02020603050405020304" pitchFamily="18" charset="0"/>
              </a:rPr>
              <a:t>montpellier</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sujet CSSCT</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14- entre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 et </a:t>
            </a:r>
            <a:r>
              <a:rPr lang="fr-FR" sz="1100" kern="100" dirty="0" err="1">
                <a:effectLst/>
                <a:ea typeface="Aptos" panose="020B0004020202020204" pitchFamily="34" charset="0"/>
                <a:cs typeface="Times New Roman" panose="02020603050405020304" pitchFamily="18" charset="0"/>
              </a:rPr>
              <a:t>montpellier</a:t>
            </a:r>
            <a:r>
              <a:rPr lang="fr-FR" sz="1100" kern="100" dirty="0">
                <a:effectLst/>
                <a:ea typeface="Aptos" panose="020B0004020202020204" pitchFamily="34" charset="0"/>
                <a:cs typeface="Times New Roman" panose="02020603050405020304" pitchFamily="18" charset="0"/>
              </a:rPr>
              <a:t>, combien de conseillers clients utilisent maintenant le nouveau système de connexion </a:t>
            </a:r>
            <a:r>
              <a:rPr lang="fr-FR" sz="1100" kern="100" dirty="0" err="1">
                <a:effectLst/>
                <a:ea typeface="Aptos" panose="020B0004020202020204" pitchFamily="34" charset="0"/>
                <a:cs typeface="Times New Roman" panose="02020603050405020304" pitchFamily="18" charset="0"/>
              </a:rPr>
              <a:t>amazon</a:t>
            </a:r>
            <a:r>
              <a:rPr lang="fr-FR" sz="1100" kern="100" dirty="0">
                <a:effectLst/>
                <a:ea typeface="Aptos" panose="020B0004020202020204" pitchFamily="34" charset="0"/>
                <a:cs typeface="Times New Roman" panose="02020603050405020304" pitchFamily="18" charset="0"/>
              </a:rPr>
              <a:t> </a:t>
            </a:r>
            <a:r>
              <a:rPr lang="fr-FR" sz="1100" kern="100" dirty="0" err="1">
                <a:effectLst/>
                <a:ea typeface="Aptos" panose="020B0004020202020204" pitchFamily="34" charset="0"/>
                <a:cs typeface="Times New Roman" panose="02020603050405020304" pitchFamily="18" charset="0"/>
              </a:rPr>
              <a:t>connect</a:t>
            </a:r>
            <a:r>
              <a:rPr lang="fr-FR" sz="1100" kern="100" dirty="0">
                <a:effectLst/>
                <a:ea typeface="Aptos" panose="020B0004020202020204" pitchFamily="34" charset="0"/>
                <a:cs typeface="Times New Roman" panose="02020603050405020304" pitchFamily="18" charset="0"/>
              </a:rPr>
              <a:t>? et combien de responsables d'équipes?</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L’ensemble des équipes utilisent Amazon </a:t>
            </a:r>
            <a:r>
              <a:rPr lang="fr-FR" sz="1100" kern="100" dirty="0" err="1">
                <a:solidFill>
                  <a:srgbClr val="46B1E1"/>
                </a:solidFill>
                <a:effectLst/>
                <a:ea typeface="Aptos" panose="020B0004020202020204" pitchFamily="34" charset="0"/>
                <a:cs typeface="Times New Roman" panose="02020603050405020304" pitchFamily="18" charset="0"/>
              </a:rPr>
              <a:t>Connect</a:t>
            </a:r>
            <a:r>
              <a:rPr lang="fr-FR" sz="1100" kern="100" dirty="0">
                <a:solidFill>
                  <a:srgbClr val="46B1E1"/>
                </a:solidFill>
                <a:effectLst/>
                <a:ea typeface="Aptos" panose="020B0004020202020204" pitchFamily="34" charset="0"/>
                <a:cs typeface="Times New Roman" panose="02020603050405020304" pitchFamily="18" charset="0"/>
              </a:rPr>
              <a:t> depuis le jour de la migration (09/09/2024)</a:t>
            </a:r>
          </a:p>
          <a:p>
            <a:endParaRPr lang="fr-FR" sz="1100" kern="100" dirty="0">
              <a:solidFill>
                <a:srgbClr val="46B1E1"/>
              </a:solidFill>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15-avec </a:t>
            </a:r>
            <a:r>
              <a:rPr lang="fr-FR" sz="1100" kern="100" dirty="0" err="1">
                <a:effectLst/>
                <a:ea typeface="Aptos" panose="020B0004020202020204" pitchFamily="34" charset="0"/>
                <a:cs typeface="Times New Roman" panose="02020603050405020304" pitchFamily="18" charset="0"/>
              </a:rPr>
              <a:t>amazon</a:t>
            </a:r>
            <a:r>
              <a:rPr lang="fr-FR" sz="1100" kern="100" dirty="0">
                <a:effectLst/>
                <a:ea typeface="Aptos" panose="020B0004020202020204" pitchFamily="34" charset="0"/>
                <a:cs typeface="Times New Roman" panose="02020603050405020304" pitchFamily="18" charset="0"/>
              </a:rPr>
              <a:t> </a:t>
            </a:r>
            <a:r>
              <a:rPr lang="fr-FR" sz="1100" kern="100" dirty="0" err="1">
                <a:effectLst/>
                <a:ea typeface="Aptos" panose="020B0004020202020204" pitchFamily="34" charset="0"/>
                <a:cs typeface="Times New Roman" panose="02020603050405020304" pitchFamily="18" charset="0"/>
              </a:rPr>
              <a:t>connect</a:t>
            </a:r>
            <a:r>
              <a:rPr lang="fr-FR" sz="1100" kern="100" dirty="0">
                <a:effectLst/>
                <a:ea typeface="Aptos" panose="020B0004020202020204" pitchFamily="34" charset="0"/>
                <a:cs typeface="Times New Roman" panose="02020603050405020304" pitchFamily="18" charset="0"/>
              </a:rPr>
              <a:t>, une des avancées de cette technologie est de mutualiser les régions et ainsi faire un gain de productivité, ce système peut-il ainsi être mis en place et utiliser afin que les conseillers clients qui ont encore des congés payés non posés à prendre d'ici la fin de l'année leurs permettent d'avoir accès à davantage de dates disponibles ? (ceci afin de pallier à leur future perte de congé au vue du plan en marche mis en place, il s'agit des conseillers dont les congés doivent être rattrapés suite à un arrêt maladie-</a:t>
            </a:r>
            <a:r>
              <a:rPr lang="fr-FR" sz="1100" kern="100" dirty="0" err="1">
                <a:effectLst/>
                <a:ea typeface="Aptos" panose="020B0004020202020204" pitchFamily="34" charset="0"/>
                <a:cs typeface="Times New Roman" panose="02020603050405020304" pitchFamily="18" charset="0"/>
              </a:rPr>
              <a:t>cf</a:t>
            </a:r>
            <a:r>
              <a:rPr lang="fr-FR" sz="1100" kern="100" dirty="0">
                <a:effectLst/>
                <a:ea typeface="Aptos" panose="020B0004020202020204" pitchFamily="34" charset="0"/>
                <a:cs typeface="Times New Roman" panose="02020603050405020304" pitchFamily="18" charset="0"/>
              </a:rPr>
              <a:t> loi de juin 2024)</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Même si le regroupement progressif des flux dans les deux prochaines années devrait permettre un lissage des volumes et éviter des pics saisonniers très marqués, Nous ne pourrons répondre favorablement à certaines demandes sur des périodes très demandées. De nombreuses périodes libres sont proposées pour le solde des congés 2024.</a:t>
            </a:r>
            <a:endParaRPr lang="fr-FR" sz="1100" kern="100" dirty="0">
              <a:effectLst/>
              <a:ea typeface="Aptos" panose="020B0004020202020204" pitchFamily="34" charset="0"/>
              <a:cs typeface="Times New Roman" panose="02020603050405020304" pitchFamily="18" charset="0"/>
            </a:endParaRPr>
          </a:p>
          <a:p>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6772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58</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la CGT</a:t>
            </a:r>
          </a:p>
        </p:txBody>
      </p:sp>
      <p:sp>
        <p:nvSpPr>
          <p:cNvPr id="5" name="ZoneTexte 4">
            <a:extLst>
              <a:ext uri="{FF2B5EF4-FFF2-40B4-BE49-F238E27FC236}">
                <a16:creationId xmlns:a16="http://schemas.microsoft.com/office/drawing/2014/main" id="{92FA004E-9C64-1354-600E-22FBA61A427C}"/>
              </a:ext>
            </a:extLst>
          </p:cNvPr>
          <p:cNvSpPr txBox="1"/>
          <p:nvPr/>
        </p:nvSpPr>
        <p:spPr>
          <a:xfrm>
            <a:off x="96644" y="630742"/>
            <a:ext cx="8759529" cy="2970044"/>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16-combien de congés payés ont déjà été posés dans le cadre de la loi de jurisprudence prévue à cet </a:t>
            </a:r>
            <a:r>
              <a:rPr lang="fr-FR" sz="1100" kern="100" dirty="0" err="1">
                <a:effectLst/>
                <a:ea typeface="Aptos" panose="020B0004020202020204" pitchFamily="34" charset="0"/>
                <a:cs typeface="Times New Roman" panose="02020603050405020304" pitchFamily="18" charset="0"/>
              </a:rPr>
              <a:t>effet?quel</a:t>
            </a:r>
            <a:r>
              <a:rPr lang="fr-FR" sz="1100" kern="100" dirty="0">
                <a:effectLst/>
                <a:ea typeface="Aptos" panose="020B0004020202020204" pitchFamily="34" charset="0"/>
                <a:cs typeface="Times New Roman" panose="02020603050405020304" pitchFamily="18" charset="0"/>
              </a:rPr>
              <a:t> est le nombre de congés restants non posés à ce jour pour les employés de Blagnac et Montpellier? (toute activité confondue)</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confère réponse plus haut (nous ne donnons pas plus de détails car chaque situation est différente)</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17-quel est le nombre de congés restants non posés à ce jour pour les employés de Blagnac et Montpellier? (toute activité confondue)</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nous ne pouvons pas donner cette information à date car des demandes sont en cours de validations et des relances ont été faites auprès des collaborateurs qui n’avaient pas fait leurs demandes.</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18</a:t>
            </a:r>
            <a:r>
              <a:rPr lang="fr-FR" sz="1100" kern="100" dirty="0">
                <a:solidFill>
                  <a:srgbClr val="000000"/>
                </a:solidFill>
                <a:effectLst/>
                <a:ea typeface="Aptos" panose="020B0004020202020204" pitchFamily="34" charset="0"/>
                <a:cs typeface="Times New Roman" panose="02020603050405020304" pitchFamily="18" charset="0"/>
              </a:rPr>
              <a:t>- concernant les employés qui sont en Cdd et passent ensuite en cdd de remplacement, quelles garanties pouvez-vous avancer pour garantir un maintien de salaire? et des avantages que proposent TP?</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aucune car nous repartons sur un nouveau contrat</a:t>
            </a:r>
          </a:p>
          <a:p>
            <a:endParaRPr lang="fr-FR" sz="1100" kern="100" dirty="0">
              <a:solidFill>
                <a:srgbClr val="00B0F0"/>
              </a:solidFill>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Concernant Amazon </a:t>
            </a:r>
            <a:r>
              <a:rPr lang="fr-FR" sz="1100" kern="100" dirty="0" err="1">
                <a:effectLst/>
                <a:ea typeface="Aptos" panose="020B0004020202020204" pitchFamily="34" charset="0"/>
                <a:cs typeface="Times New Roman" panose="02020603050405020304" pitchFamily="18" charset="0"/>
              </a:rPr>
              <a:t>Connect</a:t>
            </a:r>
            <a:r>
              <a:rPr lang="fr-FR" sz="1100" kern="100" dirty="0">
                <a:effectLst/>
                <a:ea typeface="Aptos" panose="020B0004020202020204" pitchFamily="34" charset="0"/>
                <a:cs typeface="Times New Roman" panose="02020603050405020304" pitchFamily="18" charset="0"/>
              </a:rPr>
              <a:t> (</a:t>
            </a:r>
            <a:r>
              <a:rPr lang="fr-FR" sz="1100" kern="100" dirty="0" err="1">
                <a:effectLst/>
                <a:ea typeface="Aptos" panose="020B0004020202020204" pitchFamily="34" charset="0"/>
                <a:cs typeface="Times New Roman" panose="02020603050405020304" pitchFamily="18" charset="0"/>
              </a:rPr>
              <a:t>blagnac</a:t>
            </a:r>
            <a:r>
              <a:rPr lang="fr-FR" sz="1100" kern="100" dirty="0">
                <a:effectLst/>
                <a:ea typeface="Aptos" panose="020B0004020202020204" pitchFamily="34" charset="0"/>
                <a:cs typeface="Times New Roman" panose="02020603050405020304" pitchFamily="18" charset="0"/>
              </a:rPr>
              <a:t> et </a:t>
            </a:r>
            <a:r>
              <a:rPr lang="fr-FR" sz="1100" kern="100" dirty="0" err="1">
                <a:effectLst/>
                <a:ea typeface="Aptos" panose="020B0004020202020204" pitchFamily="34" charset="0"/>
                <a:cs typeface="Times New Roman" panose="02020603050405020304" pitchFamily="18" charset="0"/>
              </a:rPr>
              <a:t>montpellier</a:t>
            </a:r>
            <a:r>
              <a:rPr lang="fr-FR" sz="1100" kern="100" dirty="0">
                <a:effectLst/>
                <a:ea typeface="Aptos" panose="020B0004020202020204" pitchFamily="34" charset="0"/>
                <a:cs typeface="Times New Roman" panose="02020603050405020304" pitchFamily="18" charset="0"/>
              </a:rPr>
              <a:t>):</a:t>
            </a:r>
          </a:p>
          <a:p>
            <a:r>
              <a:rPr lang="fr-FR" sz="1100" kern="100" dirty="0">
                <a:solidFill>
                  <a:srgbClr val="000000"/>
                </a:solidFill>
                <a:effectLst/>
                <a:ea typeface="Aptos" panose="020B0004020202020204" pitchFamily="34" charset="0"/>
                <a:cs typeface="Times New Roman" panose="02020603050405020304" pitchFamily="18" charset="0"/>
              </a:rPr>
              <a:t>20-Concernant les transferts via le pavé de connexion, il semblerait que le service "paiement" ne figure pas dans la liste déroulante. Serait-t-il possible de l'ajouter et d'inclure les anciens noms des services pour faciliter l'identification ( par exemple : </a:t>
            </a:r>
            <a:r>
              <a:rPr lang="fr-FR" sz="1100" kern="100" dirty="0" err="1">
                <a:solidFill>
                  <a:srgbClr val="000000"/>
                </a:solidFill>
                <a:effectLst/>
                <a:ea typeface="Aptos" panose="020B0004020202020204" pitchFamily="34" charset="0"/>
                <a:cs typeface="Times New Roman" panose="02020603050405020304" pitchFamily="18" charset="0"/>
              </a:rPr>
              <a:t>Homefriend</a:t>
            </a:r>
            <a:r>
              <a:rPr lang="fr-FR" sz="1100" kern="100" dirty="0">
                <a:solidFill>
                  <a:srgbClr val="000000"/>
                </a:solidFill>
                <a:effectLst/>
                <a:ea typeface="Aptos" panose="020B0004020202020204" pitchFamily="34" charset="0"/>
                <a:cs typeface="Times New Roman" panose="02020603050405020304" pitchFamily="18" charset="0"/>
              </a:rPr>
              <a:t> hors abonnement, Lead assurance)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La liste des transferts possibles sur Amazon </a:t>
            </a:r>
            <a:r>
              <a:rPr lang="fr-FR" sz="1100" kern="100" dirty="0" err="1">
                <a:solidFill>
                  <a:srgbClr val="46B1E1"/>
                </a:solidFill>
                <a:effectLst/>
                <a:ea typeface="Aptos" panose="020B0004020202020204" pitchFamily="34" charset="0"/>
                <a:cs typeface="Times New Roman" panose="02020603050405020304" pitchFamily="18" charset="0"/>
              </a:rPr>
              <a:t>Connect</a:t>
            </a:r>
            <a:r>
              <a:rPr lang="fr-FR" sz="1100" kern="100" dirty="0">
                <a:solidFill>
                  <a:srgbClr val="46B1E1"/>
                </a:solidFill>
                <a:effectLst/>
                <a:ea typeface="Aptos" panose="020B0004020202020204" pitchFamily="34" charset="0"/>
                <a:cs typeface="Times New Roman" panose="02020603050405020304" pitchFamily="18" charset="0"/>
              </a:rPr>
              <a:t> est la suivante :</a:t>
            </a:r>
            <a:endParaRPr lang="fr-FR" sz="1100" kern="100" dirty="0">
              <a:effectLst/>
              <a:ea typeface="Aptos" panose="020B0004020202020204" pitchFamily="34" charset="0"/>
              <a:cs typeface="Times New Roman" panose="02020603050405020304" pitchFamily="18" charset="0"/>
            </a:endParaRPr>
          </a:p>
          <a:p>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55783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59</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la CGT</a:t>
            </a:r>
          </a:p>
        </p:txBody>
      </p:sp>
      <p:sp>
        <p:nvSpPr>
          <p:cNvPr id="5" name="ZoneTexte 4">
            <a:extLst>
              <a:ext uri="{FF2B5EF4-FFF2-40B4-BE49-F238E27FC236}">
                <a16:creationId xmlns:a16="http://schemas.microsoft.com/office/drawing/2014/main" id="{92FA004E-9C64-1354-600E-22FBA61A427C}"/>
              </a:ext>
            </a:extLst>
          </p:cNvPr>
          <p:cNvSpPr txBox="1"/>
          <p:nvPr/>
        </p:nvSpPr>
        <p:spPr>
          <a:xfrm>
            <a:off x="96644" y="928108"/>
            <a:ext cx="8759529" cy="315023"/>
          </a:xfrm>
          <a:prstGeom prst="rect">
            <a:avLst/>
          </a:prstGeom>
          <a:noFill/>
        </p:spPr>
        <p:txBody>
          <a:bodyPr wrap="square">
            <a:spAutoFit/>
          </a:bodyPr>
          <a:lstStyle/>
          <a:p>
            <a:pPr>
              <a:lnSpc>
                <a:spcPct val="107000"/>
              </a:lnSpc>
              <a:spcAft>
                <a:spcPts val="800"/>
              </a:spcAf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4" name="Image 3" descr="Une image contenant texte, nombre, Police, reçu&#10;&#10;Description générée automatiquement">
            <a:extLst>
              <a:ext uri="{FF2B5EF4-FFF2-40B4-BE49-F238E27FC236}">
                <a16:creationId xmlns:a16="http://schemas.microsoft.com/office/drawing/2014/main" id="{7E5964C9-7D82-38A5-598B-A665355012C3}"/>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0158" y="573579"/>
            <a:ext cx="4286250" cy="2076450"/>
          </a:xfrm>
          <a:prstGeom prst="rect">
            <a:avLst/>
          </a:prstGeom>
          <a:noFill/>
          <a:ln>
            <a:noFill/>
          </a:ln>
        </p:spPr>
      </p:pic>
      <p:pic>
        <p:nvPicPr>
          <p:cNvPr id="6" name="Image 5" descr="Une image contenant texte, reçu, Police&#10;&#10;Description générée automatiquement">
            <a:extLst>
              <a:ext uri="{FF2B5EF4-FFF2-40B4-BE49-F238E27FC236}">
                <a16:creationId xmlns:a16="http://schemas.microsoft.com/office/drawing/2014/main" id="{85DE3076-151D-9BFC-B540-9EC9BD4E75EF}"/>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83671" y="2992478"/>
            <a:ext cx="1685925" cy="1790700"/>
          </a:xfrm>
          <a:prstGeom prst="rect">
            <a:avLst/>
          </a:prstGeom>
          <a:noFill/>
          <a:ln>
            <a:noFill/>
          </a:ln>
        </p:spPr>
      </p:pic>
      <p:sp>
        <p:nvSpPr>
          <p:cNvPr id="8" name="ZoneTexte 7">
            <a:extLst>
              <a:ext uri="{FF2B5EF4-FFF2-40B4-BE49-F238E27FC236}">
                <a16:creationId xmlns:a16="http://schemas.microsoft.com/office/drawing/2014/main" id="{7EA95112-69BB-4BBA-E8EB-6D6038AB8D35}"/>
              </a:ext>
            </a:extLst>
          </p:cNvPr>
          <p:cNvSpPr txBox="1"/>
          <p:nvPr/>
        </p:nvSpPr>
        <p:spPr>
          <a:xfrm>
            <a:off x="190157" y="2551742"/>
            <a:ext cx="7377803" cy="315023"/>
          </a:xfrm>
          <a:prstGeom prst="rect">
            <a:avLst/>
          </a:prstGeom>
          <a:noFill/>
        </p:spPr>
        <p:txBody>
          <a:bodyPr wrap="square">
            <a:spAutoFit/>
          </a:bodyPr>
          <a:lstStyle/>
          <a:p>
            <a:pPr>
              <a:lnSpc>
                <a:spcPct val="107000"/>
              </a:lnSpc>
              <a:spcAft>
                <a:spcPts val="800"/>
              </a:spcAft>
            </a:pPr>
            <a:r>
              <a:rPr lang="fr-FR" sz="1400" kern="100" dirty="0">
                <a:solidFill>
                  <a:srgbClr val="46B1E1"/>
                </a:solidFill>
                <a:effectLst/>
                <a:latin typeface="Aptos" panose="020B0004020202020204" pitchFamily="34" charset="0"/>
                <a:ea typeface="Aptos" panose="020B0004020202020204" pitchFamily="34" charset="0"/>
                <a:cs typeface="Times New Roman" panose="02020603050405020304" pitchFamily="18" charset="0"/>
              </a:rPr>
              <a:t>Le transfert à utiliser pour les paiements est « BACKLINE »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4277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áfico 5">
            <a:extLst>
              <a:ext uri="{FF2B5EF4-FFF2-40B4-BE49-F238E27FC236}">
                <a16:creationId xmlns:a16="http://schemas.microsoft.com/office/drawing/2014/main" id="{BFDE37FA-F169-46A6-B43A-21849D973CC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02" y="2756817"/>
            <a:ext cx="9144000" cy="2447925"/>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87827" y="536961"/>
            <a:ext cx="5040630" cy="311402"/>
          </a:xfrm>
        </p:spPr>
        <p:txBody>
          <a:bodyPr/>
          <a:lstStyle/>
          <a:p>
            <a:r>
              <a:rPr lang="en-US" dirty="0" err="1"/>
              <a:t>Effectifs</a:t>
            </a:r>
            <a:r>
              <a:rPr lang="en-US" dirty="0"/>
              <a:t>* – </a:t>
            </a:r>
            <a:r>
              <a:rPr lang="en-US" dirty="0" err="1"/>
              <a:t>Août</a:t>
            </a:r>
            <a:r>
              <a:rPr lang="en-US" dirty="0"/>
              <a:t> 2024 - </a:t>
            </a:r>
            <a:r>
              <a:rPr lang="en-US" dirty="0" err="1"/>
              <a:t>périmètre</a:t>
            </a:r>
            <a:r>
              <a:rPr lang="en-US" dirty="0"/>
              <a:t> Blagnac/Montpellier</a:t>
            </a:r>
          </a:p>
        </p:txBody>
      </p:sp>
      <p:sp>
        <p:nvSpPr>
          <p:cNvPr id="5" name="Text Placeholder 3">
            <a:extLst>
              <a:ext uri="{FF2B5EF4-FFF2-40B4-BE49-F238E27FC236}">
                <a16:creationId xmlns:a16="http://schemas.microsoft.com/office/drawing/2014/main" id="{C3D09907-EED3-44FE-91CD-E973A32326DF}"/>
              </a:ext>
            </a:extLst>
          </p:cNvPr>
          <p:cNvSpPr txBox="1">
            <a:spLocks/>
          </p:cNvSpPr>
          <p:nvPr/>
        </p:nvSpPr>
        <p:spPr>
          <a:xfrm>
            <a:off x="382420" y="930724"/>
            <a:ext cx="3405140" cy="311402"/>
          </a:xfrm>
          <a:prstGeom prst="rect">
            <a:avLst/>
          </a:prstGeom>
        </p:spPr>
        <p:txBody>
          <a:bodyPr vert="horz" wrap="none"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sz="1400" dirty="0">
                <a:solidFill>
                  <a:schemeClr val="tx1"/>
                </a:solidFill>
              </a:rPr>
              <a:t>Effectif global du </a:t>
            </a:r>
            <a:r>
              <a:rPr lang="fr-FR" sz="1400" b="1" dirty="0">
                <a:solidFill>
                  <a:schemeClr val="tx1"/>
                </a:solidFill>
              </a:rPr>
              <a:t>centre de production BLAGNAC</a:t>
            </a:r>
          </a:p>
        </p:txBody>
      </p:sp>
      <p:graphicFrame>
        <p:nvGraphicFramePr>
          <p:cNvPr id="6" name="Tableau 5">
            <a:extLst>
              <a:ext uri="{FF2B5EF4-FFF2-40B4-BE49-F238E27FC236}">
                <a16:creationId xmlns:a16="http://schemas.microsoft.com/office/drawing/2014/main" id="{A6EDDD00-A10D-42ED-8369-7A7921CF2C36}"/>
              </a:ext>
            </a:extLst>
          </p:cNvPr>
          <p:cNvGraphicFramePr>
            <a:graphicFrameLocks noGrp="1"/>
          </p:cNvGraphicFramePr>
          <p:nvPr>
            <p:extLst>
              <p:ext uri="{D42A27DB-BD31-4B8C-83A1-F6EECF244321}">
                <p14:modId xmlns:p14="http://schemas.microsoft.com/office/powerpoint/2010/main" val="1006148333"/>
              </p:ext>
            </p:extLst>
          </p:nvPr>
        </p:nvGraphicFramePr>
        <p:xfrm>
          <a:off x="415893" y="1356253"/>
          <a:ext cx="3559102" cy="2042555"/>
        </p:xfrm>
        <a:graphic>
          <a:graphicData uri="http://schemas.openxmlformats.org/drawingml/2006/table">
            <a:tbl>
              <a:tblPr firstRow="1" bandRow="1">
                <a:tableStyleId>{F5AB1C69-6EDB-4FF4-983F-18BD219EF322}</a:tableStyleId>
              </a:tblPr>
              <a:tblGrid>
                <a:gridCol w="1476747">
                  <a:extLst>
                    <a:ext uri="{9D8B030D-6E8A-4147-A177-3AD203B41FA5}">
                      <a16:colId xmlns:a16="http://schemas.microsoft.com/office/drawing/2014/main" val="3500857596"/>
                    </a:ext>
                  </a:extLst>
                </a:gridCol>
                <a:gridCol w="1292252">
                  <a:extLst>
                    <a:ext uri="{9D8B030D-6E8A-4147-A177-3AD203B41FA5}">
                      <a16:colId xmlns:a16="http://schemas.microsoft.com/office/drawing/2014/main" val="1685686182"/>
                    </a:ext>
                  </a:extLst>
                </a:gridCol>
                <a:gridCol w="790103">
                  <a:extLst>
                    <a:ext uri="{9D8B030D-6E8A-4147-A177-3AD203B41FA5}">
                      <a16:colId xmlns:a16="http://schemas.microsoft.com/office/drawing/2014/main" val="3547532005"/>
                    </a:ext>
                  </a:extLst>
                </a:gridCol>
              </a:tblGrid>
              <a:tr h="254165">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200" b="1" i="0" u="none" strike="noStrike" dirty="0">
                          <a:solidFill>
                            <a:schemeClr val="bg1"/>
                          </a:solidFill>
                          <a:effectLst/>
                          <a:latin typeface="+mn-lt"/>
                        </a:rPr>
                        <a:t>220  COLLABORATEURS</a:t>
                      </a:r>
                    </a:p>
                  </a:txBody>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2107416914"/>
                  </a:ext>
                </a:extLst>
              </a:tr>
              <a:tr h="385271">
                <a:tc>
                  <a:txBody>
                    <a:bodyPr/>
                    <a:lstStyle/>
                    <a:p>
                      <a:pPr algn="ctr" rtl="0" fontAlgn="ctr"/>
                      <a:r>
                        <a:rPr lang="fr-FR" sz="1400" u="none" strike="noStrike" dirty="0">
                          <a:effectLst/>
                        </a:rPr>
                        <a:t>Nature des contrats</a:t>
                      </a:r>
                      <a:endParaRPr lang="fr-FR" sz="1400" b="1" i="0" u="none" strike="noStrike" dirty="0">
                        <a:solidFill>
                          <a:srgbClr val="000000"/>
                        </a:solidFill>
                        <a:effectLst/>
                        <a:latin typeface="Calibri"/>
                      </a:endParaRPr>
                    </a:p>
                  </a:txBody>
                  <a:tcPr marL="9525" marR="9525" marT="9525" marB="0" anchor="ctr"/>
                </a:tc>
                <a:tc>
                  <a:txBody>
                    <a:bodyPr/>
                    <a:lstStyle/>
                    <a:p>
                      <a:pPr algn="ctr" rtl="0" fontAlgn="ctr"/>
                      <a:r>
                        <a:rPr lang="fr-FR" sz="1400" u="none" strike="noStrike" dirty="0">
                          <a:effectLst/>
                        </a:rPr>
                        <a:t>Nombre </a:t>
                      </a:r>
                      <a:endParaRPr lang="fr-FR" sz="1400" b="1" i="0" u="none" strike="noStrike" dirty="0">
                        <a:solidFill>
                          <a:srgbClr val="000000"/>
                        </a:solidFill>
                        <a:effectLst/>
                        <a:latin typeface="Calibri"/>
                      </a:endParaRPr>
                    </a:p>
                  </a:txBody>
                  <a:tcPr marL="9525" marR="9525" marT="9525" marB="0" anchor="ctr"/>
                </a:tc>
                <a:tc>
                  <a:txBody>
                    <a:bodyPr/>
                    <a:lstStyle/>
                    <a:p>
                      <a:pPr algn="ctr" rtl="0" fontAlgn="ctr"/>
                      <a:r>
                        <a:rPr lang="fr-FR" sz="1400" u="none" strike="noStrike" dirty="0">
                          <a:effectLst/>
                        </a:rPr>
                        <a:t>ETP</a:t>
                      </a:r>
                      <a:endParaRPr lang="fr-FR" sz="14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830708096"/>
                  </a:ext>
                </a:extLst>
              </a:tr>
              <a:tr h="370840">
                <a:tc>
                  <a:txBody>
                    <a:bodyPr/>
                    <a:lstStyle/>
                    <a:p>
                      <a:pPr algn="ctr" rtl="0" fontAlgn="ctr"/>
                      <a:r>
                        <a:rPr lang="fr-FR" sz="1400" u="none" strike="noStrike" dirty="0">
                          <a:effectLst/>
                        </a:rPr>
                        <a:t>CDI         </a:t>
                      </a:r>
                      <a:endParaRPr lang="fr-FR" sz="1400" b="1" i="0" u="none" strike="noStrike" dirty="0">
                        <a:solidFill>
                          <a:srgbClr val="000000"/>
                        </a:solidFill>
                        <a:effectLst/>
                        <a:latin typeface="Calibri"/>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204</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200,7</a:t>
                      </a:r>
                    </a:p>
                  </a:txBody>
                  <a:tcPr marL="9525" marR="9525" marT="9525" marB="0" anchor="ctr"/>
                </a:tc>
                <a:extLst>
                  <a:ext uri="{0D108BD9-81ED-4DB2-BD59-A6C34878D82A}">
                    <a16:rowId xmlns:a16="http://schemas.microsoft.com/office/drawing/2014/main" val="2102621989"/>
                  </a:ext>
                </a:extLst>
              </a:tr>
              <a:tr h="370840">
                <a:tc>
                  <a:txBody>
                    <a:bodyPr/>
                    <a:lstStyle/>
                    <a:p>
                      <a:pPr algn="ctr" rtl="0" fontAlgn="ctr"/>
                      <a:r>
                        <a:rPr lang="fr-FR" sz="1400" u="none" strike="noStrike" dirty="0">
                          <a:effectLst/>
                        </a:rPr>
                        <a:t>CDD              </a:t>
                      </a:r>
                      <a:endParaRPr lang="fr-FR" sz="1400" b="1" i="0" u="none" strike="noStrike" dirty="0">
                        <a:solidFill>
                          <a:srgbClr val="000000"/>
                        </a:solidFill>
                        <a:effectLst/>
                        <a:latin typeface="Calibri"/>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14</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14</a:t>
                      </a:r>
                    </a:p>
                  </a:txBody>
                  <a:tcPr marL="9525" marR="9525" marT="9525" marB="0" anchor="ctr"/>
                </a:tc>
                <a:extLst>
                  <a:ext uri="{0D108BD9-81ED-4DB2-BD59-A6C34878D82A}">
                    <a16:rowId xmlns:a16="http://schemas.microsoft.com/office/drawing/2014/main" val="910231813"/>
                  </a:ext>
                </a:extLst>
              </a:tr>
              <a:tr h="370840">
                <a:tc>
                  <a:txBody>
                    <a:bodyPr/>
                    <a:lstStyle/>
                    <a:p>
                      <a:pPr algn="ctr" rtl="0" fontAlgn="ctr"/>
                      <a:r>
                        <a:rPr lang="fr-FR" sz="1400" u="none" strike="noStrike" dirty="0">
                          <a:effectLst/>
                        </a:rPr>
                        <a:t>INTERIM     </a:t>
                      </a:r>
                      <a:endParaRPr lang="fr-FR" sz="1400" b="1" i="0" u="none" strike="noStrike" dirty="0">
                        <a:solidFill>
                          <a:srgbClr val="000000"/>
                        </a:solidFill>
                        <a:effectLst/>
                        <a:latin typeface="Calibri"/>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a:t>
                      </a:r>
                    </a:p>
                  </a:txBody>
                  <a:tcPr marL="9525" marR="9525" marT="9525" marB="0" anchor="ctr"/>
                </a:tc>
                <a:extLst>
                  <a:ext uri="{0D108BD9-81ED-4DB2-BD59-A6C34878D82A}">
                    <a16:rowId xmlns:a16="http://schemas.microsoft.com/office/drawing/2014/main" val="1295437431"/>
                  </a:ext>
                </a:extLst>
              </a:tr>
              <a:tr h="270444">
                <a:tc>
                  <a:txBody>
                    <a:bodyPr/>
                    <a:lstStyle/>
                    <a:p>
                      <a:pPr algn="ctr" rtl="0" fontAlgn="ctr"/>
                      <a:r>
                        <a:rPr lang="fr-FR" sz="1400" b="1" i="0" u="none" strike="noStrike" dirty="0">
                          <a:solidFill>
                            <a:srgbClr val="000000"/>
                          </a:solidFill>
                          <a:effectLst/>
                          <a:latin typeface="Calibri"/>
                        </a:rPr>
                        <a:t>Contrat Pro</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a:t>
                      </a:r>
                    </a:p>
                  </a:txBody>
                  <a:tcPr marL="9525" marR="9525" marT="9525" marB="0" anchor="ctr"/>
                </a:tc>
                <a:extLst>
                  <a:ext uri="{0D108BD9-81ED-4DB2-BD59-A6C34878D82A}">
                    <a16:rowId xmlns:a16="http://schemas.microsoft.com/office/drawing/2014/main" val="3366535259"/>
                  </a:ext>
                </a:extLst>
              </a:tr>
            </a:tbl>
          </a:graphicData>
        </a:graphic>
      </p:graphicFrame>
      <p:sp>
        <p:nvSpPr>
          <p:cNvPr id="7" name="ZoneTexte 6">
            <a:extLst>
              <a:ext uri="{FF2B5EF4-FFF2-40B4-BE49-F238E27FC236}">
                <a16:creationId xmlns:a16="http://schemas.microsoft.com/office/drawing/2014/main" id="{D1684CB3-6BBB-481C-BC33-33416429F91A}"/>
              </a:ext>
            </a:extLst>
          </p:cNvPr>
          <p:cNvSpPr txBox="1"/>
          <p:nvPr/>
        </p:nvSpPr>
        <p:spPr>
          <a:xfrm>
            <a:off x="7259339" y="474462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2" name="Text Placeholder 3">
            <a:extLst>
              <a:ext uri="{FF2B5EF4-FFF2-40B4-BE49-F238E27FC236}">
                <a16:creationId xmlns:a16="http://schemas.microsoft.com/office/drawing/2014/main" id="{1E277084-6074-C07E-AF55-FFBB9F57925D}"/>
              </a:ext>
            </a:extLst>
          </p:cNvPr>
          <p:cNvSpPr txBox="1">
            <a:spLocks/>
          </p:cNvSpPr>
          <p:nvPr/>
        </p:nvSpPr>
        <p:spPr>
          <a:xfrm>
            <a:off x="4455732" y="934330"/>
            <a:ext cx="3405140" cy="311402"/>
          </a:xfrm>
          <a:prstGeom prst="rect">
            <a:avLst/>
          </a:prstGeom>
        </p:spPr>
        <p:txBody>
          <a:bodyPr vert="horz" wrap="none"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600" b="0" kern="1200">
                <a:solidFill>
                  <a:schemeClr val="bg2">
                    <a:lumMod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sz="1400" dirty="0">
                <a:solidFill>
                  <a:schemeClr val="tx1"/>
                </a:solidFill>
              </a:rPr>
              <a:t>Effectif global du </a:t>
            </a:r>
            <a:r>
              <a:rPr lang="fr-FR" sz="1400" b="1" dirty="0">
                <a:solidFill>
                  <a:schemeClr val="tx1"/>
                </a:solidFill>
              </a:rPr>
              <a:t>centre de production MONTPELLIER</a:t>
            </a:r>
          </a:p>
        </p:txBody>
      </p:sp>
      <p:graphicFrame>
        <p:nvGraphicFramePr>
          <p:cNvPr id="4" name="Tableau 3">
            <a:extLst>
              <a:ext uri="{FF2B5EF4-FFF2-40B4-BE49-F238E27FC236}">
                <a16:creationId xmlns:a16="http://schemas.microsoft.com/office/drawing/2014/main" id="{F87ECBD9-26A6-EF67-E34E-51237F12F2F2}"/>
              </a:ext>
            </a:extLst>
          </p:cNvPr>
          <p:cNvGraphicFramePr>
            <a:graphicFrameLocks noGrp="1"/>
          </p:cNvGraphicFramePr>
          <p:nvPr>
            <p:extLst>
              <p:ext uri="{D42A27DB-BD31-4B8C-83A1-F6EECF244321}">
                <p14:modId xmlns:p14="http://schemas.microsoft.com/office/powerpoint/2010/main" val="2178216681"/>
              </p:ext>
            </p:extLst>
          </p:nvPr>
        </p:nvGraphicFramePr>
        <p:xfrm>
          <a:off x="4556198" y="1356253"/>
          <a:ext cx="3559102" cy="1030431"/>
        </p:xfrm>
        <a:graphic>
          <a:graphicData uri="http://schemas.openxmlformats.org/drawingml/2006/table">
            <a:tbl>
              <a:tblPr firstRow="1" bandRow="1">
                <a:tableStyleId>{F5AB1C69-6EDB-4FF4-983F-18BD219EF322}</a:tableStyleId>
              </a:tblPr>
              <a:tblGrid>
                <a:gridCol w="1476747">
                  <a:extLst>
                    <a:ext uri="{9D8B030D-6E8A-4147-A177-3AD203B41FA5}">
                      <a16:colId xmlns:a16="http://schemas.microsoft.com/office/drawing/2014/main" val="3500857596"/>
                    </a:ext>
                  </a:extLst>
                </a:gridCol>
                <a:gridCol w="1292252">
                  <a:extLst>
                    <a:ext uri="{9D8B030D-6E8A-4147-A177-3AD203B41FA5}">
                      <a16:colId xmlns:a16="http://schemas.microsoft.com/office/drawing/2014/main" val="1685686182"/>
                    </a:ext>
                  </a:extLst>
                </a:gridCol>
                <a:gridCol w="790103">
                  <a:extLst>
                    <a:ext uri="{9D8B030D-6E8A-4147-A177-3AD203B41FA5}">
                      <a16:colId xmlns:a16="http://schemas.microsoft.com/office/drawing/2014/main" val="3547532005"/>
                    </a:ext>
                  </a:extLst>
                </a:gridCol>
              </a:tblGrid>
              <a:tr h="235018">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1200" b="1" i="0" u="none" strike="noStrike" dirty="0">
                          <a:solidFill>
                            <a:schemeClr val="bg1"/>
                          </a:solidFill>
                          <a:effectLst/>
                          <a:latin typeface="+mn-lt"/>
                        </a:rPr>
                        <a:t>18 COLLABORATEURS</a:t>
                      </a:r>
                    </a:p>
                  </a:txBody>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2107416914"/>
                  </a:ext>
                </a:extLst>
              </a:tr>
              <a:tr h="385271">
                <a:tc>
                  <a:txBody>
                    <a:bodyPr/>
                    <a:lstStyle/>
                    <a:p>
                      <a:pPr algn="ctr" rtl="0" fontAlgn="ctr"/>
                      <a:r>
                        <a:rPr lang="fr-FR" sz="1400" u="none" strike="noStrike" dirty="0">
                          <a:effectLst/>
                        </a:rPr>
                        <a:t>Nature des contrats</a:t>
                      </a:r>
                      <a:endParaRPr lang="fr-FR" sz="1400" b="1" i="0" u="none" strike="noStrike" dirty="0">
                        <a:solidFill>
                          <a:srgbClr val="000000"/>
                        </a:solidFill>
                        <a:effectLst/>
                        <a:latin typeface="Calibri"/>
                      </a:endParaRPr>
                    </a:p>
                  </a:txBody>
                  <a:tcPr marL="9525" marR="9525" marT="9525" marB="0" anchor="ctr"/>
                </a:tc>
                <a:tc>
                  <a:txBody>
                    <a:bodyPr/>
                    <a:lstStyle/>
                    <a:p>
                      <a:pPr algn="ctr" rtl="0" fontAlgn="ctr"/>
                      <a:r>
                        <a:rPr lang="fr-FR" sz="1400" u="none" strike="noStrike" dirty="0">
                          <a:effectLst/>
                        </a:rPr>
                        <a:t>Nombre </a:t>
                      </a:r>
                      <a:endParaRPr lang="fr-FR" sz="1400" b="1" i="0" u="none" strike="noStrike" dirty="0">
                        <a:solidFill>
                          <a:srgbClr val="000000"/>
                        </a:solidFill>
                        <a:effectLst/>
                        <a:latin typeface="Calibri"/>
                      </a:endParaRPr>
                    </a:p>
                  </a:txBody>
                  <a:tcPr marL="9525" marR="9525" marT="9525" marB="0" anchor="ctr"/>
                </a:tc>
                <a:tc>
                  <a:txBody>
                    <a:bodyPr/>
                    <a:lstStyle/>
                    <a:p>
                      <a:pPr algn="ctr" rtl="0" fontAlgn="ctr"/>
                      <a:r>
                        <a:rPr lang="fr-FR" sz="1400" u="none" strike="noStrike" dirty="0">
                          <a:effectLst/>
                        </a:rPr>
                        <a:t>ETP</a:t>
                      </a:r>
                      <a:endParaRPr lang="fr-FR" sz="14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830708096"/>
                  </a:ext>
                </a:extLst>
              </a:tr>
              <a:tr h="370840">
                <a:tc>
                  <a:txBody>
                    <a:bodyPr/>
                    <a:lstStyle/>
                    <a:p>
                      <a:pPr algn="ctr" rtl="0" fontAlgn="ctr"/>
                      <a:r>
                        <a:rPr lang="fr-FR" sz="1400" u="none" strike="noStrike" dirty="0">
                          <a:effectLst/>
                        </a:rPr>
                        <a:t>CDI         </a:t>
                      </a:r>
                      <a:endParaRPr lang="fr-FR" sz="1400" b="1" i="0" u="none" strike="noStrike" dirty="0">
                        <a:solidFill>
                          <a:srgbClr val="000000"/>
                        </a:solidFill>
                        <a:effectLst/>
                        <a:latin typeface="Calibri"/>
                      </a:endParaRP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18</a:t>
                      </a:r>
                    </a:p>
                  </a:txBody>
                  <a:tcPr marL="9525" marR="9525" marT="95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mn-cs"/>
                        </a:rPr>
                        <a:t>17,3</a:t>
                      </a:r>
                    </a:p>
                  </a:txBody>
                  <a:tcPr marL="9525" marR="9525" marT="9525" marB="0" anchor="ctr"/>
                </a:tc>
                <a:extLst>
                  <a:ext uri="{0D108BD9-81ED-4DB2-BD59-A6C34878D82A}">
                    <a16:rowId xmlns:a16="http://schemas.microsoft.com/office/drawing/2014/main" val="2102621989"/>
                  </a:ext>
                </a:extLst>
              </a:tr>
            </a:tbl>
          </a:graphicData>
        </a:graphic>
      </p:graphicFrame>
    </p:spTree>
    <p:extLst>
      <p:ext uri="{BB962C8B-B14F-4D97-AF65-F5344CB8AC3E}">
        <p14:creationId xmlns:p14="http://schemas.microsoft.com/office/powerpoint/2010/main" val="2738984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60</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la CGT</a:t>
            </a:r>
          </a:p>
        </p:txBody>
      </p:sp>
      <p:sp>
        <p:nvSpPr>
          <p:cNvPr id="5" name="ZoneTexte 4">
            <a:extLst>
              <a:ext uri="{FF2B5EF4-FFF2-40B4-BE49-F238E27FC236}">
                <a16:creationId xmlns:a16="http://schemas.microsoft.com/office/drawing/2014/main" id="{92FA004E-9C64-1354-600E-22FBA61A427C}"/>
              </a:ext>
            </a:extLst>
          </p:cNvPr>
          <p:cNvSpPr txBox="1"/>
          <p:nvPr/>
        </p:nvSpPr>
        <p:spPr>
          <a:xfrm>
            <a:off x="96644" y="630742"/>
            <a:ext cx="8759529" cy="1954381"/>
          </a:xfrm>
          <a:prstGeom prst="rect">
            <a:avLst/>
          </a:prstGeom>
          <a:noFill/>
        </p:spPr>
        <p:txBody>
          <a:bodyPr wrap="square">
            <a:spAutoFit/>
          </a:bodyPr>
          <a:lstStyle/>
          <a:p>
            <a:r>
              <a:rPr lang="fr-FR" sz="1100" kern="100" dirty="0">
                <a:solidFill>
                  <a:srgbClr val="000000"/>
                </a:solidFill>
                <a:effectLst/>
                <a:ea typeface="Aptos" panose="020B0004020202020204" pitchFamily="34" charset="0"/>
                <a:cs typeface="Times New Roman" panose="02020603050405020304" pitchFamily="18" charset="0"/>
              </a:rPr>
              <a:t>21-Comment expliquez-vous que les flux d'appels ne soient pas correctement redirigés ? Par exemple, des conseillers CTO reçoivent un grand nombre d'appels d'autres régions (non concernés par la mutualisation de régions), et des CC en télétravail sont placés sur le flux des paiements.</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Il y a toujours eu des cas de ce type, par exemple lors d’erreur de saisie de code postal par le consommateur, ou lorsqu’il saisi le code postal de l’emplacement où il se trouve mais appelle pour une résidence sur une autre localisation. Les numéros rapides de transfert permettent d’orienter dans ce cas l’appel vers la bonne région.</a:t>
            </a:r>
          </a:p>
          <a:p>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0000"/>
                </a:solidFill>
                <a:effectLst/>
                <a:ea typeface="Aptos" panose="020B0004020202020204" pitchFamily="34" charset="0"/>
                <a:cs typeface="Times New Roman" panose="02020603050405020304" pitchFamily="18" charset="0"/>
              </a:rPr>
              <a:t>22-Certains conseillers en télétravail subissent des coupures </a:t>
            </a:r>
            <a:r>
              <a:rPr lang="fr-FR" sz="1100" kern="100" dirty="0" err="1">
                <a:solidFill>
                  <a:srgbClr val="000000"/>
                </a:solidFill>
                <a:effectLst/>
                <a:ea typeface="Aptos" panose="020B0004020202020204" pitchFamily="34" charset="0"/>
                <a:cs typeface="Times New Roman" panose="02020603050405020304" pitchFamily="18" charset="0"/>
              </a:rPr>
              <a:t>citrix</a:t>
            </a:r>
            <a:r>
              <a:rPr lang="fr-FR" sz="1100" kern="100" dirty="0">
                <a:solidFill>
                  <a:srgbClr val="000000"/>
                </a:solidFill>
                <a:effectLst/>
                <a:ea typeface="Aptos" panose="020B0004020202020204" pitchFamily="34" charset="0"/>
                <a:cs typeface="Times New Roman" panose="02020603050405020304" pitchFamily="18" charset="0"/>
              </a:rPr>
              <a:t>, malgré l'annonce que le nouveau bandeau Amazon éliminerait ces interruptions. Comment expliquez-vous ces dysfonctionnements persistants ?</a:t>
            </a:r>
            <a:endParaRPr lang="fr-FR" sz="1100" kern="100" dirty="0">
              <a:effectLst/>
              <a:ea typeface="Aptos" panose="020B0004020202020204" pitchFamily="34" charset="0"/>
              <a:cs typeface="Times New Roman" panose="02020603050405020304" pitchFamily="18" charset="0"/>
            </a:endParaRP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a:t>
            </a:r>
            <a:r>
              <a:rPr lang="fr-FR" sz="1100" kern="100" dirty="0">
                <a:solidFill>
                  <a:srgbClr val="46B1E1"/>
                </a:solidFill>
                <a:effectLst/>
                <a:ea typeface="Aptos" panose="020B0004020202020204" pitchFamily="34" charset="0"/>
                <a:cs typeface="Times New Roman" panose="02020603050405020304" pitchFamily="18" charset="0"/>
              </a:rPr>
              <a:t> Amazon </a:t>
            </a:r>
            <a:r>
              <a:rPr lang="fr-FR" sz="1100" kern="100" dirty="0" err="1">
                <a:solidFill>
                  <a:srgbClr val="46B1E1"/>
                </a:solidFill>
                <a:effectLst/>
                <a:ea typeface="Aptos" panose="020B0004020202020204" pitchFamily="34" charset="0"/>
                <a:cs typeface="Times New Roman" panose="02020603050405020304" pitchFamily="18" charset="0"/>
              </a:rPr>
              <a:t>Connect</a:t>
            </a:r>
            <a:r>
              <a:rPr lang="fr-FR" sz="1100" kern="100" dirty="0">
                <a:solidFill>
                  <a:srgbClr val="46B1E1"/>
                </a:solidFill>
                <a:effectLst/>
                <a:ea typeface="Aptos" panose="020B0004020202020204" pitchFamily="34" charset="0"/>
                <a:cs typeface="Times New Roman" panose="02020603050405020304" pitchFamily="18" charset="0"/>
              </a:rPr>
              <a:t> n’est pas intégré dans Citrix et cette solution est de nature à réduire les incidents (problèmes de bandeau, paramétrage beaucoup plus simple…). Néanmoins Citrix est toujours utilisé pour certaines applications sans lien avec Amazon </a:t>
            </a:r>
            <a:r>
              <a:rPr lang="fr-FR" sz="1100" kern="100" dirty="0" err="1">
                <a:solidFill>
                  <a:srgbClr val="46B1E1"/>
                </a:solidFill>
                <a:effectLst/>
                <a:ea typeface="Aptos" panose="020B0004020202020204" pitchFamily="34" charset="0"/>
                <a:cs typeface="Times New Roman" panose="02020603050405020304" pitchFamily="18" charset="0"/>
              </a:rPr>
              <a:t>Connect</a:t>
            </a:r>
            <a:r>
              <a:rPr lang="fr-FR" sz="1100" kern="100" dirty="0">
                <a:solidFill>
                  <a:srgbClr val="46B1E1"/>
                </a:solidFill>
                <a:effectLst/>
                <a:ea typeface="Aptos" panose="020B0004020202020204" pitchFamily="34" charset="0"/>
                <a:cs typeface="Times New Roman" panose="02020603050405020304" pitchFamily="18" charset="0"/>
              </a:rPr>
              <a:t>. En cas d’incident sur Citrix, il faut bien entendu contacter la hotline pour analyse et résolution.</a:t>
            </a:r>
            <a:endParaRPr lang="fr-FR" sz="11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84611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60653C-9C7D-E1F0-C95D-502F37CD6732}"/>
              </a:ext>
            </a:extLst>
          </p:cNvPr>
          <p:cNvSpPr>
            <a:spLocks noGrp="1"/>
          </p:cNvSpPr>
          <p:nvPr>
            <p:ph type="sldNum" sz="quarter" idx="12"/>
          </p:nvPr>
        </p:nvSpPr>
        <p:spPr/>
        <p:txBody>
          <a:bodyPr/>
          <a:lstStyle/>
          <a:p>
            <a:fld id="{77984534-C4A0-1744-A0AE-D418451B474A}" type="slidenum">
              <a:rPr lang="en-US" smtClean="0"/>
              <a:t>61</a:t>
            </a:fld>
            <a:endParaRPr lang="en-US"/>
          </a:p>
        </p:txBody>
      </p:sp>
      <p:sp>
        <p:nvSpPr>
          <p:cNvPr id="3" name="Titre 2">
            <a:extLst>
              <a:ext uri="{FF2B5EF4-FFF2-40B4-BE49-F238E27FC236}">
                <a16:creationId xmlns:a16="http://schemas.microsoft.com/office/drawing/2014/main" id="{FFFF394E-0A52-2387-6610-1DDABE50E7B2}"/>
              </a:ext>
            </a:extLst>
          </p:cNvPr>
          <p:cNvSpPr>
            <a:spLocks noGrp="1"/>
          </p:cNvSpPr>
          <p:nvPr>
            <p:ph type="title"/>
          </p:nvPr>
        </p:nvSpPr>
        <p:spPr/>
        <p:txBody>
          <a:bodyPr/>
          <a:lstStyle/>
          <a:p>
            <a:r>
              <a:rPr lang="fr-FR" dirty="0"/>
              <a:t>Questions posées par la CFE-CGC</a:t>
            </a:r>
          </a:p>
        </p:txBody>
      </p:sp>
      <p:sp>
        <p:nvSpPr>
          <p:cNvPr id="5" name="ZoneTexte 4">
            <a:extLst>
              <a:ext uri="{FF2B5EF4-FFF2-40B4-BE49-F238E27FC236}">
                <a16:creationId xmlns:a16="http://schemas.microsoft.com/office/drawing/2014/main" id="{92FA004E-9C64-1354-600E-22FBA61A427C}"/>
              </a:ext>
            </a:extLst>
          </p:cNvPr>
          <p:cNvSpPr txBox="1"/>
          <p:nvPr/>
        </p:nvSpPr>
        <p:spPr>
          <a:xfrm>
            <a:off x="96644" y="654264"/>
            <a:ext cx="8759529" cy="3139321"/>
          </a:xfrm>
          <a:prstGeom prst="rect">
            <a:avLst/>
          </a:prstGeom>
          <a:noFill/>
        </p:spPr>
        <p:txBody>
          <a:bodyPr wrap="square">
            <a:spAutoFit/>
          </a:bodyPr>
          <a:lstStyle/>
          <a:p>
            <a:r>
              <a:rPr lang="fr-FR" sz="1100" kern="100" dirty="0">
                <a:effectLst/>
                <a:ea typeface="Aptos" panose="020B0004020202020204" pitchFamily="34" charset="0"/>
                <a:cs typeface="Times New Roman" panose="02020603050405020304" pitchFamily="18" charset="0"/>
              </a:rPr>
              <a:t>1. Forte adhérence et QP faible sur les flux Front Appel sur Groupama Santé depuis le mois de septembre. Pouvez-vous me partager votre point de vue ? Quel est le retour du client si vous en avez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La politique interne de </a:t>
            </a:r>
            <a:r>
              <a:rPr lang="fr-FR" sz="1100" kern="100" dirty="0" err="1">
                <a:solidFill>
                  <a:srgbClr val="00B0F0"/>
                </a:solidFill>
                <a:effectLst/>
                <a:ea typeface="Aptos" panose="020B0004020202020204" pitchFamily="34" charset="0"/>
                <a:cs typeface="Times New Roman" panose="02020603050405020304" pitchFamily="18" charset="0"/>
              </a:rPr>
              <a:t>groupama</a:t>
            </a:r>
            <a:r>
              <a:rPr lang="fr-FR" sz="1100" kern="100" dirty="0">
                <a:solidFill>
                  <a:srgbClr val="00B0F0"/>
                </a:solidFill>
                <a:effectLst/>
                <a:ea typeface="Aptos" panose="020B0004020202020204" pitchFamily="34" charset="0"/>
                <a:cs typeface="Times New Roman" panose="02020603050405020304" pitchFamily="18" charset="0"/>
              </a:rPr>
              <a:t> est de réinternaliser certains flux, notamment pour remettre leurs conseiller sur leur cœur de métier. Nous continuons d’accompagner notre client dans la gestion de ses flux et lui prouvons toute notre adaptabilité possible dont il a besoin </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2. Où en est le rétroplanning du repositionnement des encadrants sur l'actualité EDF ?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En supposant un renfort potentiel de 30 ETP de Belfort pour Véolia, il est prévu de repositionner au moins un responsable d’équipe de Blagnac sur cette opération afin de gérer les effectifs de Belfort. Pour les autres encadrants, nous travaillons sur différentes hypothèses de réaffectations possibles d’ici la fin décembre.</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3. Avez-vous pu programmer une communication avec l'ensemble des moyens de contact du service RH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il y a des communications </a:t>
            </a:r>
            <a:r>
              <a:rPr lang="fr-FR" sz="1100" kern="100" dirty="0" err="1">
                <a:solidFill>
                  <a:srgbClr val="00B0F0"/>
                </a:solidFill>
                <a:effectLst/>
                <a:ea typeface="Aptos" panose="020B0004020202020204" pitchFamily="34" charset="0"/>
                <a:cs typeface="Times New Roman" panose="02020603050405020304" pitchFamily="18" charset="0"/>
              </a:rPr>
              <a:t>bms</a:t>
            </a:r>
            <a:r>
              <a:rPr lang="fr-FR" sz="1100" kern="100" dirty="0">
                <a:solidFill>
                  <a:srgbClr val="00B0F0"/>
                </a:solidFill>
                <a:effectLst/>
                <a:ea typeface="Aptos" panose="020B0004020202020204" pitchFamily="34" charset="0"/>
                <a:cs typeface="Times New Roman" panose="02020603050405020304" pitchFamily="18" charset="0"/>
              </a:rPr>
              <a:t> et des affichages sur les coordonnées RH sur tous les plateaux ainsi qu’un QR code affiché à la porte du bureau RH </a:t>
            </a:r>
          </a:p>
          <a:p>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4. Lors de la réunion du mois d'août, vous m'avez répondu que vous deviez vous rapprocher de Zinba afin de vérifier si les garanties du contrat prévoyance étaient à jour sous TP </a:t>
            </a:r>
            <a:r>
              <a:rPr lang="fr-FR" sz="1100" kern="100" dirty="0" err="1">
                <a:effectLst/>
                <a:ea typeface="Aptos" panose="020B0004020202020204" pitchFamily="34" charset="0"/>
                <a:cs typeface="Times New Roman" panose="02020603050405020304" pitchFamily="18" charset="0"/>
              </a:rPr>
              <a:t>inside</a:t>
            </a:r>
            <a:r>
              <a:rPr lang="fr-FR" sz="1100" kern="100" dirty="0">
                <a:effectLst/>
                <a:ea typeface="Aptos" panose="020B0004020202020204" pitchFamily="34" charset="0"/>
                <a:cs typeface="Times New Roman" panose="02020603050405020304" pitchFamily="18" charset="0"/>
              </a:rPr>
              <a:t> ? Avez-vous eu ce retour ?</a:t>
            </a:r>
          </a:p>
          <a:p>
            <a:r>
              <a:rPr lang="fr-FR" sz="1100" kern="100" dirty="0">
                <a:solidFill>
                  <a:srgbClr val="00B0F0"/>
                </a:solidFill>
                <a:effectLst/>
                <a:ea typeface="Aptos" panose="020B0004020202020204" pitchFamily="34" charset="0"/>
                <a:cs typeface="Times New Roman" panose="02020603050405020304" pitchFamily="18" charset="0"/>
              </a:rPr>
              <a:t>Réponse </a:t>
            </a:r>
            <a:r>
              <a:rPr lang="fr-FR" sz="1100" b="1" kern="100" dirty="0">
                <a:solidFill>
                  <a:srgbClr val="00B0F0"/>
                </a:solidFill>
                <a:effectLst/>
                <a:ea typeface="Aptos" panose="020B0004020202020204" pitchFamily="34" charset="0"/>
                <a:cs typeface="Times New Roman" panose="02020603050405020304" pitchFamily="18" charset="0"/>
              </a:rPr>
              <a:t>: </a:t>
            </a:r>
            <a:r>
              <a:rPr lang="fr-FR" sz="1100" kern="100" dirty="0">
                <a:solidFill>
                  <a:srgbClr val="00B0F0"/>
                </a:solidFill>
                <a:effectLst/>
                <a:ea typeface="Aptos" panose="020B0004020202020204" pitchFamily="34" charset="0"/>
                <a:cs typeface="Times New Roman" panose="02020603050405020304" pitchFamily="18" charset="0"/>
              </a:rPr>
              <a:t>la vérification est en cours</a:t>
            </a:r>
            <a:endParaRPr lang="fr-FR" sz="1100" kern="100" dirty="0">
              <a:effectLst/>
              <a:ea typeface="Aptos" panose="020B0004020202020204" pitchFamily="34" charset="0"/>
              <a:cs typeface="Times New Roman" panose="02020603050405020304" pitchFamily="18" charset="0"/>
            </a:endParaRPr>
          </a:p>
          <a:p>
            <a:r>
              <a:rPr lang="fr-FR" sz="1100" kern="100" dirty="0">
                <a:effectLst/>
                <a:ea typeface="Aptos" panose="020B0004020202020204" pitchFamily="34" charset="0"/>
                <a:cs typeface="Times New Roman" panose="02020603050405020304" pitchFamily="18" charset="0"/>
              </a:rPr>
              <a:t> </a:t>
            </a:r>
            <a:endParaRPr lang="fr-FR"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447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áfico 5">
            <a:extLst>
              <a:ext uri="{FF2B5EF4-FFF2-40B4-BE49-F238E27FC236}">
                <a16:creationId xmlns:a16="http://schemas.microsoft.com/office/drawing/2014/main" id="{4AA7488E-9E4F-41E7-8051-127C0E34B9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780183"/>
            <a:ext cx="9144000" cy="2447925"/>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92846" y="530161"/>
            <a:ext cx="5040630" cy="311402"/>
          </a:xfrm>
        </p:spPr>
        <p:txBody>
          <a:bodyPr/>
          <a:lstStyle/>
          <a:p>
            <a:r>
              <a:rPr lang="en-US" dirty="0" err="1"/>
              <a:t>Absentéisme</a:t>
            </a:r>
            <a:r>
              <a:rPr lang="en-US" dirty="0"/>
              <a:t>* – </a:t>
            </a:r>
            <a:r>
              <a:rPr lang="en-US" dirty="0" err="1"/>
              <a:t>Août</a:t>
            </a:r>
            <a:r>
              <a:rPr lang="en-US" dirty="0"/>
              <a:t> 2024 - </a:t>
            </a:r>
            <a:r>
              <a:rPr lang="en-US" dirty="0" err="1"/>
              <a:t>périmètre</a:t>
            </a:r>
            <a:r>
              <a:rPr lang="en-US" dirty="0"/>
              <a:t> Blagnac/Montpellier - </a:t>
            </a:r>
            <a:r>
              <a:rPr lang="en-US" dirty="0">
                <a:highlight>
                  <a:srgbClr val="FFFF00"/>
                </a:highlight>
              </a:rPr>
              <a:t>BLAGNAC</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432078" y="486773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4" name="ZoneTexte 13">
            <a:extLst>
              <a:ext uri="{FF2B5EF4-FFF2-40B4-BE49-F238E27FC236}">
                <a16:creationId xmlns:a16="http://schemas.microsoft.com/office/drawing/2014/main" id="{6FAE8C8C-4C5E-4930-9C49-859415F1F97B}"/>
              </a:ext>
            </a:extLst>
          </p:cNvPr>
          <p:cNvSpPr txBox="1"/>
          <p:nvPr/>
        </p:nvSpPr>
        <p:spPr>
          <a:xfrm>
            <a:off x="287827" y="1237534"/>
            <a:ext cx="2887201"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Répartition par type d’absence </a:t>
            </a:r>
            <a:r>
              <a:rPr lang="fr-FR" sz="1400" b="1" dirty="0"/>
              <a:t>: </a:t>
            </a:r>
          </a:p>
        </p:txBody>
      </p:sp>
      <p:sp>
        <p:nvSpPr>
          <p:cNvPr id="15" name="ZoneTexte 14">
            <a:extLst>
              <a:ext uri="{FF2B5EF4-FFF2-40B4-BE49-F238E27FC236}">
                <a16:creationId xmlns:a16="http://schemas.microsoft.com/office/drawing/2014/main" id="{F7847964-38BC-4E3E-B4F3-61489D67EAC4}"/>
              </a:ext>
            </a:extLst>
          </p:cNvPr>
          <p:cNvSpPr txBox="1"/>
          <p:nvPr/>
        </p:nvSpPr>
        <p:spPr>
          <a:xfrm>
            <a:off x="4513094" y="1195721"/>
            <a:ext cx="2911759"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Répartition par type de contrat : </a:t>
            </a:r>
            <a:endParaRPr lang="fr-FR" sz="1400" b="1" dirty="0"/>
          </a:p>
        </p:txBody>
      </p:sp>
      <p:graphicFrame>
        <p:nvGraphicFramePr>
          <p:cNvPr id="16" name="Tableau 15">
            <a:extLst>
              <a:ext uri="{FF2B5EF4-FFF2-40B4-BE49-F238E27FC236}">
                <a16:creationId xmlns:a16="http://schemas.microsoft.com/office/drawing/2014/main" id="{4990B5CC-E0EF-4BF6-A0CF-44B55F252CE8}"/>
              </a:ext>
            </a:extLst>
          </p:cNvPr>
          <p:cNvGraphicFramePr>
            <a:graphicFrameLocks noGrp="1"/>
          </p:cNvGraphicFramePr>
          <p:nvPr>
            <p:extLst>
              <p:ext uri="{D42A27DB-BD31-4B8C-83A1-F6EECF244321}">
                <p14:modId xmlns:p14="http://schemas.microsoft.com/office/powerpoint/2010/main" val="820419260"/>
              </p:ext>
            </p:extLst>
          </p:nvPr>
        </p:nvGraphicFramePr>
        <p:xfrm>
          <a:off x="4689544" y="4171332"/>
          <a:ext cx="3048000" cy="370840"/>
        </p:xfrm>
        <a:graphic>
          <a:graphicData uri="http://schemas.openxmlformats.org/drawingml/2006/table">
            <a:tbl>
              <a:tblPr firstRow="1" bandRow="1">
                <a:tableStyleId>{F5AB1C69-6EDB-4FF4-983F-18BD219EF322}</a:tableStyleId>
              </a:tblPr>
              <a:tblGrid>
                <a:gridCol w="1327809">
                  <a:extLst>
                    <a:ext uri="{9D8B030D-6E8A-4147-A177-3AD203B41FA5}">
                      <a16:colId xmlns:a16="http://schemas.microsoft.com/office/drawing/2014/main" val="146662317"/>
                    </a:ext>
                  </a:extLst>
                </a:gridCol>
                <a:gridCol w="1720191">
                  <a:extLst>
                    <a:ext uri="{9D8B030D-6E8A-4147-A177-3AD203B41FA5}">
                      <a16:colId xmlns:a16="http://schemas.microsoft.com/office/drawing/2014/main" val="2769000246"/>
                    </a:ext>
                  </a:extLst>
                </a:gridCol>
              </a:tblGrid>
              <a:tr h="370840">
                <a:tc>
                  <a:txBody>
                    <a:bodyPr/>
                    <a:lstStyle/>
                    <a:p>
                      <a:pPr algn="ctr"/>
                      <a:r>
                        <a:rPr lang="fr-FR" sz="1400" dirty="0"/>
                        <a:t>TOTAL</a:t>
                      </a:r>
                    </a:p>
                  </a:txBody>
                  <a:tcPr anchor="ctr"/>
                </a:tc>
                <a:tc>
                  <a:txBody>
                    <a:bodyPr/>
                    <a:lstStyle/>
                    <a:p>
                      <a:pPr algn="ctr"/>
                      <a:r>
                        <a:rPr lang="fr-FR" sz="1400" dirty="0"/>
                        <a:t>15,9%</a:t>
                      </a:r>
                    </a:p>
                  </a:txBody>
                  <a:tcPr anchor="ctr"/>
                </a:tc>
                <a:extLst>
                  <a:ext uri="{0D108BD9-81ED-4DB2-BD59-A6C34878D82A}">
                    <a16:rowId xmlns:a16="http://schemas.microsoft.com/office/drawing/2014/main" val="743596516"/>
                  </a:ext>
                </a:extLst>
              </a:tr>
            </a:tbl>
          </a:graphicData>
        </a:graphic>
      </p:graphicFrame>
      <p:pic>
        <p:nvPicPr>
          <p:cNvPr id="4" name="Image 3">
            <a:extLst>
              <a:ext uri="{FF2B5EF4-FFF2-40B4-BE49-F238E27FC236}">
                <a16:creationId xmlns:a16="http://schemas.microsoft.com/office/drawing/2014/main" id="{B20AD8C8-0406-7A77-B82E-4CE1AF6CFD6C}"/>
              </a:ext>
            </a:extLst>
          </p:cNvPr>
          <p:cNvPicPr>
            <a:picLocks noChangeAspect="1"/>
          </p:cNvPicPr>
          <p:nvPr/>
        </p:nvPicPr>
        <p:blipFill>
          <a:blip r:embed="rId5"/>
          <a:stretch>
            <a:fillRect/>
          </a:stretch>
        </p:blipFill>
        <p:spPr>
          <a:xfrm>
            <a:off x="94891" y="1545310"/>
            <a:ext cx="4201063" cy="3293389"/>
          </a:xfrm>
          <a:prstGeom prst="rect">
            <a:avLst/>
          </a:prstGeom>
        </p:spPr>
      </p:pic>
      <p:pic>
        <p:nvPicPr>
          <p:cNvPr id="8" name="Image 7">
            <a:extLst>
              <a:ext uri="{FF2B5EF4-FFF2-40B4-BE49-F238E27FC236}">
                <a16:creationId xmlns:a16="http://schemas.microsoft.com/office/drawing/2014/main" id="{5C0B5F09-03E1-321C-86F5-B8D91191DB9E}"/>
              </a:ext>
            </a:extLst>
          </p:cNvPr>
          <p:cNvPicPr>
            <a:picLocks noChangeAspect="1"/>
          </p:cNvPicPr>
          <p:nvPr/>
        </p:nvPicPr>
        <p:blipFill>
          <a:blip r:embed="rId6"/>
          <a:stretch>
            <a:fillRect/>
          </a:stretch>
        </p:blipFill>
        <p:spPr>
          <a:xfrm>
            <a:off x="4689544" y="1503498"/>
            <a:ext cx="4251106" cy="2511865"/>
          </a:xfrm>
          <a:prstGeom prst="rect">
            <a:avLst/>
          </a:prstGeom>
        </p:spPr>
      </p:pic>
    </p:spTree>
    <p:extLst>
      <p:ext uri="{BB962C8B-B14F-4D97-AF65-F5344CB8AC3E}">
        <p14:creationId xmlns:p14="http://schemas.microsoft.com/office/powerpoint/2010/main" val="106659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áfico 5">
            <a:extLst>
              <a:ext uri="{FF2B5EF4-FFF2-40B4-BE49-F238E27FC236}">
                <a16:creationId xmlns:a16="http://schemas.microsoft.com/office/drawing/2014/main" id="{4AA7488E-9E4F-41E7-8051-127C0E34B9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780183"/>
            <a:ext cx="9144000" cy="2447925"/>
          </a:xfrm>
          <a:prstGeom prst="rect">
            <a:avLst/>
          </a:prstGeom>
        </p:spPr>
      </p:pic>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92846" y="530161"/>
            <a:ext cx="5040630" cy="311402"/>
          </a:xfrm>
        </p:spPr>
        <p:txBody>
          <a:bodyPr/>
          <a:lstStyle/>
          <a:p>
            <a:r>
              <a:rPr lang="en-US" dirty="0" err="1"/>
              <a:t>Absentéisme</a:t>
            </a:r>
            <a:r>
              <a:rPr lang="en-US" dirty="0"/>
              <a:t>* – </a:t>
            </a:r>
            <a:r>
              <a:rPr lang="en-US" dirty="0" err="1"/>
              <a:t>Août</a:t>
            </a:r>
            <a:r>
              <a:rPr lang="en-US" dirty="0"/>
              <a:t> 2024 - </a:t>
            </a:r>
            <a:r>
              <a:rPr lang="en-US" dirty="0" err="1"/>
              <a:t>périmètre</a:t>
            </a:r>
            <a:r>
              <a:rPr lang="en-US" dirty="0"/>
              <a:t> Blagnac/Montpellier - </a:t>
            </a:r>
            <a:r>
              <a:rPr lang="en-US" dirty="0">
                <a:highlight>
                  <a:srgbClr val="FFFF00"/>
                </a:highlight>
              </a:rPr>
              <a:t>MONTPELLIER</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432078" y="486773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4" name="ZoneTexte 13">
            <a:extLst>
              <a:ext uri="{FF2B5EF4-FFF2-40B4-BE49-F238E27FC236}">
                <a16:creationId xmlns:a16="http://schemas.microsoft.com/office/drawing/2014/main" id="{6FAE8C8C-4C5E-4930-9C49-859415F1F97B}"/>
              </a:ext>
            </a:extLst>
          </p:cNvPr>
          <p:cNvSpPr txBox="1"/>
          <p:nvPr/>
        </p:nvSpPr>
        <p:spPr>
          <a:xfrm>
            <a:off x="287827" y="1237534"/>
            <a:ext cx="2887201"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Répartition par type d’absence </a:t>
            </a:r>
            <a:r>
              <a:rPr lang="fr-FR" sz="1400" b="1" dirty="0"/>
              <a:t>: </a:t>
            </a:r>
          </a:p>
        </p:txBody>
      </p:sp>
      <p:sp>
        <p:nvSpPr>
          <p:cNvPr id="15" name="ZoneTexte 14">
            <a:extLst>
              <a:ext uri="{FF2B5EF4-FFF2-40B4-BE49-F238E27FC236}">
                <a16:creationId xmlns:a16="http://schemas.microsoft.com/office/drawing/2014/main" id="{F7847964-38BC-4E3E-B4F3-61489D67EAC4}"/>
              </a:ext>
            </a:extLst>
          </p:cNvPr>
          <p:cNvSpPr txBox="1"/>
          <p:nvPr/>
        </p:nvSpPr>
        <p:spPr>
          <a:xfrm>
            <a:off x="4513094" y="1195721"/>
            <a:ext cx="2911759"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Répartition par type de contrat : </a:t>
            </a:r>
            <a:endParaRPr lang="fr-FR" sz="1400" b="1" dirty="0"/>
          </a:p>
        </p:txBody>
      </p:sp>
      <p:graphicFrame>
        <p:nvGraphicFramePr>
          <p:cNvPr id="16" name="Tableau 15">
            <a:extLst>
              <a:ext uri="{FF2B5EF4-FFF2-40B4-BE49-F238E27FC236}">
                <a16:creationId xmlns:a16="http://schemas.microsoft.com/office/drawing/2014/main" id="{4990B5CC-E0EF-4BF6-A0CF-44B55F252CE8}"/>
              </a:ext>
            </a:extLst>
          </p:cNvPr>
          <p:cNvGraphicFramePr>
            <a:graphicFrameLocks noGrp="1"/>
          </p:cNvGraphicFramePr>
          <p:nvPr>
            <p:extLst>
              <p:ext uri="{D42A27DB-BD31-4B8C-83A1-F6EECF244321}">
                <p14:modId xmlns:p14="http://schemas.microsoft.com/office/powerpoint/2010/main" val="89158201"/>
              </p:ext>
            </p:extLst>
          </p:nvPr>
        </p:nvGraphicFramePr>
        <p:xfrm>
          <a:off x="4689544" y="4171332"/>
          <a:ext cx="3048000" cy="370840"/>
        </p:xfrm>
        <a:graphic>
          <a:graphicData uri="http://schemas.openxmlformats.org/drawingml/2006/table">
            <a:tbl>
              <a:tblPr firstRow="1" bandRow="1">
                <a:tableStyleId>{F5AB1C69-6EDB-4FF4-983F-18BD219EF322}</a:tableStyleId>
              </a:tblPr>
              <a:tblGrid>
                <a:gridCol w="1327809">
                  <a:extLst>
                    <a:ext uri="{9D8B030D-6E8A-4147-A177-3AD203B41FA5}">
                      <a16:colId xmlns:a16="http://schemas.microsoft.com/office/drawing/2014/main" val="146662317"/>
                    </a:ext>
                  </a:extLst>
                </a:gridCol>
                <a:gridCol w="1720191">
                  <a:extLst>
                    <a:ext uri="{9D8B030D-6E8A-4147-A177-3AD203B41FA5}">
                      <a16:colId xmlns:a16="http://schemas.microsoft.com/office/drawing/2014/main" val="2769000246"/>
                    </a:ext>
                  </a:extLst>
                </a:gridCol>
              </a:tblGrid>
              <a:tr h="370840">
                <a:tc>
                  <a:txBody>
                    <a:bodyPr/>
                    <a:lstStyle/>
                    <a:p>
                      <a:pPr algn="ctr"/>
                      <a:r>
                        <a:rPr lang="fr-FR" sz="1400" dirty="0"/>
                        <a:t>TOTAL</a:t>
                      </a:r>
                    </a:p>
                  </a:txBody>
                  <a:tcPr anchor="ctr"/>
                </a:tc>
                <a:tc>
                  <a:txBody>
                    <a:bodyPr/>
                    <a:lstStyle/>
                    <a:p>
                      <a:pPr algn="ctr"/>
                      <a:r>
                        <a:rPr lang="fr-FR" sz="1400" dirty="0"/>
                        <a:t>7,8 %</a:t>
                      </a:r>
                    </a:p>
                  </a:txBody>
                  <a:tcPr anchor="ctr"/>
                </a:tc>
                <a:extLst>
                  <a:ext uri="{0D108BD9-81ED-4DB2-BD59-A6C34878D82A}">
                    <a16:rowId xmlns:a16="http://schemas.microsoft.com/office/drawing/2014/main" val="743596516"/>
                  </a:ext>
                </a:extLst>
              </a:tr>
            </a:tbl>
          </a:graphicData>
        </a:graphic>
      </p:graphicFrame>
      <p:pic>
        <p:nvPicPr>
          <p:cNvPr id="3" name="Image 2">
            <a:extLst>
              <a:ext uri="{FF2B5EF4-FFF2-40B4-BE49-F238E27FC236}">
                <a16:creationId xmlns:a16="http://schemas.microsoft.com/office/drawing/2014/main" id="{FD585AFF-191C-151F-D4B1-49B2CCB81F08}"/>
              </a:ext>
            </a:extLst>
          </p:cNvPr>
          <p:cNvPicPr>
            <a:picLocks noChangeAspect="1"/>
          </p:cNvPicPr>
          <p:nvPr/>
        </p:nvPicPr>
        <p:blipFill>
          <a:blip r:embed="rId5"/>
          <a:stretch>
            <a:fillRect/>
          </a:stretch>
        </p:blipFill>
        <p:spPr>
          <a:xfrm>
            <a:off x="4689544" y="1463705"/>
            <a:ext cx="4454456" cy="2484074"/>
          </a:xfrm>
          <a:prstGeom prst="rect">
            <a:avLst/>
          </a:prstGeom>
        </p:spPr>
      </p:pic>
      <p:pic>
        <p:nvPicPr>
          <p:cNvPr id="5" name="Image 4">
            <a:extLst>
              <a:ext uri="{FF2B5EF4-FFF2-40B4-BE49-F238E27FC236}">
                <a16:creationId xmlns:a16="http://schemas.microsoft.com/office/drawing/2014/main" id="{DDD9AC36-93FE-BC93-7EFF-D49D100D734F}"/>
              </a:ext>
            </a:extLst>
          </p:cNvPr>
          <p:cNvPicPr>
            <a:picLocks noChangeAspect="1"/>
          </p:cNvPicPr>
          <p:nvPr/>
        </p:nvPicPr>
        <p:blipFill>
          <a:blip r:embed="rId6"/>
          <a:stretch>
            <a:fillRect/>
          </a:stretch>
        </p:blipFill>
        <p:spPr>
          <a:xfrm>
            <a:off x="103518" y="1545311"/>
            <a:ext cx="4350940" cy="3340749"/>
          </a:xfrm>
          <a:prstGeom prst="rect">
            <a:avLst/>
          </a:prstGeom>
        </p:spPr>
      </p:pic>
    </p:spTree>
    <p:extLst>
      <p:ext uri="{BB962C8B-B14F-4D97-AF65-F5344CB8AC3E}">
        <p14:creationId xmlns:p14="http://schemas.microsoft.com/office/powerpoint/2010/main" val="254166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98F64-074E-444B-80E4-CB6E124A7A3F}"/>
              </a:ext>
            </a:extLst>
          </p:cNvPr>
          <p:cNvSpPr>
            <a:spLocks noGrp="1"/>
          </p:cNvSpPr>
          <p:nvPr>
            <p:ph type="title"/>
          </p:nvPr>
        </p:nvSpPr>
        <p:spPr/>
        <p:txBody>
          <a:bodyPr/>
          <a:lstStyle/>
          <a:p>
            <a:r>
              <a:rPr lang="en-US" dirty="0"/>
              <a:t>2. Point Ressources </a:t>
            </a:r>
            <a:r>
              <a:rPr lang="en-US" dirty="0" err="1"/>
              <a:t>Humaines</a:t>
            </a:r>
            <a:endParaRPr lang="en-US" dirty="0"/>
          </a:p>
        </p:txBody>
      </p:sp>
      <p:sp>
        <p:nvSpPr>
          <p:cNvPr id="10" name="Text Placeholder 9">
            <a:extLst>
              <a:ext uri="{FF2B5EF4-FFF2-40B4-BE49-F238E27FC236}">
                <a16:creationId xmlns:a16="http://schemas.microsoft.com/office/drawing/2014/main" id="{94EC985D-2D3D-724A-8BB6-AC929F29BBFD}"/>
              </a:ext>
            </a:extLst>
          </p:cNvPr>
          <p:cNvSpPr>
            <a:spLocks noGrp="1"/>
          </p:cNvSpPr>
          <p:nvPr>
            <p:ph type="body" idx="1"/>
          </p:nvPr>
        </p:nvSpPr>
        <p:spPr>
          <a:xfrm>
            <a:off x="287827" y="513312"/>
            <a:ext cx="5040630" cy="311402"/>
          </a:xfrm>
        </p:spPr>
        <p:txBody>
          <a:bodyPr/>
          <a:lstStyle/>
          <a:p>
            <a:r>
              <a:rPr lang="en-US" dirty="0" err="1"/>
              <a:t>Absentéisme</a:t>
            </a:r>
            <a:r>
              <a:rPr lang="en-US" dirty="0"/>
              <a:t>* – </a:t>
            </a:r>
            <a:r>
              <a:rPr lang="en-US" dirty="0" err="1"/>
              <a:t>Août</a:t>
            </a:r>
            <a:r>
              <a:rPr lang="en-US" dirty="0"/>
              <a:t> 2024 - </a:t>
            </a:r>
            <a:r>
              <a:rPr lang="en-US" dirty="0" err="1"/>
              <a:t>périmètre</a:t>
            </a:r>
            <a:r>
              <a:rPr lang="en-US" dirty="0"/>
              <a:t> Blagnac - Montpellier - </a:t>
            </a:r>
            <a:r>
              <a:rPr lang="en-US" dirty="0">
                <a:highlight>
                  <a:srgbClr val="FFFF00"/>
                </a:highlight>
              </a:rPr>
              <a:t>Blagnac</a:t>
            </a:r>
          </a:p>
        </p:txBody>
      </p:sp>
      <p:sp>
        <p:nvSpPr>
          <p:cNvPr id="7" name="ZoneTexte 6">
            <a:extLst>
              <a:ext uri="{FF2B5EF4-FFF2-40B4-BE49-F238E27FC236}">
                <a16:creationId xmlns:a16="http://schemas.microsoft.com/office/drawing/2014/main" id="{D1684CB3-6BBB-481C-BC33-33416429F91A}"/>
              </a:ext>
            </a:extLst>
          </p:cNvPr>
          <p:cNvSpPr txBox="1"/>
          <p:nvPr/>
        </p:nvSpPr>
        <p:spPr>
          <a:xfrm>
            <a:off x="7259339" y="4744620"/>
            <a:ext cx="1711922"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0000"/>
                </a:solidFill>
                <a:effectLst/>
                <a:uLnTx/>
                <a:uFillTx/>
                <a:latin typeface="Calibri" panose="020F0502020204030204"/>
                <a:ea typeface="+mn-ea"/>
                <a:cs typeface="+mn-cs"/>
              </a:rPr>
              <a:t>*Source : Power BI</a:t>
            </a:r>
          </a:p>
        </p:txBody>
      </p:sp>
      <p:sp>
        <p:nvSpPr>
          <p:cNvPr id="11" name="ZoneTexte 10">
            <a:extLst>
              <a:ext uri="{FF2B5EF4-FFF2-40B4-BE49-F238E27FC236}">
                <a16:creationId xmlns:a16="http://schemas.microsoft.com/office/drawing/2014/main" id="{8AA157E3-9F56-484B-927A-F72D79408379}"/>
              </a:ext>
            </a:extLst>
          </p:cNvPr>
          <p:cNvSpPr txBox="1"/>
          <p:nvPr/>
        </p:nvSpPr>
        <p:spPr>
          <a:xfrm>
            <a:off x="287827" y="1450665"/>
            <a:ext cx="3988336" cy="307777"/>
          </a:xfrm>
          <a:prstGeom prst="rect">
            <a:avLst/>
          </a:prstGeom>
          <a:noFill/>
        </p:spPr>
        <p:txBody>
          <a:bodyPr wrap="none" rtlCol="0">
            <a:spAutoFit/>
          </a:bodyPr>
          <a:lstStyle/>
          <a:p>
            <a:pPr marL="285750" indent="-285750">
              <a:buFont typeface="Arial" panose="020B0604020202020204" pitchFamily="34" charset="0"/>
              <a:buChar char="•"/>
            </a:pPr>
            <a:r>
              <a:rPr lang="fr-FR" sz="1400" b="1" u="sng" dirty="0"/>
              <a:t>Evolution du taux d’absentéisme 2022 vs 2024 :</a:t>
            </a:r>
            <a:endParaRPr lang="fr-FR" sz="1400" b="1" dirty="0"/>
          </a:p>
        </p:txBody>
      </p:sp>
      <p:pic>
        <p:nvPicPr>
          <p:cNvPr id="4" name="Image 3">
            <a:extLst>
              <a:ext uri="{FF2B5EF4-FFF2-40B4-BE49-F238E27FC236}">
                <a16:creationId xmlns:a16="http://schemas.microsoft.com/office/drawing/2014/main" id="{BF3F2CBF-8A4F-5B90-63A9-CC9DDBAE6DD6}"/>
              </a:ext>
            </a:extLst>
          </p:cNvPr>
          <p:cNvPicPr>
            <a:picLocks noChangeAspect="1"/>
          </p:cNvPicPr>
          <p:nvPr/>
        </p:nvPicPr>
        <p:blipFill>
          <a:blip r:embed="rId2"/>
          <a:stretch>
            <a:fillRect/>
          </a:stretch>
        </p:blipFill>
        <p:spPr>
          <a:xfrm>
            <a:off x="0" y="1307764"/>
            <a:ext cx="9144000" cy="3436856"/>
          </a:xfrm>
          <a:prstGeom prst="rect">
            <a:avLst/>
          </a:prstGeom>
        </p:spPr>
      </p:pic>
    </p:spTree>
    <p:extLst>
      <p:ext uri="{BB962C8B-B14F-4D97-AF65-F5344CB8AC3E}">
        <p14:creationId xmlns:p14="http://schemas.microsoft.com/office/powerpoint/2010/main" val="459559342"/>
      </p:ext>
    </p:extLst>
  </p:cSld>
  <p:clrMapOvr>
    <a:masterClrMapping/>
  </p:clrMapOvr>
</p:sld>
</file>

<file path=ppt/theme/theme1.xml><?xml version="1.0" encoding="utf-8"?>
<a:theme xmlns:a="http://schemas.openxmlformats.org/drawingml/2006/main" name="Thème Office">
  <a:themeElements>
    <a:clrScheme name="TP 1">
      <a:dk1>
        <a:srgbClr val="000000"/>
      </a:dk1>
      <a:lt1>
        <a:srgbClr val="FFFFFF"/>
      </a:lt1>
      <a:dk2>
        <a:srgbClr val="771E95"/>
      </a:dk2>
      <a:lt2>
        <a:srgbClr val="F8F8F8"/>
      </a:lt2>
      <a:accent1>
        <a:srgbClr val="FF5C00"/>
      </a:accent1>
      <a:accent2>
        <a:srgbClr val="2F46B0"/>
      </a:accent2>
      <a:accent3>
        <a:srgbClr val="00AF9A"/>
      </a:accent3>
      <a:accent4>
        <a:srgbClr val="F82B7E"/>
      </a:accent4>
      <a:accent5>
        <a:srgbClr val="00D668"/>
      </a:accent5>
      <a:accent6>
        <a:srgbClr val="F3D100"/>
      </a:accent6>
      <a:hlink>
        <a:srgbClr val="0087FF"/>
      </a:hlink>
      <a:folHlink>
        <a:srgbClr val="771E9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1">
      <a:dk1>
        <a:srgbClr val="000000"/>
      </a:dk1>
      <a:lt1>
        <a:srgbClr val="FFFFFF"/>
      </a:lt1>
      <a:dk2>
        <a:srgbClr val="771E95"/>
      </a:dk2>
      <a:lt2>
        <a:srgbClr val="F8F8F8"/>
      </a:lt2>
      <a:accent1>
        <a:srgbClr val="780096"/>
      </a:accent1>
      <a:accent2>
        <a:srgbClr val="00AF9B"/>
      </a:accent2>
      <a:accent3>
        <a:srgbClr val="3047B0"/>
      </a:accent3>
      <a:accent4>
        <a:srgbClr val="FF0082"/>
      </a:accent4>
      <a:accent5>
        <a:srgbClr val="FF5C00"/>
      </a:accent5>
      <a:accent6>
        <a:srgbClr val="BC59DD"/>
      </a:accent6>
      <a:hlink>
        <a:srgbClr val="0087FF"/>
      </a:hlink>
      <a:folHlink>
        <a:srgbClr val="771E9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T_PPT Template_CSR_October_2021" id="{A6241365-A8DF-8341-BA4E-48603A643E3D}" vid="{C10722A8-B92C-494C-BE14-F55E161D0D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168678f-a545-4f1a-9cc6-75eaf77b83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5893E7B55F2140B6893C1BCA86892D" ma:contentTypeVersion="17" ma:contentTypeDescription="Create a new document." ma:contentTypeScope="" ma:versionID="e9ea6c506f6fae2ef7410610aedb7dd2">
  <xsd:schema xmlns:xsd="http://www.w3.org/2001/XMLSchema" xmlns:xs="http://www.w3.org/2001/XMLSchema" xmlns:p="http://schemas.microsoft.com/office/2006/metadata/properties" xmlns:ns3="3168678f-a545-4f1a-9cc6-75eaf77b83fc" xmlns:ns4="a638599a-4080-4dcc-831e-8c697b6b6be8" targetNamespace="http://schemas.microsoft.com/office/2006/metadata/properties" ma:root="true" ma:fieldsID="2f487f930d79140ab761d863d24c99da" ns3:_="" ns4:_="">
    <xsd:import namespace="3168678f-a545-4f1a-9cc6-75eaf77b83fc"/>
    <xsd:import namespace="a638599a-4080-4dcc-831e-8c697b6b6be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8678f-a545-4f1a-9cc6-75eaf77b8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38599a-4080-4dcc-831e-8c697b6b6be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8BEBA0-9529-4560-92F8-33B2A6CD88E9}">
  <ds:schemaRefs>
    <ds:schemaRef ds:uri="http://purl.org/dc/elements/1.1/"/>
    <ds:schemaRef ds:uri="a638599a-4080-4dcc-831e-8c697b6b6be8"/>
    <ds:schemaRef ds:uri="3168678f-a545-4f1a-9cc6-75eaf77b83fc"/>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492201E-597B-4985-9016-228173462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8678f-a545-4f1a-9cc6-75eaf77b83fc"/>
    <ds:schemaRef ds:uri="a638599a-4080-4dcc-831e-8c697b6b6b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35AA43-AE25-49FB-BE84-6B5556B381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TM10001105[[fn=Cadrage]]</Template>
  <TotalTime>23590</TotalTime>
  <Words>4409</Words>
  <Application>Microsoft Office PowerPoint</Application>
  <PresentationFormat>Affichage à l'écran (16:9)</PresentationFormat>
  <Paragraphs>553</Paragraphs>
  <Slides>61</Slides>
  <Notes>16</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61</vt:i4>
      </vt:variant>
    </vt:vector>
  </HeadingPairs>
  <TitlesOfParts>
    <vt:vector size="68" baseType="lpstr">
      <vt:lpstr>Aptos</vt:lpstr>
      <vt:lpstr>Arial</vt:lpstr>
      <vt:lpstr>Calibri</vt:lpstr>
      <vt:lpstr>Symbol</vt:lpstr>
      <vt:lpstr>Times New Roman</vt:lpstr>
      <vt:lpstr>Thème Office</vt:lpstr>
      <vt:lpstr>Office Theme</vt:lpstr>
      <vt:lpstr>Présentation PowerPoint</vt:lpstr>
      <vt:lpstr>Présentation PowerPoint</vt:lpstr>
      <vt:lpstr>1. Point Financier</vt:lpstr>
      <vt:lpstr>1. Point Financier</vt:lpstr>
      <vt:lpstr>Présentation PowerPoint</vt:lpstr>
      <vt:lpstr>2. Point Ressources Humaines</vt:lpstr>
      <vt:lpstr>2. Point Ressources Humaines</vt:lpstr>
      <vt:lpstr>2. Point Ressources Humaines</vt:lpstr>
      <vt:lpstr>2. Point Ressources Humaines</vt:lpstr>
      <vt:lpstr>2. Point Ressources Humaines</vt:lpstr>
      <vt:lpstr>2. Point Ressources Humaines</vt:lpstr>
      <vt:lpstr>2. Point Ressources Humaines</vt:lpstr>
      <vt:lpstr>2. Point Ressources Humaines</vt:lpstr>
      <vt:lpstr>2. Point Ressources Humaines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posées par SUD</vt:lpstr>
      <vt:lpstr>Questions posées par SUD</vt:lpstr>
      <vt:lpstr>Questions posées par SUD</vt:lpstr>
      <vt:lpstr>Questions posées par SUD</vt:lpstr>
      <vt:lpstr>Questions posées par SUD</vt:lpstr>
      <vt:lpstr>Questions posées par CFTC</vt:lpstr>
      <vt:lpstr>Questions posées par CFTC</vt:lpstr>
      <vt:lpstr>Questions posées par la CFTC</vt:lpstr>
      <vt:lpstr>Questions posées par la CGT</vt:lpstr>
      <vt:lpstr>Questions posées par la CGT</vt:lpstr>
      <vt:lpstr>Questions posées par la CGT</vt:lpstr>
      <vt:lpstr>Questions posées par la CGT</vt:lpstr>
      <vt:lpstr>Questions posées par la CGT</vt:lpstr>
      <vt:lpstr>Questions posées par la CGT</vt:lpstr>
      <vt:lpstr>Questions posées par la CGT</vt:lpstr>
      <vt:lpstr>Questions posées par la CFE-CGC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TELEPERFORMANCE FRANCE    Centre d’ASNIERES  Réunions des Représentants de Proximité (RP)</dc:title>
  <dc:creator>Zinba Chaouch Chatir</dc:creator>
  <cp:lastModifiedBy>rene-patrick herchuelz</cp:lastModifiedBy>
  <cp:revision>219</cp:revision>
  <cp:lastPrinted>2022-07-27T07:01:51Z</cp:lastPrinted>
  <dcterms:created xsi:type="dcterms:W3CDTF">2022-03-22T13:40:59Z</dcterms:created>
  <dcterms:modified xsi:type="dcterms:W3CDTF">2025-02-12T08:05:47Z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0x010100835893E7B55F2140B6893C1BCA86892D</vt:lpwstr>
  </property>
</Properties>
</file>