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7">
  <p:sldMasterIdLst>
    <p:sldMasterId id="2147483660" r:id="rId4"/>
    <p:sldMasterId id="2147483703" r:id="rId5"/>
  </p:sldMasterIdLst>
  <p:notesMasterIdLst>
    <p:notesMasterId r:id="rId45"/>
  </p:notesMasterIdLst>
  <p:sldIdLst>
    <p:sldId id="2310" r:id="rId6"/>
    <p:sldId id="2312" r:id="rId7"/>
    <p:sldId id="2359" r:id="rId8"/>
    <p:sldId id="2324" r:id="rId9"/>
    <p:sldId id="2583" r:id="rId10"/>
    <p:sldId id="2361" r:id="rId11"/>
    <p:sldId id="2556" r:id="rId12"/>
    <p:sldId id="2362" r:id="rId13"/>
    <p:sldId id="2558" r:id="rId14"/>
    <p:sldId id="2363" r:id="rId15"/>
    <p:sldId id="2602" r:id="rId16"/>
    <p:sldId id="2618" r:id="rId17"/>
    <p:sldId id="2623" r:id="rId18"/>
    <p:sldId id="373" r:id="rId19"/>
    <p:sldId id="2629" r:id="rId20"/>
    <p:sldId id="2604" r:id="rId21"/>
    <p:sldId id="2628" r:id="rId22"/>
    <p:sldId id="2601" r:id="rId23"/>
    <p:sldId id="2603" r:id="rId24"/>
    <p:sldId id="2609" r:id="rId25"/>
    <p:sldId id="2630" r:id="rId26"/>
    <p:sldId id="2610" r:id="rId27"/>
    <p:sldId id="2322" r:id="rId28"/>
    <p:sldId id="2576" r:id="rId29"/>
    <p:sldId id="2499" r:id="rId30"/>
    <p:sldId id="2570" r:id="rId31"/>
    <p:sldId id="2309" r:id="rId32"/>
    <p:sldId id="2548" r:id="rId33"/>
    <p:sldId id="2632" r:id="rId34"/>
    <p:sldId id="2634" r:id="rId35"/>
    <p:sldId id="2633" r:id="rId36"/>
    <p:sldId id="2631" r:id="rId37"/>
    <p:sldId id="2637" r:id="rId38"/>
    <p:sldId id="2636" r:id="rId39"/>
    <p:sldId id="2635" r:id="rId40"/>
    <p:sldId id="2638" r:id="rId41"/>
    <p:sldId id="2639" r:id="rId42"/>
    <p:sldId id="2492" r:id="rId43"/>
    <p:sldId id="2456" r:id="rId44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Batard" initials="IB" lastIdx="4" clrIdx="0">
    <p:extLst>
      <p:ext uri="{19B8F6BF-5375-455C-9EA6-DF929625EA0E}">
        <p15:presenceInfo xmlns:p15="http://schemas.microsoft.com/office/powerpoint/2012/main" userId="S::batard.6@emea.teleperformance.com::ba6c6b23-fd94-4463-ad07-bead302be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372"/>
    <a:srgbClr val="CCECFF"/>
    <a:srgbClr val="02C8FE"/>
    <a:srgbClr val="FFFFFF"/>
    <a:srgbClr val="A4B0E7"/>
    <a:srgbClr val="0088FF"/>
    <a:srgbClr val="00D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54" autoAdjust="0"/>
  </p:normalViewPr>
  <p:slideViewPr>
    <p:cSldViewPr snapToGrid="0" snapToObjects="1" showGuides="1">
      <p:cViewPr varScale="1">
        <p:scale>
          <a:sx n="74" d="100"/>
          <a:sy n="74" d="100"/>
        </p:scale>
        <p:origin x="108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9B68B-FDE8-8F4C-AB88-4AF6831930A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4D58F-A1EC-EA47-9622-1DC3332ADB2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40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6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4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D58F-A1EC-EA47-9622-1DC3332AD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33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4D58F-A1EC-EA47-9622-1DC3332AD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1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5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4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7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24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9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4D58F-A1EC-EA47-9622-1DC3332ADB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0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344D2F-FE08-D747-9789-16B1A2F8A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19ED02-5EB3-2F49-81CB-4ECD6961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4" y="1227014"/>
            <a:ext cx="2617716" cy="816679"/>
          </a:xfrm>
        </p:spPr>
        <p:txBody>
          <a:bodyPr anchor="ctr">
            <a:no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838A36-1DF1-2A43-B691-7F77E1262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543" y="2043694"/>
            <a:ext cx="2617717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02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>
            <a:extLst>
              <a:ext uri="{FF2B5EF4-FFF2-40B4-BE49-F238E27FC236}">
                <a16:creationId xmlns:a16="http://schemas.microsoft.com/office/drawing/2014/main" id="{F604D122-B33A-764D-AD3D-C7666A5CA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65" y="2404964"/>
            <a:ext cx="4852220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6065" y="3520358"/>
            <a:ext cx="4852220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585869" y="1842774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9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>
            <a:extLst>
              <a:ext uri="{FF2B5EF4-FFF2-40B4-BE49-F238E27FC236}">
                <a16:creationId xmlns:a16="http://schemas.microsoft.com/office/drawing/2014/main" id="{58E38EFD-7C4A-5746-8784-0AA40F3E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2498584" y="1558870"/>
            <a:ext cx="262205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10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B4AEE9-9381-E34B-904B-D2F82D8A2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8584" y="4569447"/>
            <a:ext cx="3864116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EC0F6-A6E1-914F-8E41-6C92D0FA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584" y="3454400"/>
            <a:ext cx="4748158" cy="111054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9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EFC2-F624-7C49-84DB-750C0EBC7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3415" y="98904"/>
            <a:ext cx="1600507" cy="3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5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8AA7F-D0A5-5A42-9CC9-97FE64F0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27" y="199031"/>
            <a:ext cx="5040630" cy="37454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74B27C-5679-5A49-A297-0FEF965A1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827" y="581892"/>
            <a:ext cx="5040630" cy="311402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F4F9C-2BE1-9B41-9D8C-E674F57B6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61"/>
            <a:ext cx="1600507" cy="3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93275"/>
            <a:ext cx="4105582" cy="165819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4C8103-F95A-3B45-8870-0ADDD6574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61"/>
            <a:ext cx="1600507" cy="3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1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464E7-3AA1-F54C-AE72-0CFA2EE6C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13555"/>
            <a:ext cx="4105582" cy="1658195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6F766-40FB-1A4B-9699-E3850F1A1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13"/>
            <a:ext cx="160050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1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008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90881E-B73A-1647-ADC3-C7C1FB87F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89934"/>
            <a:ext cx="4105582" cy="1658195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E6876-AEAC-A24D-86E7-AC38B09C5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13"/>
            <a:ext cx="160050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84CC19-3804-EA43-A8CE-396C8603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89934"/>
            <a:ext cx="4105582" cy="1658195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C6ACC-E680-4A41-9EFA-9DE60B51F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13"/>
            <a:ext cx="1600507" cy="3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04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gradFill>
          <a:gsLst>
            <a:gs pos="100000">
              <a:srgbClr val="0088FF"/>
            </a:gs>
            <a:gs pos="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26DEBB-89A1-7249-9619-6A6D256E4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89934"/>
            <a:ext cx="4105582" cy="1658195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82264-7696-9842-9E02-B588E9E88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13"/>
            <a:ext cx="160050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5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gradFill>
          <a:gsLst>
            <a:gs pos="100000">
              <a:schemeClr val="accent5"/>
            </a:gs>
            <a:gs pos="0">
              <a:schemeClr val="accent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5FC3C8-CF2C-A148-8570-C462276C0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89934"/>
            <a:ext cx="4105582" cy="1658195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7BCF0-0D83-034F-91DB-9F7AADEF2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048" y="267513"/>
            <a:ext cx="160050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>
            <a:extLst>
              <a:ext uri="{FF2B5EF4-FFF2-40B4-BE49-F238E27FC236}">
                <a16:creationId xmlns:a16="http://schemas.microsoft.com/office/drawing/2014/main" id="{42A0BA1D-FB38-1C40-915E-C0105900AB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0"/>
            <a:ext cx="9144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729" y="824508"/>
            <a:ext cx="4852220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9729" y="1916120"/>
            <a:ext cx="4852220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859533" y="262318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1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41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96FA48-8125-0541-9B27-8B03ACD79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3" y="0"/>
            <a:ext cx="9152000" cy="514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F0F217-ABF1-2841-8A36-64B5EC8D756A}"/>
              </a:ext>
            </a:extLst>
          </p:cNvPr>
          <p:cNvSpPr txBox="1"/>
          <p:nvPr userDrawn="1"/>
        </p:nvSpPr>
        <p:spPr>
          <a:xfrm>
            <a:off x="5985169" y="1818152"/>
            <a:ext cx="3158831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600" dirty="0" err="1">
                <a:solidFill>
                  <a:schemeClr val="bg1"/>
                </a:solidFill>
              </a:rPr>
              <a:t>Follow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us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09AC80-2F4B-CD49-B078-DB387CE5CF31}"/>
              </a:ext>
            </a:extLst>
          </p:cNvPr>
          <p:cNvSpPr txBox="1"/>
          <p:nvPr userDrawn="1"/>
        </p:nvSpPr>
        <p:spPr>
          <a:xfrm>
            <a:off x="5985169" y="4578830"/>
            <a:ext cx="9145068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 err="1">
                <a:solidFill>
                  <a:schemeClr val="bg1"/>
                </a:solidFill>
              </a:rPr>
              <a:t>teleperformance.com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47C2488-E41F-3148-A4DD-1E474089C363}"/>
              </a:ext>
            </a:extLst>
          </p:cNvPr>
          <p:cNvSpPr txBox="1"/>
          <p:nvPr userDrawn="1"/>
        </p:nvSpPr>
        <p:spPr>
          <a:xfrm>
            <a:off x="6305600" y="2285611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>
                <a:solidFill>
                  <a:schemeClr val="bg1"/>
                </a:solidFill>
              </a:rPr>
              <a:t>/</a:t>
            </a:r>
            <a:r>
              <a:rPr lang="pt-BR" sz="1100" dirty="0" err="1">
                <a:solidFill>
                  <a:schemeClr val="bg1"/>
                </a:solidFill>
              </a:rPr>
              <a:t>company</a:t>
            </a:r>
            <a:r>
              <a:rPr lang="pt-BR" sz="1100" dirty="0">
                <a:solidFill>
                  <a:schemeClr val="bg1"/>
                </a:solidFill>
              </a:rPr>
              <a:t>/</a:t>
            </a:r>
            <a:r>
              <a:rPr lang="pt-BR" sz="1100" dirty="0" err="1">
                <a:solidFill>
                  <a:schemeClr val="bg1"/>
                </a:solidFill>
              </a:rPr>
              <a:t>teleperformance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C663EA3C-9289-A648-820B-F2FA1CEAFF05}"/>
              </a:ext>
            </a:extLst>
          </p:cNvPr>
          <p:cNvSpPr txBox="1"/>
          <p:nvPr userDrawn="1"/>
        </p:nvSpPr>
        <p:spPr>
          <a:xfrm>
            <a:off x="6305600" y="2622876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>
                <a:solidFill>
                  <a:schemeClr val="bg1"/>
                </a:solidFill>
              </a:rPr>
              <a:t>/</a:t>
            </a:r>
            <a:r>
              <a:rPr lang="pt-BR" sz="1100" dirty="0" err="1">
                <a:solidFill>
                  <a:schemeClr val="bg1"/>
                </a:solidFill>
              </a:rPr>
              <a:t>teleperformanceglobal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3" name="CaixaDeTexto 13">
            <a:extLst>
              <a:ext uri="{FF2B5EF4-FFF2-40B4-BE49-F238E27FC236}">
                <a16:creationId xmlns:a16="http://schemas.microsoft.com/office/drawing/2014/main" id="{75D7E63A-EFDF-B845-A0EE-E71F45D9BBEC}"/>
              </a:ext>
            </a:extLst>
          </p:cNvPr>
          <p:cNvSpPr txBox="1"/>
          <p:nvPr userDrawn="1"/>
        </p:nvSpPr>
        <p:spPr>
          <a:xfrm>
            <a:off x="6305600" y="2960141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>
                <a:solidFill>
                  <a:schemeClr val="bg1"/>
                </a:solidFill>
              </a:rPr>
              <a:t>@</a:t>
            </a:r>
            <a:r>
              <a:rPr lang="pt-BR" sz="1100" dirty="0" err="1">
                <a:solidFill>
                  <a:schemeClr val="bg1"/>
                </a:solidFill>
              </a:rPr>
              <a:t>teleperformance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5" name="CaixaDeTexto 15">
            <a:extLst>
              <a:ext uri="{FF2B5EF4-FFF2-40B4-BE49-F238E27FC236}">
                <a16:creationId xmlns:a16="http://schemas.microsoft.com/office/drawing/2014/main" id="{37A97396-8B30-984C-9A84-940372E43DB2}"/>
              </a:ext>
            </a:extLst>
          </p:cNvPr>
          <p:cNvSpPr txBox="1"/>
          <p:nvPr userDrawn="1"/>
        </p:nvSpPr>
        <p:spPr>
          <a:xfrm>
            <a:off x="6305600" y="3297406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>
                <a:solidFill>
                  <a:schemeClr val="bg1"/>
                </a:solidFill>
              </a:rPr>
              <a:t>@</a:t>
            </a:r>
            <a:r>
              <a:rPr lang="pt-BR" sz="1100" dirty="0" err="1">
                <a:solidFill>
                  <a:schemeClr val="bg1"/>
                </a:solidFill>
              </a:rPr>
              <a:t>Teleperformance_group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7" name="CaixaDeTexto 17">
            <a:extLst>
              <a:ext uri="{FF2B5EF4-FFF2-40B4-BE49-F238E27FC236}">
                <a16:creationId xmlns:a16="http://schemas.microsoft.com/office/drawing/2014/main" id="{1B1F7CFC-AE56-754C-B5A5-9D038453C0A8}"/>
              </a:ext>
            </a:extLst>
          </p:cNvPr>
          <p:cNvSpPr txBox="1"/>
          <p:nvPr userDrawn="1"/>
        </p:nvSpPr>
        <p:spPr>
          <a:xfrm>
            <a:off x="6305600" y="3634671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>
                <a:solidFill>
                  <a:schemeClr val="bg1"/>
                </a:solidFill>
              </a:rPr>
              <a:t>/</a:t>
            </a:r>
            <a:r>
              <a:rPr lang="pt-BR" sz="1100" dirty="0" err="1">
                <a:solidFill>
                  <a:schemeClr val="bg1"/>
                </a:solidFill>
              </a:rPr>
              <a:t>teleperformance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9" name="CaixaDeTexto 19">
            <a:extLst>
              <a:ext uri="{FF2B5EF4-FFF2-40B4-BE49-F238E27FC236}">
                <a16:creationId xmlns:a16="http://schemas.microsoft.com/office/drawing/2014/main" id="{EDA8A705-3C23-6441-BB8C-ADD1F315A0A2}"/>
              </a:ext>
            </a:extLst>
          </p:cNvPr>
          <p:cNvSpPr txBox="1"/>
          <p:nvPr userDrawn="1"/>
        </p:nvSpPr>
        <p:spPr>
          <a:xfrm>
            <a:off x="6305600" y="3971937"/>
            <a:ext cx="2427741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00" dirty="0" err="1">
                <a:solidFill>
                  <a:schemeClr val="bg1"/>
                </a:solidFill>
              </a:rPr>
              <a:t>blog.Teleperformance.com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8" name="Freeform 1">
            <a:extLst>
              <a:ext uri="{FF2B5EF4-FFF2-40B4-BE49-F238E27FC236}">
                <a16:creationId xmlns:a16="http://schemas.microsoft.com/office/drawing/2014/main" id="{84706C34-D9E6-3842-BE9E-70E883C6EA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2640" y="2295221"/>
            <a:ext cx="212790" cy="212790"/>
          </a:xfrm>
          <a:custGeom>
            <a:avLst/>
            <a:gdLst>
              <a:gd name="T0" fmla="*/ 2623 w 2879"/>
              <a:gd name="T1" fmla="*/ 0 h 2880"/>
              <a:gd name="T2" fmla="*/ 2623 w 2879"/>
              <a:gd name="T3" fmla="*/ 0 h 2880"/>
              <a:gd name="T4" fmla="*/ 256 w 2879"/>
              <a:gd name="T5" fmla="*/ 0 h 2880"/>
              <a:gd name="T6" fmla="*/ 0 w 2879"/>
              <a:gd name="T7" fmla="*/ 256 h 2880"/>
              <a:gd name="T8" fmla="*/ 0 w 2879"/>
              <a:gd name="T9" fmla="*/ 2623 h 2880"/>
              <a:gd name="T10" fmla="*/ 256 w 2879"/>
              <a:gd name="T11" fmla="*/ 2879 h 2880"/>
              <a:gd name="T12" fmla="*/ 2623 w 2879"/>
              <a:gd name="T13" fmla="*/ 2879 h 2880"/>
              <a:gd name="T14" fmla="*/ 2878 w 2879"/>
              <a:gd name="T15" fmla="*/ 2623 h 2880"/>
              <a:gd name="T16" fmla="*/ 2878 w 2879"/>
              <a:gd name="T17" fmla="*/ 256 h 2880"/>
              <a:gd name="T18" fmla="*/ 2623 w 2879"/>
              <a:gd name="T19" fmla="*/ 0 h 2880"/>
              <a:gd name="T20" fmla="*/ 895 w 2879"/>
              <a:gd name="T21" fmla="*/ 2495 h 2880"/>
              <a:gd name="T22" fmla="*/ 895 w 2879"/>
              <a:gd name="T23" fmla="*/ 2495 h 2880"/>
              <a:gd name="T24" fmla="*/ 816 w 2879"/>
              <a:gd name="T25" fmla="*/ 2559 h 2880"/>
              <a:gd name="T26" fmla="*/ 496 w 2879"/>
              <a:gd name="T27" fmla="*/ 2559 h 2880"/>
              <a:gd name="T28" fmla="*/ 416 w 2879"/>
              <a:gd name="T29" fmla="*/ 2495 h 2880"/>
              <a:gd name="T30" fmla="*/ 416 w 2879"/>
              <a:gd name="T31" fmla="*/ 1136 h 2880"/>
              <a:gd name="T32" fmla="*/ 496 w 2879"/>
              <a:gd name="T33" fmla="*/ 1056 h 2880"/>
              <a:gd name="T34" fmla="*/ 816 w 2879"/>
              <a:gd name="T35" fmla="*/ 1056 h 2880"/>
              <a:gd name="T36" fmla="*/ 895 w 2879"/>
              <a:gd name="T37" fmla="*/ 1136 h 2880"/>
              <a:gd name="T38" fmla="*/ 895 w 2879"/>
              <a:gd name="T39" fmla="*/ 2495 h 2880"/>
              <a:gd name="T40" fmla="*/ 656 w 2879"/>
              <a:gd name="T41" fmla="*/ 928 h 2880"/>
              <a:gd name="T42" fmla="*/ 656 w 2879"/>
              <a:gd name="T43" fmla="*/ 928 h 2880"/>
              <a:gd name="T44" fmla="*/ 352 w 2879"/>
              <a:gd name="T45" fmla="*/ 624 h 2880"/>
              <a:gd name="T46" fmla="*/ 656 w 2879"/>
              <a:gd name="T47" fmla="*/ 320 h 2880"/>
              <a:gd name="T48" fmla="*/ 959 w 2879"/>
              <a:gd name="T49" fmla="*/ 624 h 2880"/>
              <a:gd name="T50" fmla="*/ 656 w 2879"/>
              <a:gd name="T51" fmla="*/ 928 h 2880"/>
              <a:gd name="T52" fmla="*/ 2574 w 2879"/>
              <a:gd name="T53" fmla="*/ 2495 h 2880"/>
              <a:gd name="T54" fmla="*/ 2574 w 2879"/>
              <a:gd name="T55" fmla="*/ 2495 h 2880"/>
              <a:gd name="T56" fmla="*/ 2511 w 2879"/>
              <a:gd name="T57" fmla="*/ 2559 h 2880"/>
              <a:gd name="T58" fmla="*/ 2159 w 2879"/>
              <a:gd name="T59" fmla="*/ 2559 h 2880"/>
              <a:gd name="T60" fmla="*/ 2094 w 2879"/>
              <a:gd name="T61" fmla="*/ 2495 h 2880"/>
              <a:gd name="T62" fmla="*/ 2094 w 2879"/>
              <a:gd name="T63" fmla="*/ 1856 h 2880"/>
              <a:gd name="T64" fmla="*/ 1854 w 2879"/>
              <a:gd name="T65" fmla="*/ 1440 h 2880"/>
              <a:gd name="T66" fmla="*/ 1583 w 2879"/>
              <a:gd name="T67" fmla="*/ 1759 h 2880"/>
              <a:gd name="T68" fmla="*/ 1583 w 2879"/>
              <a:gd name="T69" fmla="*/ 2495 h 2880"/>
              <a:gd name="T70" fmla="*/ 1519 w 2879"/>
              <a:gd name="T71" fmla="*/ 2559 h 2880"/>
              <a:gd name="T72" fmla="*/ 1183 w 2879"/>
              <a:gd name="T73" fmla="*/ 2559 h 2880"/>
              <a:gd name="T74" fmla="*/ 1104 w 2879"/>
              <a:gd name="T75" fmla="*/ 2495 h 2880"/>
              <a:gd name="T76" fmla="*/ 1104 w 2879"/>
              <a:gd name="T77" fmla="*/ 1120 h 2880"/>
              <a:gd name="T78" fmla="*/ 1183 w 2879"/>
              <a:gd name="T79" fmla="*/ 1056 h 2880"/>
              <a:gd name="T80" fmla="*/ 1519 w 2879"/>
              <a:gd name="T81" fmla="*/ 1056 h 2880"/>
              <a:gd name="T82" fmla="*/ 1583 w 2879"/>
              <a:gd name="T83" fmla="*/ 1120 h 2880"/>
              <a:gd name="T84" fmla="*/ 1583 w 2879"/>
              <a:gd name="T85" fmla="*/ 1248 h 2880"/>
              <a:gd name="T86" fmla="*/ 2031 w 2879"/>
              <a:gd name="T87" fmla="*/ 1040 h 2880"/>
              <a:gd name="T88" fmla="*/ 2574 w 2879"/>
              <a:gd name="T89" fmla="*/ 1840 h 2880"/>
              <a:gd name="T90" fmla="*/ 2574 w 2879"/>
              <a:gd name="T91" fmla="*/ 2495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79" h="2880">
                <a:moveTo>
                  <a:pt x="2623" y="0"/>
                </a:moveTo>
                <a:lnTo>
                  <a:pt x="2623" y="0"/>
                </a:lnTo>
                <a:cubicBezTo>
                  <a:pt x="256" y="0"/>
                  <a:pt x="256" y="0"/>
                  <a:pt x="256" y="0"/>
                </a:cubicBezTo>
                <a:cubicBezTo>
                  <a:pt x="113" y="0"/>
                  <a:pt x="0" y="113"/>
                  <a:pt x="0" y="256"/>
                </a:cubicBezTo>
                <a:cubicBezTo>
                  <a:pt x="0" y="2623"/>
                  <a:pt x="0" y="2623"/>
                  <a:pt x="0" y="2623"/>
                </a:cubicBezTo>
                <a:cubicBezTo>
                  <a:pt x="0" y="2767"/>
                  <a:pt x="113" y="2879"/>
                  <a:pt x="256" y="2879"/>
                </a:cubicBezTo>
                <a:cubicBezTo>
                  <a:pt x="2623" y="2879"/>
                  <a:pt x="2623" y="2879"/>
                  <a:pt x="2623" y="2879"/>
                </a:cubicBezTo>
                <a:cubicBezTo>
                  <a:pt x="2766" y="2879"/>
                  <a:pt x="2878" y="2767"/>
                  <a:pt x="2878" y="2623"/>
                </a:cubicBezTo>
                <a:cubicBezTo>
                  <a:pt x="2878" y="256"/>
                  <a:pt x="2878" y="256"/>
                  <a:pt x="2878" y="256"/>
                </a:cubicBezTo>
                <a:cubicBezTo>
                  <a:pt x="2878" y="113"/>
                  <a:pt x="2766" y="0"/>
                  <a:pt x="2623" y="0"/>
                </a:cubicBezTo>
                <a:close/>
                <a:moveTo>
                  <a:pt x="895" y="2495"/>
                </a:moveTo>
                <a:lnTo>
                  <a:pt x="895" y="2495"/>
                </a:lnTo>
                <a:cubicBezTo>
                  <a:pt x="895" y="2528"/>
                  <a:pt x="864" y="2559"/>
                  <a:pt x="816" y="2559"/>
                </a:cubicBezTo>
                <a:cubicBezTo>
                  <a:pt x="496" y="2559"/>
                  <a:pt x="496" y="2559"/>
                  <a:pt x="496" y="2559"/>
                </a:cubicBezTo>
                <a:cubicBezTo>
                  <a:pt x="448" y="2559"/>
                  <a:pt x="416" y="2528"/>
                  <a:pt x="416" y="2495"/>
                </a:cubicBezTo>
                <a:cubicBezTo>
                  <a:pt x="416" y="1136"/>
                  <a:pt x="416" y="1136"/>
                  <a:pt x="416" y="1136"/>
                </a:cubicBezTo>
                <a:cubicBezTo>
                  <a:pt x="416" y="1088"/>
                  <a:pt x="448" y="1056"/>
                  <a:pt x="496" y="1056"/>
                </a:cubicBezTo>
                <a:cubicBezTo>
                  <a:pt x="816" y="1056"/>
                  <a:pt x="816" y="1056"/>
                  <a:pt x="816" y="1056"/>
                </a:cubicBezTo>
                <a:cubicBezTo>
                  <a:pt x="864" y="1056"/>
                  <a:pt x="895" y="1088"/>
                  <a:pt x="895" y="1136"/>
                </a:cubicBezTo>
                <a:lnTo>
                  <a:pt x="895" y="2495"/>
                </a:lnTo>
                <a:close/>
                <a:moveTo>
                  <a:pt x="656" y="928"/>
                </a:moveTo>
                <a:lnTo>
                  <a:pt x="656" y="928"/>
                </a:lnTo>
                <a:cubicBezTo>
                  <a:pt x="480" y="928"/>
                  <a:pt x="352" y="800"/>
                  <a:pt x="352" y="624"/>
                </a:cubicBezTo>
                <a:cubicBezTo>
                  <a:pt x="352" y="448"/>
                  <a:pt x="480" y="320"/>
                  <a:pt x="656" y="320"/>
                </a:cubicBezTo>
                <a:cubicBezTo>
                  <a:pt x="832" y="320"/>
                  <a:pt x="959" y="448"/>
                  <a:pt x="959" y="624"/>
                </a:cubicBezTo>
                <a:cubicBezTo>
                  <a:pt x="959" y="800"/>
                  <a:pt x="832" y="928"/>
                  <a:pt x="656" y="928"/>
                </a:cubicBezTo>
                <a:close/>
                <a:moveTo>
                  <a:pt x="2574" y="2495"/>
                </a:moveTo>
                <a:lnTo>
                  <a:pt x="2574" y="2495"/>
                </a:lnTo>
                <a:cubicBezTo>
                  <a:pt x="2574" y="2528"/>
                  <a:pt x="2542" y="2559"/>
                  <a:pt x="2511" y="2559"/>
                </a:cubicBezTo>
                <a:cubicBezTo>
                  <a:pt x="2159" y="2559"/>
                  <a:pt x="2159" y="2559"/>
                  <a:pt x="2159" y="2559"/>
                </a:cubicBezTo>
                <a:cubicBezTo>
                  <a:pt x="2127" y="2559"/>
                  <a:pt x="2094" y="2528"/>
                  <a:pt x="2094" y="2495"/>
                </a:cubicBezTo>
                <a:cubicBezTo>
                  <a:pt x="2094" y="1856"/>
                  <a:pt x="2094" y="1856"/>
                  <a:pt x="2094" y="1856"/>
                </a:cubicBezTo>
                <a:cubicBezTo>
                  <a:pt x="2094" y="1759"/>
                  <a:pt x="2127" y="1440"/>
                  <a:pt x="1854" y="1440"/>
                </a:cubicBezTo>
                <a:cubicBezTo>
                  <a:pt x="1631" y="1440"/>
                  <a:pt x="1583" y="1664"/>
                  <a:pt x="1583" y="1759"/>
                </a:cubicBezTo>
                <a:cubicBezTo>
                  <a:pt x="1583" y="2495"/>
                  <a:pt x="1583" y="2495"/>
                  <a:pt x="1583" y="2495"/>
                </a:cubicBezTo>
                <a:cubicBezTo>
                  <a:pt x="1583" y="2528"/>
                  <a:pt x="1552" y="2559"/>
                  <a:pt x="1519" y="2559"/>
                </a:cubicBezTo>
                <a:cubicBezTo>
                  <a:pt x="1183" y="2559"/>
                  <a:pt x="1183" y="2559"/>
                  <a:pt x="1183" y="2559"/>
                </a:cubicBezTo>
                <a:cubicBezTo>
                  <a:pt x="1135" y="2559"/>
                  <a:pt x="1104" y="2528"/>
                  <a:pt x="1104" y="2495"/>
                </a:cubicBezTo>
                <a:cubicBezTo>
                  <a:pt x="1104" y="1120"/>
                  <a:pt x="1104" y="1120"/>
                  <a:pt x="1104" y="1120"/>
                </a:cubicBezTo>
                <a:cubicBezTo>
                  <a:pt x="1104" y="1088"/>
                  <a:pt x="1135" y="1056"/>
                  <a:pt x="1183" y="1056"/>
                </a:cubicBezTo>
                <a:cubicBezTo>
                  <a:pt x="1519" y="1056"/>
                  <a:pt x="1519" y="1056"/>
                  <a:pt x="1519" y="1056"/>
                </a:cubicBezTo>
                <a:cubicBezTo>
                  <a:pt x="1552" y="1056"/>
                  <a:pt x="1583" y="1088"/>
                  <a:pt x="1583" y="1120"/>
                </a:cubicBezTo>
                <a:cubicBezTo>
                  <a:pt x="1583" y="1248"/>
                  <a:pt x="1583" y="1248"/>
                  <a:pt x="1583" y="1248"/>
                </a:cubicBezTo>
                <a:cubicBezTo>
                  <a:pt x="1663" y="1120"/>
                  <a:pt x="1775" y="1040"/>
                  <a:pt x="2031" y="1040"/>
                </a:cubicBezTo>
                <a:cubicBezTo>
                  <a:pt x="2590" y="1040"/>
                  <a:pt x="2574" y="1551"/>
                  <a:pt x="2574" y="1840"/>
                </a:cubicBezTo>
                <a:cubicBezTo>
                  <a:pt x="2574" y="2495"/>
                  <a:pt x="2574" y="2495"/>
                  <a:pt x="2574" y="24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E0608F28-6047-434F-B812-0E389269F5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4913" y="3674585"/>
            <a:ext cx="211163" cy="150368"/>
          </a:xfrm>
          <a:custGeom>
            <a:avLst/>
            <a:gdLst>
              <a:gd name="T0" fmla="*/ 2286 w 2879"/>
              <a:gd name="T1" fmla="*/ 0 h 2049"/>
              <a:gd name="T2" fmla="*/ 2286 w 2879"/>
              <a:gd name="T3" fmla="*/ 0 h 2049"/>
              <a:gd name="T4" fmla="*/ 592 w 2879"/>
              <a:gd name="T5" fmla="*/ 0 h 2049"/>
              <a:gd name="T6" fmla="*/ 0 w 2879"/>
              <a:gd name="T7" fmla="*/ 609 h 2049"/>
              <a:gd name="T8" fmla="*/ 0 w 2879"/>
              <a:gd name="T9" fmla="*/ 1440 h 2049"/>
              <a:gd name="T10" fmla="*/ 592 w 2879"/>
              <a:gd name="T11" fmla="*/ 2048 h 2049"/>
              <a:gd name="T12" fmla="*/ 2286 w 2879"/>
              <a:gd name="T13" fmla="*/ 2048 h 2049"/>
              <a:gd name="T14" fmla="*/ 2878 w 2879"/>
              <a:gd name="T15" fmla="*/ 1440 h 2049"/>
              <a:gd name="T16" fmla="*/ 2878 w 2879"/>
              <a:gd name="T17" fmla="*/ 609 h 2049"/>
              <a:gd name="T18" fmla="*/ 2286 w 2879"/>
              <a:gd name="T19" fmla="*/ 0 h 2049"/>
              <a:gd name="T20" fmla="*/ 1887 w 2879"/>
              <a:gd name="T21" fmla="*/ 1072 h 2049"/>
              <a:gd name="T22" fmla="*/ 1887 w 2879"/>
              <a:gd name="T23" fmla="*/ 1072 h 2049"/>
              <a:gd name="T24" fmla="*/ 1087 w 2879"/>
              <a:gd name="T25" fmla="*/ 1440 h 2049"/>
              <a:gd name="T26" fmla="*/ 1040 w 2879"/>
              <a:gd name="T27" fmla="*/ 1408 h 2049"/>
              <a:gd name="T28" fmla="*/ 1040 w 2879"/>
              <a:gd name="T29" fmla="*/ 640 h 2049"/>
              <a:gd name="T30" fmla="*/ 1087 w 2879"/>
              <a:gd name="T31" fmla="*/ 609 h 2049"/>
              <a:gd name="T32" fmla="*/ 1887 w 2879"/>
              <a:gd name="T33" fmla="*/ 1008 h 2049"/>
              <a:gd name="T34" fmla="*/ 1887 w 2879"/>
              <a:gd name="T35" fmla="*/ 1072 h 2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79" h="2049">
                <a:moveTo>
                  <a:pt x="2286" y="0"/>
                </a:moveTo>
                <a:lnTo>
                  <a:pt x="2286" y="0"/>
                </a:lnTo>
                <a:cubicBezTo>
                  <a:pt x="592" y="0"/>
                  <a:pt x="592" y="0"/>
                  <a:pt x="592" y="0"/>
                </a:cubicBezTo>
                <a:cubicBezTo>
                  <a:pt x="272" y="0"/>
                  <a:pt x="0" y="273"/>
                  <a:pt x="0" y="609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0" y="1776"/>
                  <a:pt x="272" y="2048"/>
                  <a:pt x="592" y="2048"/>
                </a:cubicBezTo>
                <a:cubicBezTo>
                  <a:pt x="2286" y="2048"/>
                  <a:pt x="2286" y="2048"/>
                  <a:pt x="2286" y="2048"/>
                </a:cubicBezTo>
                <a:cubicBezTo>
                  <a:pt x="2623" y="2048"/>
                  <a:pt x="2878" y="1776"/>
                  <a:pt x="2878" y="1440"/>
                </a:cubicBezTo>
                <a:cubicBezTo>
                  <a:pt x="2878" y="609"/>
                  <a:pt x="2878" y="609"/>
                  <a:pt x="2878" y="609"/>
                </a:cubicBezTo>
                <a:cubicBezTo>
                  <a:pt x="2878" y="273"/>
                  <a:pt x="2623" y="0"/>
                  <a:pt x="2286" y="0"/>
                </a:cubicBezTo>
                <a:close/>
                <a:moveTo>
                  <a:pt x="1887" y="1072"/>
                </a:moveTo>
                <a:lnTo>
                  <a:pt x="1887" y="1072"/>
                </a:lnTo>
                <a:cubicBezTo>
                  <a:pt x="1087" y="1440"/>
                  <a:pt x="1087" y="1440"/>
                  <a:pt x="1087" y="1440"/>
                </a:cubicBezTo>
                <a:cubicBezTo>
                  <a:pt x="1072" y="1456"/>
                  <a:pt x="1040" y="1440"/>
                  <a:pt x="1040" y="1408"/>
                </a:cubicBezTo>
                <a:cubicBezTo>
                  <a:pt x="1040" y="640"/>
                  <a:pt x="1040" y="640"/>
                  <a:pt x="1040" y="640"/>
                </a:cubicBezTo>
                <a:cubicBezTo>
                  <a:pt x="1040" y="609"/>
                  <a:pt x="1072" y="593"/>
                  <a:pt x="1087" y="609"/>
                </a:cubicBezTo>
                <a:cubicBezTo>
                  <a:pt x="1887" y="1008"/>
                  <a:pt x="1887" y="1008"/>
                  <a:pt x="1887" y="1008"/>
                </a:cubicBezTo>
                <a:cubicBezTo>
                  <a:pt x="1903" y="1024"/>
                  <a:pt x="1903" y="1056"/>
                  <a:pt x="1887" y="10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F6AE8FB5-32EC-DB48-99CF-896A131DE7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2640" y="2990994"/>
            <a:ext cx="211163" cy="172358"/>
          </a:xfrm>
          <a:custGeom>
            <a:avLst/>
            <a:gdLst>
              <a:gd name="T0" fmla="*/ 2878 w 2879"/>
              <a:gd name="T1" fmla="*/ 288 h 2352"/>
              <a:gd name="T2" fmla="*/ 2878 w 2879"/>
              <a:gd name="T3" fmla="*/ 288 h 2352"/>
              <a:gd name="T4" fmla="*/ 2542 w 2879"/>
              <a:gd name="T5" fmla="*/ 368 h 2352"/>
              <a:gd name="T6" fmla="*/ 2798 w 2879"/>
              <a:gd name="T7" fmla="*/ 48 h 2352"/>
              <a:gd name="T8" fmla="*/ 2430 w 2879"/>
              <a:gd name="T9" fmla="*/ 193 h 2352"/>
              <a:gd name="T10" fmla="*/ 1999 w 2879"/>
              <a:gd name="T11" fmla="*/ 0 h 2352"/>
              <a:gd name="T12" fmla="*/ 1407 w 2879"/>
              <a:gd name="T13" fmla="*/ 592 h 2352"/>
              <a:gd name="T14" fmla="*/ 1423 w 2879"/>
              <a:gd name="T15" fmla="*/ 736 h 2352"/>
              <a:gd name="T16" fmla="*/ 192 w 2879"/>
              <a:gd name="T17" fmla="*/ 112 h 2352"/>
              <a:gd name="T18" fmla="*/ 112 w 2879"/>
              <a:gd name="T19" fmla="*/ 416 h 2352"/>
              <a:gd name="T20" fmla="*/ 384 w 2879"/>
              <a:gd name="T21" fmla="*/ 895 h 2352"/>
              <a:gd name="T22" fmla="*/ 112 w 2879"/>
              <a:gd name="T23" fmla="*/ 832 h 2352"/>
              <a:gd name="T24" fmla="*/ 112 w 2879"/>
              <a:gd name="T25" fmla="*/ 832 h 2352"/>
              <a:gd name="T26" fmla="*/ 592 w 2879"/>
              <a:gd name="T27" fmla="*/ 1423 h 2352"/>
              <a:gd name="T28" fmla="*/ 432 w 2879"/>
              <a:gd name="T29" fmla="*/ 1439 h 2352"/>
              <a:gd name="T30" fmla="*/ 320 w 2879"/>
              <a:gd name="T31" fmla="*/ 1423 h 2352"/>
              <a:gd name="T32" fmla="*/ 880 w 2879"/>
              <a:gd name="T33" fmla="*/ 1839 h 2352"/>
              <a:gd name="T34" fmla="*/ 144 w 2879"/>
              <a:gd name="T35" fmla="*/ 2095 h 2352"/>
              <a:gd name="T36" fmla="*/ 0 w 2879"/>
              <a:gd name="T37" fmla="*/ 2079 h 2352"/>
              <a:gd name="T38" fmla="*/ 912 w 2879"/>
              <a:gd name="T39" fmla="*/ 2351 h 2352"/>
              <a:gd name="T40" fmla="*/ 2590 w 2879"/>
              <a:gd name="T41" fmla="*/ 672 h 2352"/>
              <a:gd name="T42" fmla="*/ 2590 w 2879"/>
              <a:gd name="T43" fmla="*/ 592 h 2352"/>
              <a:gd name="T44" fmla="*/ 2878 w 2879"/>
              <a:gd name="T45" fmla="*/ 288 h 2352"/>
              <a:gd name="T46" fmla="*/ 2878 w 2879"/>
              <a:gd name="T47" fmla="*/ 288 h 2352"/>
              <a:gd name="T48" fmla="*/ 2878 w 2879"/>
              <a:gd name="T49" fmla="*/ 288 h 2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79" h="2352">
                <a:moveTo>
                  <a:pt x="2878" y="288"/>
                </a:moveTo>
                <a:lnTo>
                  <a:pt x="2878" y="288"/>
                </a:lnTo>
                <a:cubicBezTo>
                  <a:pt x="2782" y="336"/>
                  <a:pt x="2670" y="368"/>
                  <a:pt x="2542" y="368"/>
                </a:cubicBezTo>
                <a:cubicBezTo>
                  <a:pt x="2670" y="304"/>
                  <a:pt x="2766" y="193"/>
                  <a:pt x="2798" y="48"/>
                </a:cubicBezTo>
                <a:cubicBezTo>
                  <a:pt x="2686" y="112"/>
                  <a:pt x="2558" y="160"/>
                  <a:pt x="2430" y="193"/>
                </a:cubicBezTo>
                <a:cubicBezTo>
                  <a:pt x="2319" y="80"/>
                  <a:pt x="2158" y="0"/>
                  <a:pt x="1999" y="0"/>
                </a:cubicBezTo>
                <a:cubicBezTo>
                  <a:pt x="1662" y="0"/>
                  <a:pt x="1407" y="272"/>
                  <a:pt x="1407" y="592"/>
                </a:cubicBezTo>
                <a:cubicBezTo>
                  <a:pt x="1407" y="640"/>
                  <a:pt x="1407" y="688"/>
                  <a:pt x="1423" y="736"/>
                </a:cubicBezTo>
                <a:cubicBezTo>
                  <a:pt x="928" y="704"/>
                  <a:pt x="496" y="464"/>
                  <a:pt x="192" y="112"/>
                </a:cubicBezTo>
                <a:cubicBezTo>
                  <a:pt x="144" y="209"/>
                  <a:pt x="112" y="304"/>
                  <a:pt x="112" y="416"/>
                </a:cubicBezTo>
                <a:cubicBezTo>
                  <a:pt x="112" y="624"/>
                  <a:pt x="224" y="800"/>
                  <a:pt x="384" y="895"/>
                </a:cubicBezTo>
                <a:cubicBezTo>
                  <a:pt x="288" y="895"/>
                  <a:pt x="192" y="880"/>
                  <a:pt x="112" y="832"/>
                </a:cubicBezTo>
                <a:lnTo>
                  <a:pt x="112" y="832"/>
                </a:lnTo>
                <a:cubicBezTo>
                  <a:pt x="112" y="1120"/>
                  <a:pt x="320" y="1360"/>
                  <a:pt x="592" y="1423"/>
                </a:cubicBezTo>
                <a:cubicBezTo>
                  <a:pt x="544" y="1423"/>
                  <a:pt x="480" y="1439"/>
                  <a:pt x="432" y="1439"/>
                </a:cubicBezTo>
                <a:cubicBezTo>
                  <a:pt x="400" y="1439"/>
                  <a:pt x="352" y="1439"/>
                  <a:pt x="320" y="1423"/>
                </a:cubicBezTo>
                <a:cubicBezTo>
                  <a:pt x="400" y="1663"/>
                  <a:pt x="608" y="1839"/>
                  <a:pt x="880" y="1839"/>
                </a:cubicBezTo>
                <a:cubicBezTo>
                  <a:pt x="672" y="2000"/>
                  <a:pt x="416" y="2095"/>
                  <a:pt x="144" y="2095"/>
                </a:cubicBezTo>
                <a:cubicBezTo>
                  <a:pt x="96" y="2095"/>
                  <a:pt x="48" y="2095"/>
                  <a:pt x="0" y="2079"/>
                </a:cubicBezTo>
                <a:cubicBezTo>
                  <a:pt x="256" y="2255"/>
                  <a:pt x="576" y="2351"/>
                  <a:pt x="912" y="2351"/>
                </a:cubicBezTo>
                <a:cubicBezTo>
                  <a:pt x="1999" y="2351"/>
                  <a:pt x="2590" y="1439"/>
                  <a:pt x="2590" y="672"/>
                </a:cubicBezTo>
                <a:cubicBezTo>
                  <a:pt x="2590" y="592"/>
                  <a:pt x="2590" y="592"/>
                  <a:pt x="2590" y="592"/>
                </a:cubicBezTo>
                <a:cubicBezTo>
                  <a:pt x="2702" y="512"/>
                  <a:pt x="2798" y="400"/>
                  <a:pt x="2878" y="288"/>
                </a:cubicBezTo>
                <a:close/>
                <a:moveTo>
                  <a:pt x="2878" y="288"/>
                </a:moveTo>
                <a:lnTo>
                  <a:pt x="2878" y="2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B8BD962-8EE3-3344-BA7C-EA7A240ABF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92640" y="2634115"/>
            <a:ext cx="211163" cy="212456"/>
          </a:xfrm>
          <a:custGeom>
            <a:avLst/>
            <a:gdLst>
              <a:gd name="T0" fmla="*/ 2494 w 2879"/>
              <a:gd name="T1" fmla="*/ 0 h 2896"/>
              <a:gd name="T2" fmla="*/ 2494 w 2879"/>
              <a:gd name="T3" fmla="*/ 0 h 2896"/>
              <a:gd name="T4" fmla="*/ 384 w 2879"/>
              <a:gd name="T5" fmla="*/ 0 h 2896"/>
              <a:gd name="T6" fmla="*/ 0 w 2879"/>
              <a:gd name="T7" fmla="*/ 399 h 2896"/>
              <a:gd name="T8" fmla="*/ 0 w 2879"/>
              <a:gd name="T9" fmla="*/ 2495 h 2896"/>
              <a:gd name="T10" fmla="*/ 384 w 2879"/>
              <a:gd name="T11" fmla="*/ 2895 h 2896"/>
              <a:gd name="T12" fmla="*/ 1423 w 2879"/>
              <a:gd name="T13" fmla="*/ 2895 h 2896"/>
              <a:gd name="T14" fmla="*/ 1423 w 2879"/>
              <a:gd name="T15" fmla="*/ 1855 h 2896"/>
              <a:gd name="T16" fmla="*/ 1168 w 2879"/>
              <a:gd name="T17" fmla="*/ 1855 h 2896"/>
              <a:gd name="T18" fmla="*/ 1104 w 2879"/>
              <a:gd name="T19" fmla="*/ 1791 h 2896"/>
              <a:gd name="T20" fmla="*/ 1104 w 2879"/>
              <a:gd name="T21" fmla="*/ 1471 h 2896"/>
              <a:gd name="T22" fmla="*/ 1168 w 2879"/>
              <a:gd name="T23" fmla="*/ 1407 h 2896"/>
              <a:gd name="T24" fmla="*/ 1423 w 2879"/>
              <a:gd name="T25" fmla="*/ 1407 h 2896"/>
              <a:gd name="T26" fmla="*/ 1423 w 2879"/>
              <a:gd name="T27" fmla="*/ 1071 h 2896"/>
              <a:gd name="T28" fmla="*/ 1983 w 2879"/>
              <a:gd name="T29" fmla="*/ 512 h 2896"/>
              <a:gd name="T30" fmla="*/ 2255 w 2879"/>
              <a:gd name="T31" fmla="*/ 512 h 2896"/>
              <a:gd name="T32" fmla="*/ 2319 w 2879"/>
              <a:gd name="T33" fmla="*/ 560 h 2896"/>
              <a:gd name="T34" fmla="*/ 2319 w 2879"/>
              <a:gd name="T35" fmla="*/ 847 h 2896"/>
              <a:gd name="T36" fmla="*/ 2255 w 2879"/>
              <a:gd name="T37" fmla="*/ 912 h 2896"/>
              <a:gd name="T38" fmla="*/ 2094 w 2879"/>
              <a:gd name="T39" fmla="*/ 912 h 2896"/>
              <a:gd name="T40" fmla="*/ 1871 w 2879"/>
              <a:gd name="T41" fmla="*/ 1120 h 2896"/>
              <a:gd name="T42" fmla="*/ 1871 w 2879"/>
              <a:gd name="T43" fmla="*/ 1407 h 2896"/>
              <a:gd name="T44" fmla="*/ 2271 w 2879"/>
              <a:gd name="T45" fmla="*/ 1407 h 2896"/>
              <a:gd name="T46" fmla="*/ 2334 w 2879"/>
              <a:gd name="T47" fmla="*/ 1471 h 2896"/>
              <a:gd name="T48" fmla="*/ 2302 w 2879"/>
              <a:gd name="T49" fmla="*/ 1807 h 2896"/>
              <a:gd name="T50" fmla="*/ 2239 w 2879"/>
              <a:gd name="T51" fmla="*/ 1855 h 2896"/>
              <a:gd name="T52" fmla="*/ 1871 w 2879"/>
              <a:gd name="T53" fmla="*/ 1855 h 2896"/>
              <a:gd name="T54" fmla="*/ 1871 w 2879"/>
              <a:gd name="T55" fmla="*/ 2895 h 2896"/>
              <a:gd name="T56" fmla="*/ 2494 w 2879"/>
              <a:gd name="T57" fmla="*/ 2895 h 2896"/>
              <a:gd name="T58" fmla="*/ 2878 w 2879"/>
              <a:gd name="T59" fmla="*/ 2495 h 2896"/>
              <a:gd name="T60" fmla="*/ 2878 w 2879"/>
              <a:gd name="T61" fmla="*/ 399 h 2896"/>
              <a:gd name="T62" fmla="*/ 2494 w 2879"/>
              <a:gd name="T63" fmla="*/ 0 h 2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79" h="2896">
                <a:moveTo>
                  <a:pt x="2494" y="0"/>
                </a:moveTo>
                <a:lnTo>
                  <a:pt x="2494" y="0"/>
                </a:lnTo>
                <a:cubicBezTo>
                  <a:pt x="384" y="0"/>
                  <a:pt x="384" y="0"/>
                  <a:pt x="384" y="0"/>
                </a:cubicBezTo>
                <a:cubicBezTo>
                  <a:pt x="176" y="0"/>
                  <a:pt x="0" y="176"/>
                  <a:pt x="0" y="399"/>
                </a:cubicBezTo>
                <a:cubicBezTo>
                  <a:pt x="0" y="2495"/>
                  <a:pt x="0" y="2495"/>
                  <a:pt x="0" y="2495"/>
                </a:cubicBezTo>
                <a:cubicBezTo>
                  <a:pt x="0" y="2719"/>
                  <a:pt x="176" y="2895"/>
                  <a:pt x="384" y="2895"/>
                </a:cubicBezTo>
                <a:cubicBezTo>
                  <a:pt x="1423" y="2895"/>
                  <a:pt x="1423" y="2895"/>
                  <a:pt x="1423" y="2895"/>
                </a:cubicBezTo>
                <a:cubicBezTo>
                  <a:pt x="1423" y="1855"/>
                  <a:pt x="1423" y="1855"/>
                  <a:pt x="1423" y="1855"/>
                </a:cubicBezTo>
                <a:cubicBezTo>
                  <a:pt x="1168" y="1855"/>
                  <a:pt x="1168" y="1855"/>
                  <a:pt x="1168" y="1855"/>
                </a:cubicBezTo>
                <a:cubicBezTo>
                  <a:pt x="1120" y="1855"/>
                  <a:pt x="1104" y="1824"/>
                  <a:pt x="1104" y="1791"/>
                </a:cubicBezTo>
                <a:cubicBezTo>
                  <a:pt x="1104" y="1471"/>
                  <a:pt x="1104" y="1471"/>
                  <a:pt x="1104" y="1471"/>
                </a:cubicBezTo>
                <a:cubicBezTo>
                  <a:pt x="1104" y="1423"/>
                  <a:pt x="1120" y="1407"/>
                  <a:pt x="1168" y="1407"/>
                </a:cubicBezTo>
                <a:cubicBezTo>
                  <a:pt x="1423" y="1407"/>
                  <a:pt x="1423" y="1407"/>
                  <a:pt x="1423" y="1407"/>
                </a:cubicBezTo>
                <a:cubicBezTo>
                  <a:pt x="1423" y="1071"/>
                  <a:pt x="1423" y="1071"/>
                  <a:pt x="1423" y="1071"/>
                </a:cubicBezTo>
                <a:cubicBezTo>
                  <a:pt x="1423" y="704"/>
                  <a:pt x="1662" y="512"/>
                  <a:pt x="1983" y="512"/>
                </a:cubicBezTo>
                <a:cubicBezTo>
                  <a:pt x="2255" y="512"/>
                  <a:pt x="2255" y="512"/>
                  <a:pt x="2255" y="512"/>
                </a:cubicBezTo>
                <a:cubicBezTo>
                  <a:pt x="2302" y="512"/>
                  <a:pt x="2319" y="528"/>
                  <a:pt x="2319" y="560"/>
                </a:cubicBezTo>
                <a:cubicBezTo>
                  <a:pt x="2319" y="847"/>
                  <a:pt x="2319" y="847"/>
                  <a:pt x="2319" y="847"/>
                </a:cubicBezTo>
                <a:cubicBezTo>
                  <a:pt x="2319" y="879"/>
                  <a:pt x="2302" y="912"/>
                  <a:pt x="2255" y="912"/>
                </a:cubicBezTo>
                <a:cubicBezTo>
                  <a:pt x="2094" y="912"/>
                  <a:pt x="2094" y="912"/>
                  <a:pt x="2094" y="912"/>
                </a:cubicBezTo>
                <a:cubicBezTo>
                  <a:pt x="1918" y="912"/>
                  <a:pt x="1871" y="992"/>
                  <a:pt x="1871" y="1120"/>
                </a:cubicBezTo>
                <a:cubicBezTo>
                  <a:pt x="1871" y="1407"/>
                  <a:pt x="1871" y="1407"/>
                  <a:pt x="1871" y="1407"/>
                </a:cubicBezTo>
                <a:cubicBezTo>
                  <a:pt x="2271" y="1407"/>
                  <a:pt x="2271" y="1407"/>
                  <a:pt x="2271" y="1407"/>
                </a:cubicBezTo>
                <a:cubicBezTo>
                  <a:pt x="2319" y="1407"/>
                  <a:pt x="2334" y="1440"/>
                  <a:pt x="2334" y="1471"/>
                </a:cubicBezTo>
                <a:cubicBezTo>
                  <a:pt x="2302" y="1807"/>
                  <a:pt x="2302" y="1807"/>
                  <a:pt x="2302" y="1807"/>
                </a:cubicBezTo>
                <a:cubicBezTo>
                  <a:pt x="2286" y="1839"/>
                  <a:pt x="2271" y="1855"/>
                  <a:pt x="2239" y="1855"/>
                </a:cubicBezTo>
                <a:cubicBezTo>
                  <a:pt x="1871" y="1855"/>
                  <a:pt x="1871" y="1855"/>
                  <a:pt x="1871" y="1855"/>
                </a:cubicBezTo>
                <a:cubicBezTo>
                  <a:pt x="1871" y="2895"/>
                  <a:pt x="1871" y="2895"/>
                  <a:pt x="1871" y="2895"/>
                </a:cubicBezTo>
                <a:cubicBezTo>
                  <a:pt x="2494" y="2895"/>
                  <a:pt x="2494" y="2895"/>
                  <a:pt x="2494" y="2895"/>
                </a:cubicBezTo>
                <a:cubicBezTo>
                  <a:pt x="2702" y="2895"/>
                  <a:pt x="2878" y="2719"/>
                  <a:pt x="2878" y="2495"/>
                </a:cubicBezTo>
                <a:cubicBezTo>
                  <a:pt x="2878" y="399"/>
                  <a:pt x="2878" y="399"/>
                  <a:pt x="2878" y="399"/>
                </a:cubicBezTo>
                <a:cubicBezTo>
                  <a:pt x="2878" y="176"/>
                  <a:pt x="2702" y="0"/>
                  <a:pt x="2494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B3CEFF-5BCE-DF4F-98DC-031D59B56282}"/>
              </a:ext>
            </a:extLst>
          </p:cNvPr>
          <p:cNvGrpSpPr/>
          <p:nvPr userDrawn="1"/>
        </p:nvGrpSpPr>
        <p:grpSpPr>
          <a:xfrm>
            <a:off x="6092640" y="3310461"/>
            <a:ext cx="211163" cy="211163"/>
            <a:chOff x="4606925" y="2565400"/>
            <a:chExt cx="1036638" cy="1036638"/>
          </a:xfrm>
          <a:solidFill>
            <a:schemeClr val="bg1"/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EF66B161-6776-4945-809E-64C769F4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2565400"/>
              <a:ext cx="1036638" cy="1036638"/>
            </a:xfrm>
            <a:custGeom>
              <a:avLst/>
              <a:gdLst>
                <a:gd name="T0" fmla="*/ 2094 w 2879"/>
                <a:gd name="T1" fmla="*/ 0 h 2880"/>
                <a:gd name="T2" fmla="*/ 2094 w 2879"/>
                <a:gd name="T3" fmla="*/ 0 h 2880"/>
                <a:gd name="T4" fmla="*/ 800 w 2879"/>
                <a:gd name="T5" fmla="*/ 0 h 2880"/>
                <a:gd name="T6" fmla="*/ 0 w 2879"/>
                <a:gd name="T7" fmla="*/ 800 h 2880"/>
                <a:gd name="T8" fmla="*/ 0 w 2879"/>
                <a:gd name="T9" fmla="*/ 2095 h 2880"/>
                <a:gd name="T10" fmla="*/ 800 w 2879"/>
                <a:gd name="T11" fmla="*/ 2879 h 2880"/>
                <a:gd name="T12" fmla="*/ 2094 w 2879"/>
                <a:gd name="T13" fmla="*/ 2879 h 2880"/>
                <a:gd name="T14" fmla="*/ 2878 w 2879"/>
                <a:gd name="T15" fmla="*/ 2095 h 2880"/>
                <a:gd name="T16" fmla="*/ 2878 w 2879"/>
                <a:gd name="T17" fmla="*/ 800 h 2880"/>
                <a:gd name="T18" fmla="*/ 2094 w 2879"/>
                <a:gd name="T19" fmla="*/ 0 h 2880"/>
                <a:gd name="T20" fmla="*/ 2623 w 2879"/>
                <a:gd name="T21" fmla="*/ 2095 h 2880"/>
                <a:gd name="T22" fmla="*/ 2623 w 2879"/>
                <a:gd name="T23" fmla="*/ 2095 h 2880"/>
                <a:gd name="T24" fmla="*/ 2094 w 2879"/>
                <a:gd name="T25" fmla="*/ 2623 h 2880"/>
                <a:gd name="T26" fmla="*/ 800 w 2879"/>
                <a:gd name="T27" fmla="*/ 2623 h 2880"/>
                <a:gd name="T28" fmla="*/ 256 w 2879"/>
                <a:gd name="T29" fmla="*/ 2095 h 2880"/>
                <a:gd name="T30" fmla="*/ 256 w 2879"/>
                <a:gd name="T31" fmla="*/ 800 h 2880"/>
                <a:gd name="T32" fmla="*/ 800 w 2879"/>
                <a:gd name="T33" fmla="*/ 256 h 2880"/>
                <a:gd name="T34" fmla="*/ 2094 w 2879"/>
                <a:gd name="T35" fmla="*/ 256 h 2880"/>
                <a:gd name="T36" fmla="*/ 2623 w 2879"/>
                <a:gd name="T37" fmla="*/ 800 h 2880"/>
                <a:gd name="T38" fmla="*/ 2623 w 2879"/>
                <a:gd name="T39" fmla="*/ 2095 h 2880"/>
                <a:gd name="T40" fmla="*/ 2623 w 2879"/>
                <a:gd name="T41" fmla="*/ 2095 h 2880"/>
                <a:gd name="T42" fmla="*/ 2623 w 2879"/>
                <a:gd name="T43" fmla="*/ 2095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79" h="2880">
                  <a:moveTo>
                    <a:pt x="2094" y="0"/>
                  </a:moveTo>
                  <a:lnTo>
                    <a:pt x="2094" y="0"/>
                  </a:lnTo>
                  <a:cubicBezTo>
                    <a:pt x="800" y="0"/>
                    <a:pt x="800" y="0"/>
                    <a:pt x="800" y="0"/>
                  </a:cubicBezTo>
                  <a:cubicBezTo>
                    <a:pt x="352" y="0"/>
                    <a:pt x="0" y="352"/>
                    <a:pt x="0" y="800"/>
                  </a:cubicBezTo>
                  <a:cubicBezTo>
                    <a:pt x="0" y="2095"/>
                    <a:pt x="0" y="2095"/>
                    <a:pt x="0" y="2095"/>
                  </a:cubicBezTo>
                  <a:cubicBezTo>
                    <a:pt x="0" y="2527"/>
                    <a:pt x="352" y="2879"/>
                    <a:pt x="800" y="2879"/>
                  </a:cubicBezTo>
                  <a:cubicBezTo>
                    <a:pt x="2094" y="2879"/>
                    <a:pt x="2094" y="2879"/>
                    <a:pt x="2094" y="2879"/>
                  </a:cubicBezTo>
                  <a:cubicBezTo>
                    <a:pt x="2526" y="2879"/>
                    <a:pt x="2878" y="2527"/>
                    <a:pt x="2878" y="2095"/>
                  </a:cubicBezTo>
                  <a:cubicBezTo>
                    <a:pt x="2878" y="800"/>
                    <a:pt x="2878" y="800"/>
                    <a:pt x="2878" y="800"/>
                  </a:cubicBezTo>
                  <a:cubicBezTo>
                    <a:pt x="2878" y="352"/>
                    <a:pt x="2526" y="0"/>
                    <a:pt x="2094" y="0"/>
                  </a:cubicBezTo>
                  <a:close/>
                  <a:moveTo>
                    <a:pt x="2623" y="2095"/>
                  </a:moveTo>
                  <a:lnTo>
                    <a:pt x="2623" y="2095"/>
                  </a:lnTo>
                  <a:cubicBezTo>
                    <a:pt x="2623" y="2383"/>
                    <a:pt x="2383" y="2623"/>
                    <a:pt x="2094" y="2623"/>
                  </a:cubicBezTo>
                  <a:cubicBezTo>
                    <a:pt x="800" y="2623"/>
                    <a:pt x="800" y="2623"/>
                    <a:pt x="800" y="2623"/>
                  </a:cubicBezTo>
                  <a:cubicBezTo>
                    <a:pt x="496" y="2623"/>
                    <a:pt x="256" y="2383"/>
                    <a:pt x="256" y="2095"/>
                  </a:cubicBezTo>
                  <a:cubicBezTo>
                    <a:pt x="256" y="800"/>
                    <a:pt x="256" y="800"/>
                    <a:pt x="256" y="800"/>
                  </a:cubicBezTo>
                  <a:cubicBezTo>
                    <a:pt x="256" y="496"/>
                    <a:pt x="496" y="256"/>
                    <a:pt x="800" y="256"/>
                  </a:cubicBezTo>
                  <a:cubicBezTo>
                    <a:pt x="2094" y="256"/>
                    <a:pt x="2094" y="256"/>
                    <a:pt x="2094" y="256"/>
                  </a:cubicBezTo>
                  <a:cubicBezTo>
                    <a:pt x="2383" y="256"/>
                    <a:pt x="2623" y="496"/>
                    <a:pt x="2623" y="800"/>
                  </a:cubicBezTo>
                  <a:lnTo>
                    <a:pt x="2623" y="2095"/>
                  </a:lnTo>
                  <a:close/>
                  <a:moveTo>
                    <a:pt x="2623" y="2095"/>
                  </a:moveTo>
                  <a:lnTo>
                    <a:pt x="2623" y="209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66BEC1E-BD47-6E4A-824F-8EE896750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925" y="2817813"/>
              <a:ext cx="536575" cy="534987"/>
            </a:xfrm>
            <a:custGeom>
              <a:avLst/>
              <a:gdLst>
                <a:gd name="T0" fmla="*/ 736 w 1489"/>
                <a:gd name="T1" fmla="*/ 0 h 1488"/>
                <a:gd name="T2" fmla="*/ 736 w 1489"/>
                <a:gd name="T3" fmla="*/ 0 h 1488"/>
                <a:gd name="T4" fmla="*/ 0 w 1489"/>
                <a:gd name="T5" fmla="*/ 736 h 1488"/>
                <a:gd name="T6" fmla="*/ 736 w 1489"/>
                <a:gd name="T7" fmla="*/ 1487 h 1488"/>
                <a:gd name="T8" fmla="*/ 1488 w 1489"/>
                <a:gd name="T9" fmla="*/ 736 h 1488"/>
                <a:gd name="T10" fmla="*/ 736 w 1489"/>
                <a:gd name="T11" fmla="*/ 0 h 1488"/>
                <a:gd name="T12" fmla="*/ 736 w 1489"/>
                <a:gd name="T13" fmla="*/ 1231 h 1488"/>
                <a:gd name="T14" fmla="*/ 736 w 1489"/>
                <a:gd name="T15" fmla="*/ 1231 h 1488"/>
                <a:gd name="T16" fmla="*/ 256 w 1489"/>
                <a:gd name="T17" fmla="*/ 736 h 1488"/>
                <a:gd name="T18" fmla="*/ 736 w 1489"/>
                <a:gd name="T19" fmla="*/ 256 h 1488"/>
                <a:gd name="T20" fmla="*/ 1232 w 1489"/>
                <a:gd name="T21" fmla="*/ 736 h 1488"/>
                <a:gd name="T22" fmla="*/ 736 w 1489"/>
                <a:gd name="T23" fmla="*/ 1231 h 1488"/>
                <a:gd name="T24" fmla="*/ 736 w 1489"/>
                <a:gd name="T25" fmla="*/ 1231 h 1488"/>
                <a:gd name="T26" fmla="*/ 736 w 1489"/>
                <a:gd name="T27" fmla="*/ 1231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9" h="1488">
                  <a:moveTo>
                    <a:pt x="736" y="0"/>
                  </a:moveTo>
                  <a:lnTo>
                    <a:pt x="736" y="0"/>
                  </a:lnTo>
                  <a:cubicBezTo>
                    <a:pt x="337" y="0"/>
                    <a:pt x="0" y="335"/>
                    <a:pt x="0" y="736"/>
                  </a:cubicBezTo>
                  <a:cubicBezTo>
                    <a:pt x="0" y="1151"/>
                    <a:pt x="337" y="1487"/>
                    <a:pt x="736" y="1487"/>
                  </a:cubicBezTo>
                  <a:cubicBezTo>
                    <a:pt x="1151" y="1487"/>
                    <a:pt x="1488" y="1151"/>
                    <a:pt x="1488" y="736"/>
                  </a:cubicBezTo>
                  <a:cubicBezTo>
                    <a:pt x="1488" y="335"/>
                    <a:pt x="1151" y="0"/>
                    <a:pt x="736" y="0"/>
                  </a:cubicBezTo>
                  <a:close/>
                  <a:moveTo>
                    <a:pt x="736" y="1231"/>
                  </a:moveTo>
                  <a:lnTo>
                    <a:pt x="736" y="1231"/>
                  </a:lnTo>
                  <a:cubicBezTo>
                    <a:pt x="480" y="1231"/>
                    <a:pt x="256" y="1007"/>
                    <a:pt x="256" y="736"/>
                  </a:cubicBezTo>
                  <a:cubicBezTo>
                    <a:pt x="256" y="464"/>
                    <a:pt x="480" y="256"/>
                    <a:pt x="736" y="256"/>
                  </a:cubicBezTo>
                  <a:cubicBezTo>
                    <a:pt x="1008" y="256"/>
                    <a:pt x="1232" y="464"/>
                    <a:pt x="1232" y="736"/>
                  </a:cubicBezTo>
                  <a:cubicBezTo>
                    <a:pt x="1232" y="1007"/>
                    <a:pt x="1008" y="1231"/>
                    <a:pt x="736" y="1231"/>
                  </a:cubicBezTo>
                  <a:close/>
                  <a:moveTo>
                    <a:pt x="736" y="1231"/>
                  </a:moveTo>
                  <a:lnTo>
                    <a:pt x="736" y="123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1312F2B-8569-E340-A35B-B3CE92F7F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8763" y="2738438"/>
              <a:ext cx="133350" cy="138112"/>
            </a:xfrm>
            <a:custGeom>
              <a:avLst/>
              <a:gdLst>
                <a:gd name="T0" fmla="*/ 192 w 369"/>
                <a:gd name="T1" fmla="*/ 0 h 384"/>
                <a:gd name="T2" fmla="*/ 192 w 369"/>
                <a:gd name="T3" fmla="*/ 0 h 384"/>
                <a:gd name="T4" fmla="*/ 48 w 369"/>
                <a:gd name="T5" fmla="*/ 63 h 384"/>
                <a:gd name="T6" fmla="*/ 0 w 369"/>
                <a:gd name="T7" fmla="*/ 191 h 384"/>
                <a:gd name="T8" fmla="*/ 48 w 369"/>
                <a:gd name="T9" fmla="*/ 319 h 384"/>
                <a:gd name="T10" fmla="*/ 192 w 369"/>
                <a:gd name="T11" fmla="*/ 383 h 384"/>
                <a:gd name="T12" fmla="*/ 319 w 369"/>
                <a:gd name="T13" fmla="*/ 319 h 384"/>
                <a:gd name="T14" fmla="*/ 368 w 369"/>
                <a:gd name="T15" fmla="*/ 191 h 384"/>
                <a:gd name="T16" fmla="*/ 319 w 369"/>
                <a:gd name="T17" fmla="*/ 63 h 384"/>
                <a:gd name="T18" fmla="*/ 192 w 369"/>
                <a:gd name="T19" fmla="*/ 0 h 384"/>
                <a:gd name="T20" fmla="*/ 192 w 369"/>
                <a:gd name="T21" fmla="*/ 0 h 384"/>
                <a:gd name="T22" fmla="*/ 192 w 369"/>
                <a:gd name="T23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9" h="384">
                  <a:moveTo>
                    <a:pt x="192" y="0"/>
                  </a:moveTo>
                  <a:lnTo>
                    <a:pt x="192" y="0"/>
                  </a:lnTo>
                  <a:cubicBezTo>
                    <a:pt x="144" y="0"/>
                    <a:pt x="96" y="15"/>
                    <a:pt x="48" y="63"/>
                  </a:cubicBezTo>
                  <a:cubicBezTo>
                    <a:pt x="16" y="95"/>
                    <a:pt x="0" y="143"/>
                    <a:pt x="0" y="191"/>
                  </a:cubicBezTo>
                  <a:cubicBezTo>
                    <a:pt x="0" y="239"/>
                    <a:pt x="16" y="287"/>
                    <a:pt x="48" y="319"/>
                  </a:cubicBezTo>
                  <a:cubicBezTo>
                    <a:pt x="96" y="351"/>
                    <a:pt x="144" y="383"/>
                    <a:pt x="192" y="383"/>
                  </a:cubicBezTo>
                  <a:cubicBezTo>
                    <a:pt x="240" y="383"/>
                    <a:pt x="288" y="351"/>
                    <a:pt x="319" y="319"/>
                  </a:cubicBezTo>
                  <a:cubicBezTo>
                    <a:pt x="352" y="287"/>
                    <a:pt x="368" y="239"/>
                    <a:pt x="368" y="191"/>
                  </a:cubicBezTo>
                  <a:cubicBezTo>
                    <a:pt x="368" y="143"/>
                    <a:pt x="352" y="95"/>
                    <a:pt x="319" y="63"/>
                  </a:cubicBezTo>
                  <a:cubicBezTo>
                    <a:pt x="288" y="15"/>
                    <a:pt x="240" y="0"/>
                    <a:pt x="192" y="0"/>
                  </a:cubicBezTo>
                  <a:close/>
                  <a:moveTo>
                    <a:pt x="192" y="0"/>
                  </a:moveTo>
                  <a:lnTo>
                    <a:pt x="19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51F08E-351B-5A40-A950-3CA860B2B2F2}"/>
              </a:ext>
            </a:extLst>
          </p:cNvPr>
          <p:cNvGrpSpPr/>
          <p:nvPr userDrawn="1"/>
        </p:nvGrpSpPr>
        <p:grpSpPr>
          <a:xfrm>
            <a:off x="6092640" y="3979338"/>
            <a:ext cx="211163" cy="211163"/>
            <a:chOff x="4606925" y="5995988"/>
            <a:chExt cx="1036638" cy="1036637"/>
          </a:xfrm>
          <a:solidFill>
            <a:schemeClr val="bg1"/>
          </a:solidFill>
        </p:grpSpPr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1BAA3FE2-34B5-E34F-8EE2-664215411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000" y="6307138"/>
              <a:ext cx="155575" cy="149225"/>
            </a:xfrm>
            <a:custGeom>
              <a:avLst/>
              <a:gdLst>
                <a:gd name="T0" fmla="*/ 432 w 433"/>
                <a:gd name="T1" fmla="*/ 191 h 416"/>
                <a:gd name="T2" fmla="*/ 432 w 433"/>
                <a:gd name="T3" fmla="*/ 191 h 416"/>
                <a:gd name="T4" fmla="*/ 95 w 433"/>
                <a:gd name="T5" fmla="*/ 0 h 416"/>
                <a:gd name="T6" fmla="*/ 0 w 433"/>
                <a:gd name="T7" fmla="*/ 0 h 416"/>
                <a:gd name="T8" fmla="*/ 0 w 433"/>
                <a:gd name="T9" fmla="*/ 415 h 416"/>
                <a:gd name="T10" fmla="*/ 143 w 433"/>
                <a:gd name="T11" fmla="*/ 415 h 416"/>
                <a:gd name="T12" fmla="*/ 432 w 433"/>
                <a:gd name="T13" fmla="*/ 19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3" h="416">
                  <a:moveTo>
                    <a:pt x="432" y="191"/>
                  </a:moveTo>
                  <a:lnTo>
                    <a:pt x="432" y="191"/>
                  </a:lnTo>
                  <a:cubicBezTo>
                    <a:pt x="432" y="15"/>
                    <a:pt x="335" y="0"/>
                    <a:pt x="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43" y="415"/>
                    <a:pt x="143" y="415"/>
                    <a:pt x="143" y="415"/>
                  </a:cubicBezTo>
                  <a:cubicBezTo>
                    <a:pt x="351" y="415"/>
                    <a:pt x="432" y="367"/>
                    <a:pt x="432" y="1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1DC90C94-C6B3-D74E-A5D8-62C35BDFC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000" y="6548438"/>
              <a:ext cx="173038" cy="166687"/>
            </a:xfrm>
            <a:custGeom>
              <a:avLst/>
              <a:gdLst>
                <a:gd name="T0" fmla="*/ 143 w 480"/>
                <a:gd name="T1" fmla="*/ 0 h 464"/>
                <a:gd name="T2" fmla="*/ 143 w 480"/>
                <a:gd name="T3" fmla="*/ 0 h 464"/>
                <a:gd name="T4" fmla="*/ 0 w 480"/>
                <a:gd name="T5" fmla="*/ 0 h 464"/>
                <a:gd name="T6" fmla="*/ 0 w 480"/>
                <a:gd name="T7" fmla="*/ 463 h 464"/>
                <a:gd name="T8" fmla="*/ 111 w 480"/>
                <a:gd name="T9" fmla="*/ 463 h 464"/>
                <a:gd name="T10" fmla="*/ 479 w 480"/>
                <a:gd name="T11" fmla="*/ 240 h 464"/>
                <a:gd name="T12" fmla="*/ 143 w 480"/>
                <a:gd name="T13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0" h="464">
                  <a:moveTo>
                    <a:pt x="143" y="0"/>
                  </a:moveTo>
                  <a:lnTo>
                    <a:pt x="143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11" y="463"/>
                    <a:pt x="111" y="463"/>
                    <a:pt x="111" y="463"/>
                  </a:cubicBezTo>
                  <a:cubicBezTo>
                    <a:pt x="383" y="463"/>
                    <a:pt x="479" y="432"/>
                    <a:pt x="479" y="240"/>
                  </a:cubicBezTo>
                  <a:cubicBezTo>
                    <a:pt x="479" y="32"/>
                    <a:pt x="367" y="0"/>
                    <a:pt x="1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5C957015-6A4F-234D-9D9B-98AD08BDA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25" y="5995988"/>
              <a:ext cx="1036638" cy="1036637"/>
            </a:xfrm>
            <a:custGeom>
              <a:avLst/>
              <a:gdLst>
                <a:gd name="T0" fmla="*/ 2878 w 2879"/>
                <a:gd name="T1" fmla="*/ 1439 h 2879"/>
                <a:gd name="T2" fmla="*/ 2878 w 2879"/>
                <a:gd name="T3" fmla="*/ 1439 h 2879"/>
                <a:gd name="T4" fmla="*/ 1439 w 2879"/>
                <a:gd name="T5" fmla="*/ 0 h 2879"/>
                <a:gd name="T6" fmla="*/ 0 w 2879"/>
                <a:gd name="T7" fmla="*/ 1439 h 2879"/>
                <a:gd name="T8" fmla="*/ 1439 w 2879"/>
                <a:gd name="T9" fmla="*/ 2878 h 2879"/>
                <a:gd name="T10" fmla="*/ 2255 w 2879"/>
                <a:gd name="T11" fmla="*/ 2623 h 2879"/>
                <a:gd name="T12" fmla="*/ 2878 w 2879"/>
                <a:gd name="T13" fmla="*/ 2878 h 2879"/>
                <a:gd name="T14" fmla="*/ 2623 w 2879"/>
                <a:gd name="T15" fmla="*/ 2254 h 2879"/>
                <a:gd name="T16" fmla="*/ 2878 w 2879"/>
                <a:gd name="T17" fmla="*/ 1439 h 2879"/>
                <a:gd name="T18" fmla="*/ 1407 w 2879"/>
                <a:gd name="T19" fmla="*/ 2238 h 2879"/>
                <a:gd name="T20" fmla="*/ 1407 w 2879"/>
                <a:gd name="T21" fmla="*/ 2238 h 2879"/>
                <a:gd name="T22" fmla="*/ 959 w 2879"/>
                <a:gd name="T23" fmla="*/ 2238 h 2879"/>
                <a:gd name="T24" fmla="*/ 959 w 2879"/>
                <a:gd name="T25" fmla="*/ 608 h 2879"/>
                <a:gd name="T26" fmla="*/ 1407 w 2879"/>
                <a:gd name="T27" fmla="*/ 608 h 2879"/>
                <a:gd name="T28" fmla="*/ 2094 w 2879"/>
                <a:gd name="T29" fmla="*/ 1023 h 2879"/>
                <a:gd name="T30" fmla="*/ 1807 w 2879"/>
                <a:gd name="T31" fmla="*/ 1391 h 2879"/>
                <a:gd name="T32" fmla="*/ 2143 w 2879"/>
                <a:gd name="T33" fmla="*/ 1775 h 2879"/>
                <a:gd name="T34" fmla="*/ 1407 w 2879"/>
                <a:gd name="T35" fmla="*/ 2238 h 2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79" h="2879">
                  <a:moveTo>
                    <a:pt x="2878" y="1439"/>
                  </a:moveTo>
                  <a:lnTo>
                    <a:pt x="2878" y="1439"/>
                  </a:lnTo>
                  <a:cubicBezTo>
                    <a:pt x="2878" y="639"/>
                    <a:pt x="2239" y="0"/>
                    <a:pt x="1439" y="0"/>
                  </a:cubicBezTo>
                  <a:cubicBezTo>
                    <a:pt x="656" y="0"/>
                    <a:pt x="0" y="639"/>
                    <a:pt x="0" y="1439"/>
                  </a:cubicBezTo>
                  <a:cubicBezTo>
                    <a:pt x="0" y="2223"/>
                    <a:pt x="656" y="2878"/>
                    <a:pt x="1439" y="2878"/>
                  </a:cubicBezTo>
                  <a:cubicBezTo>
                    <a:pt x="1744" y="2878"/>
                    <a:pt x="2031" y="2782"/>
                    <a:pt x="2255" y="2623"/>
                  </a:cubicBezTo>
                  <a:cubicBezTo>
                    <a:pt x="2878" y="2878"/>
                    <a:pt x="2878" y="2878"/>
                    <a:pt x="2878" y="2878"/>
                  </a:cubicBezTo>
                  <a:cubicBezTo>
                    <a:pt x="2623" y="2254"/>
                    <a:pt x="2623" y="2254"/>
                    <a:pt x="2623" y="2254"/>
                  </a:cubicBezTo>
                  <a:cubicBezTo>
                    <a:pt x="2782" y="2031"/>
                    <a:pt x="2878" y="1743"/>
                    <a:pt x="2878" y="1439"/>
                  </a:cubicBezTo>
                  <a:close/>
                  <a:moveTo>
                    <a:pt x="1407" y="2238"/>
                  </a:moveTo>
                  <a:lnTo>
                    <a:pt x="1407" y="2238"/>
                  </a:lnTo>
                  <a:cubicBezTo>
                    <a:pt x="959" y="2238"/>
                    <a:pt x="959" y="2238"/>
                    <a:pt x="959" y="2238"/>
                  </a:cubicBezTo>
                  <a:cubicBezTo>
                    <a:pt x="959" y="608"/>
                    <a:pt x="959" y="608"/>
                    <a:pt x="959" y="608"/>
                  </a:cubicBezTo>
                  <a:cubicBezTo>
                    <a:pt x="1407" y="608"/>
                    <a:pt x="1407" y="608"/>
                    <a:pt x="1407" y="608"/>
                  </a:cubicBezTo>
                  <a:cubicBezTo>
                    <a:pt x="1807" y="608"/>
                    <a:pt x="2094" y="639"/>
                    <a:pt x="2094" y="1023"/>
                  </a:cubicBezTo>
                  <a:cubicBezTo>
                    <a:pt x="2094" y="1279"/>
                    <a:pt x="1951" y="1359"/>
                    <a:pt x="1807" y="1391"/>
                  </a:cubicBezTo>
                  <a:cubicBezTo>
                    <a:pt x="1983" y="1423"/>
                    <a:pt x="2143" y="1503"/>
                    <a:pt x="2143" y="1775"/>
                  </a:cubicBezTo>
                  <a:cubicBezTo>
                    <a:pt x="2143" y="2207"/>
                    <a:pt x="1839" y="2238"/>
                    <a:pt x="1407" y="223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404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81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19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8AA7F-D0A5-5A42-9CC9-97FE64F0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27" y="199031"/>
            <a:ext cx="5040630" cy="374548"/>
          </a:xfrm>
        </p:spPr>
        <p:txBody>
          <a:bodyPr vert="horz" wrap="none" lIns="91440" tIns="45720" rIns="91440" bIns="45720" rtlCol="0" anchor="ctr">
            <a:noAutofit/>
          </a:bodyPr>
          <a:lstStyle>
            <a:lvl1pPr>
              <a:defRPr lang="en-US" sz="2400" b="1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74B27C-5679-5A49-A297-0FEF965A1A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7827" y="581892"/>
            <a:ext cx="5040630" cy="311402"/>
          </a:xfrm>
        </p:spPr>
        <p:txBody>
          <a:bodyPr wrap="none" anchor="ctr"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5CBEB-C33F-1D47-862D-26D1A775A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788" y="182103"/>
            <a:ext cx="1330406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2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8AA7F-D0A5-5A42-9CC9-97FE64F0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27" y="199031"/>
            <a:ext cx="5040630" cy="374548"/>
          </a:xfrm>
        </p:spPr>
        <p:txBody>
          <a:bodyPr vert="horz" wrap="none" lIns="91440" tIns="45720" rIns="91440" bIns="45720" rtlCol="0" anchor="ctr">
            <a:noAutofit/>
          </a:bodyPr>
          <a:lstStyle>
            <a:lvl1pPr>
              <a:defRPr lang="en-US" sz="2400" b="1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874B27C-5679-5A49-A297-0FEF965A1A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7827" y="581892"/>
            <a:ext cx="5040630" cy="311402"/>
          </a:xfrm>
        </p:spPr>
        <p:txBody>
          <a:bodyPr wrap="none" anchor="ctr">
            <a:noAutofit/>
          </a:bodyPr>
          <a:lstStyle>
            <a:lvl1pPr marL="0" indent="0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5CBEB-C33F-1D47-862D-26D1A775A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788" y="182103"/>
            <a:ext cx="1330406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36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DE43F-7E46-464B-9CFB-53D719F51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788" y="182103"/>
            <a:ext cx="1330406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91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ext Slide">
    <p:bg>
      <p:bgPr>
        <a:gradFill>
          <a:gsLst>
            <a:gs pos="100000">
              <a:schemeClr val="accent4"/>
            </a:gs>
            <a:gs pos="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984534-C4A0-1744-A0AE-D418451B474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694BF0-1CF9-DB4C-8D16-0F15BE6F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77" y="185914"/>
            <a:ext cx="5040630" cy="374548"/>
          </a:xfrm>
        </p:spPr>
        <p:txBody>
          <a:bodyPr vert="horz" wrap="none" lIns="91440" tIns="45720" rIns="91440" bIns="45720" rtlCol="0" anchor="ctr">
            <a:noAutofit/>
          </a:bodyPr>
          <a:lstStyle>
            <a:lvl1pPr>
              <a:defRPr lang="en-US"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4DD6853-2EAC-0142-A991-A4C38D6B45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4077" y="568775"/>
            <a:ext cx="5040630" cy="311402"/>
          </a:xfrm>
        </p:spPr>
        <p:txBody>
          <a:bodyPr wrap="none"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A6EE08E-D0D0-AD44-B99C-9DB9161D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6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>
            <a:extLst>
              <a:ext uri="{FF2B5EF4-FFF2-40B4-BE49-F238E27FC236}">
                <a16:creationId xmlns:a16="http://schemas.microsoft.com/office/drawing/2014/main" id="{7B8C5547-CFF7-4549-ABF5-EB951282F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10" y="-2250"/>
            <a:ext cx="9150221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65" y="453340"/>
            <a:ext cx="4852220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6065" y="1544952"/>
            <a:ext cx="4852220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585869" y="-108850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2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5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ate ppt_fs03-03.jpg">
            <a:extLst>
              <a:ext uri="{FF2B5EF4-FFF2-40B4-BE49-F238E27FC236}">
                <a16:creationId xmlns:a16="http://schemas.microsoft.com/office/drawing/2014/main" id="{0529A70F-C708-4F44-9E8A-B9DA7F6FB4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00"/>
            <a:ext cx="9152000" cy="51480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3287623" y="445070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3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359144-59B6-E541-9C77-6C31EAF5B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7623" y="3536212"/>
            <a:ext cx="4119941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C026A-915C-D346-ADA0-BFE57DD7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23" y="2502977"/>
            <a:ext cx="4580129" cy="9941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2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>
            <a:extLst>
              <a:ext uri="{FF2B5EF4-FFF2-40B4-BE49-F238E27FC236}">
                <a16:creationId xmlns:a16="http://schemas.microsoft.com/office/drawing/2014/main" id="{58E38EFD-7C4A-5746-8784-0AA40F3E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2382368" y="937215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4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B4AEE9-9381-E34B-904B-D2F82D8A2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110" y="2591017"/>
            <a:ext cx="4009589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7CFB00-1E6F-424F-88E2-EF470AC6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63" y="1579828"/>
            <a:ext cx="4463205" cy="99417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0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3EF14-AC5D-4F48-956B-95480C0EF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2891387" y="2243781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5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2ED5F26-C096-3B45-B183-B857E3F6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1582" y="3933630"/>
            <a:ext cx="4000501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7363F0-6FF3-E94A-B0A4-C2A2B8C9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583" y="2926758"/>
            <a:ext cx="4638761" cy="9941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>
            <a:extLst>
              <a:ext uri="{FF2B5EF4-FFF2-40B4-BE49-F238E27FC236}">
                <a16:creationId xmlns:a16="http://schemas.microsoft.com/office/drawing/2014/main" id="{F604D122-B33A-764D-AD3D-C7666A5CA5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0" y="-2250"/>
            <a:ext cx="9152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436" y="2704241"/>
            <a:ext cx="4397164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436" y="3819635"/>
            <a:ext cx="4397164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2233830" y="740333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6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6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DF6467-3D4E-1A4C-A34E-D4CC22095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000" cy="5148000"/>
          </a:xfrm>
          <a:prstGeom prst="rect">
            <a:avLst/>
          </a:prstGeom>
        </p:spPr>
      </p:pic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3514755" y="1454099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7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480308-E5F5-D74C-8057-09A84D92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0755" y="3110821"/>
            <a:ext cx="4119941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368F36-9BC4-DC4F-A7E2-E3B6B610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55" y="2016289"/>
            <a:ext cx="4598574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2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>
            <a:extLst>
              <a:ext uri="{FF2B5EF4-FFF2-40B4-BE49-F238E27FC236}">
                <a16:creationId xmlns:a16="http://schemas.microsoft.com/office/drawing/2014/main" id="{F9DD4578-08A8-D241-83FE-B09E44EF8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534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832" y="3034308"/>
            <a:ext cx="4852220" cy="1091612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3832" y="4125920"/>
            <a:ext cx="4852220" cy="574053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C491D1F2-16F0-6845-8409-BA505E420A2D}"/>
              </a:ext>
            </a:extLst>
          </p:cNvPr>
          <p:cNvSpPr/>
          <p:nvPr userDrawn="1"/>
        </p:nvSpPr>
        <p:spPr>
          <a:xfrm>
            <a:off x="423636" y="2472118"/>
            <a:ext cx="1110196" cy="221599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</a:rPr>
              <a:t>8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4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679" r:id="rId12"/>
    <p:sldLayoutId id="2147483690" r:id="rId13"/>
    <p:sldLayoutId id="2147483666" r:id="rId14"/>
    <p:sldLayoutId id="2147483680" r:id="rId15"/>
    <p:sldLayoutId id="2147483683" r:id="rId16"/>
    <p:sldLayoutId id="2147483682" r:id="rId17"/>
    <p:sldLayoutId id="2147483688" r:id="rId18"/>
    <p:sldLayoutId id="2147483686" r:id="rId19"/>
    <p:sldLayoutId id="2147483689" r:id="rId20"/>
    <p:sldLayoutId id="2147483667" r:id="rId21"/>
    <p:sldLayoutId id="2147483701" r:id="rId22"/>
    <p:sldLayoutId id="2147483702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4534-C4A0-1744-A0AE-D418451B474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4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72AF2-D7AB-964B-A8EE-37F10D7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49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E7801D6-7D4D-BC49-B2DA-E453EAD325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F0B5835-7D64-422A-BD34-4344DD314403}"/>
              </a:ext>
            </a:extLst>
          </p:cNvPr>
          <p:cNvSpPr txBox="1">
            <a:spLocks/>
          </p:cNvSpPr>
          <p:nvPr/>
        </p:nvSpPr>
        <p:spPr>
          <a:xfrm>
            <a:off x="127233" y="450032"/>
            <a:ext cx="5385733" cy="225663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  <a:defRPr sz="1800" i="0" spc="0">
                <a:solidFill>
                  <a:srgbClr val="000000"/>
                </a:solidFill>
              </a:defRPr>
            </a:pP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TELEPERFORMANCE FRANCE</a:t>
            </a:r>
            <a:b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</a:p>
          <a:p>
            <a:pPr>
              <a:lnSpc>
                <a:spcPct val="70000"/>
              </a:lnSpc>
              <a:spcBef>
                <a:spcPts val="600"/>
              </a:spcBef>
              <a:defRPr sz="1800" i="0" spc="0">
                <a:solidFill>
                  <a:srgbClr val="000000"/>
                </a:solidFill>
              </a:defRPr>
            </a:pPr>
            <a:b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</a:br>
            <a:b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en-US" sz="2500" spc="-142" dirty="0" err="1">
                <a:solidFill>
                  <a:schemeClr val="bg1"/>
                </a:solidFill>
                <a:ea typeface="Calibri"/>
                <a:cs typeface="Calibri"/>
              </a:rPr>
              <a:t>Périmètre</a:t>
            </a: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 Bordeaux et Niort</a:t>
            </a:r>
            <a:b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</a:br>
            <a:b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Réunion des </a:t>
            </a:r>
          </a:p>
          <a:p>
            <a:pPr>
              <a:lnSpc>
                <a:spcPct val="70000"/>
              </a:lnSpc>
              <a:spcBef>
                <a:spcPts val="600"/>
              </a:spcBef>
              <a:defRPr sz="1800" i="0" spc="0">
                <a:solidFill>
                  <a:srgbClr val="000000"/>
                </a:solidFill>
              </a:defRPr>
            </a:pPr>
            <a:r>
              <a:rPr lang="en-US" sz="2500" spc="-142" dirty="0" err="1">
                <a:solidFill>
                  <a:schemeClr val="bg1"/>
                </a:solidFill>
                <a:ea typeface="Calibri"/>
                <a:cs typeface="Calibri"/>
              </a:rPr>
              <a:t>Représentants</a:t>
            </a: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 de </a:t>
            </a:r>
            <a:r>
              <a:rPr lang="en-US" sz="2500" spc="-142" dirty="0" err="1">
                <a:solidFill>
                  <a:schemeClr val="bg1"/>
                </a:solidFill>
                <a:ea typeface="Calibri"/>
                <a:cs typeface="Calibri"/>
              </a:rPr>
              <a:t>Proximité</a:t>
            </a:r>
            <a:r>
              <a:rPr lang="en-US" sz="2500" spc="-142" dirty="0">
                <a:solidFill>
                  <a:schemeClr val="bg1"/>
                </a:solidFill>
                <a:ea typeface="Calibri"/>
                <a:cs typeface="Calibri"/>
              </a:rPr>
              <a:t> (RP)</a:t>
            </a:r>
          </a:p>
          <a:p>
            <a:pPr>
              <a:lnSpc>
                <a:spcPct val="70000"/>
              </a:lnSpc>
              <a:spcBef>
                <a:spcPts val="600"/>
              </a:spcBef>
              <a:defRPr sz="1800" i="0" spc="0">
                <a:solidFill>
                  <a:srgbClr val="000000"/>
                </a:solidFill>
              </a:defRPr>
            </a:pPr>
            <a:r>
              <a:rPr lang="en-US" sz="2500" spc="-142" dirty="0" err="1">
                <a:solidFill>
                  <a:schemeClr val="bg1"/>
                </a:solidFill>
                <a:cs typeface="Calibri"/>
              </a:rPr>
              <a:t>Période</a:t>
            </a:r>
            <a:r>
              <a:rPr lang="en-US" sz="2500" spc="-142" dirty="0">
                <a:solidFill>
                  <a:schemeClr val="bg1"/>
                </a:solidFill>
                <a:cs typeface="Calibri"/>
              </a:rPr>
              <a:t>  </a:t>
            </a:r>
            <a:r>
              <a:rPr lang="en-US" sz="2500" spc="-142" dirty="0" err="1">
                <a:solidFill>
                  <a:schemeClr val="bg1"/>
                </a:solidFill>
                <a:cs typeface="Calibri"/>
              </a:rPr>
              <a:t>Août</a:t>
            </a:r>
            <a:r>
              <a:rPr lang="en-US" sz="2500" spc="-142" dirty="0">
                <a:solidFill>
                  <a:schemeClr val="bg1"/>
                </a:solidFill>
                <a:cs typeface="Calibri"/>
              </a:rPr>
              <a:t>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30059-037F-467B-90A1-D6C8ABD700E6}"/>
              </a:ext>
            </a:extLst>
          </p:cNvPr>
          <p:cNvSpPr txBox="1"/>
          <p:nvPr/>
        </p:nvSpPr>
        <p:spPr>
          <a:xfrm>
            <a:off x="136460" y="4546784"/>
            <a:ext cx="230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Le 30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72619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Bordeaux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0ED50F-B427-66FF-7D4F-C28A20BA6B17}"/>
              </a:ext>
            </a:extLst>
          </p:cNvPr>
          <p:cNvSpPr txBox="1"/>
          <p:nvPr/>
        </p:nvSpPr>
        <p:spPr>
          <a:xfrm>
            <a:off x="30826" y="97271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Primes CC* 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23105F-0A5E-2F35-FCDE-1D3617824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208294"/>
              </p:ext>
            </p:extLst>
          </p:nvPr>
        </p:nvGraphicFramePr>
        <p:xfrm>
          <a:off x="196427" y="1260169"/>
          <a:ext cx="8798560" cy="3761782"/>
        </p:xfrm>
        <a:graphic>
          <a:graphicData uri="http://schemas.openxmlformats.org/drawingml/2006/table">
            <a:tbl>
              <a:tblPr/>
              <a:tblGrid>
                <a:gridCol w="2742520">
                  <a:extLst>
                    <a:ext uri="{9D8B030D-6E8A-4147-A177-3AD203B41FA5}">
                      <a16:colId xmlns:a16="http://schemas.microsoft.com/office/drawing/2014/main" val="3130204589"/>
                    </a:ext>
                  </a:extLst>
                </a:gridCol>
                <a:gridCol w="2266689">
                  <a:extLst>
                    <a:ext uri="{9D8B030D-6E8A-4147-A177-3AD203B41FA5}">
                      <a16:colId xmlns:a16="http://schemas.microsoft.com/office/drawing/2014/main" val="3358499808"/>
                    </a:ext>
                  </a:extLst>
                </a:gridCol>
                <a:gridCol w="968966">
                  <a:extLst>
                    <a:ext uri="{9D8B030D-6E8A-4147-A177-3AD203B41FA5}">
                      <a16:colId xmlns:a16="http://schemas.microsoft.com/office/drawing/2014/main" val="4139120550"/>
                    </a:ext>
                  </a:extLst>
                </a:gridCol>
                <a:gridCol w="1176602">
                  <a:extLst>
                    <a:ext uri="{9D8B030D-6E8A-4147-A177-3AD203B41FA5}">
                      <a16:colId xmlns:a16="http://schemas.microsoft.com/office/drawing/2014/main" val="2801758035"/>
                    </a:ext>
                  </a:extLst>
                </a:gridCol>
                <a:gridCol w="1643783">
                  <a:extLst>
                    <a:ext uri="{9D8B030D-6E8A-4147-A177-3AD203B41FA5}">
                      <a16:colId xmlns:a16="http://schemas.microsoft.com/office/drawing/2014/main" val="548789011"/>
                    </a:ext>
                  </a:extLst>
                </a:gridCol>
              </a:tblGrid>
              <a:tr h="164536"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Activité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KPI1</a:t>
                      </a:r>
                      <a:b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KPI2</a:t>
                      </a:r>
                      <a:b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KPI3</a:t>
                      </a:r>
                      <a:b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Bonus à la vente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13216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 - accueil Entreprise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DMC &lt;=340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Fond (en%) &gt;=90%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148356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 - accueil commercial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RDV (en %) &gt;=65%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Fond (en%) &gt;=75%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08352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Entreprise Mail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prod/h &gt;=9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globale &gt;=90%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27269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 BG KOFAX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 BG KO FAX &gt;=10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03947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 BG INCIDENTS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 globale BG INCIDENTS &gt;=6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680137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ag2r-Intégration Entreprise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DMC &lt;=480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Fond (en%) &gt;=90%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297060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AXA Partners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R/O Actes traités/h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898462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BOUYGUES IMMOBILIER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R/0 OK/H &gt;=107%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de feuille d'écoute &gt;=86%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174372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BO traitement des Ventes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377470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CAMPAGNE RIP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&lt;=300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&gt;=90%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943874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Epargne individuel AS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ventes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078817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Gestion des Rentes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&lt;=441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386503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RA Retraite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&lt;=609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127209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Gestion des Rentes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&lt;=441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756552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Prévoyance individuel AS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Vente &gt;=50%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04946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Prévoyance individuel RA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DMC &lt;=474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389694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BO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814254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BO Affiliation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210241"/>
                  </a:ext>
                </a:extLst>
              </a:tr>
              <a:tr h="19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BO AT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760842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Affiliation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4/h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925467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AT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4/h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882770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Cotisation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5,5/h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668732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Recouvrement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V/h &gt;=100%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005225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MNT - debordement du pole relation adherent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Satcli</a:t>
                      </a:r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 à 8,4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&gt;=90%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Appels/H &gt;=8,5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81980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MNT - debordement du pole relation adherent Intégration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Satcli</a:t>
                      </a:r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 à 8,4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Appels/H &gt;=8,3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375491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PLUM ENERGIE : SERVICE CLIENT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Palier DMT  &gt;=525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&gt;=87%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314816"/>
                  </a:ext>
                </a:extLst>
              </a:tr>
              <a:tr h="1015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PLUM ENERGIE : SERVICE CLIENT Intégration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Palier DMT  &gt;=505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023" marR="4023" marT="4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679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92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2024- </a:t>
            </a:r>
            <a:r>
              <a:rPr lang="en-US" dirty="0" err="1"/>
              <a:t>périmètre</a:t>
            </a:r>
            <a:r>
              <a:rPr lang="en-US" dirty="0"/>
              <a:t> Niort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0ED50F-B427-66FF-7D4F-C28A20BA6B17}"/>
              </a:ext>
            </a:extLst>
          </p:cNvPr>
          <p:cNvSpPr txBox="1"/>
          <p:nvPr/>
        </p:nvSpPr>
        <p:spPr>
          <a:xfrm>
            <a:off x="30826" y="97271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Primes CC* 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6EEA13D-A750-84E9-360F-CB3E8F00E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25687"/>
              </p:ext>
            </p:extLst>
          </p:nvPr>
        </p:nvGraphicFramePr>
        <p:xfrm>
          <a:off x="190500" y="1507694"/>
          <a:ext cx="7655584" cy="1792722"/>
        </p:xfrm>
        <a:graphic>
          <a:graphicData uri="http://schemas.openxmlformats.org/drawingml/2006/table">
            <a:tbl>
              <a:tblPr/>
              <a:tblGrid>
                <a:gridCol w="1518363">
                  <a:extLst>
                    <a:ext uri="{9D8B030D-6E8A-4147-A177-3AD203B41FA5}">
                      <a16:colId xmlns:a16="http://schemas.microsoft.com/office/drawing/2014/main" val="604964454"/>
                    </a:ext>
                  </a:extLst>
                </a:gridCol>
                <a:gridCol w="2069436">
                  <a:extLst>
                    <a:ext uri="{9D8B030D-6E8A-4147-A177-3AD203B41FA5}">
                      <a16:colId xmlns:a16="http://schemas.microsoft.com/office/drawing/2014/main" val="1148409676"/>
                    </a:ext>
                  </a:extLst>
                </a:gridCol>
                <a:gridCol w="884645">
                  <a:extLst>
                    <a:ext uri="{9D8B030D-6E8A-4147-A177-3AD203B41FA5}">
                      <a16:colId xmlns:a16="http://schemas.microsoft.com/office/drawing/2014/main" val="2858842875"/>
                    </a:ext>
                  </a:extLst>
                </a:gridCol>
                <a:gridCol w="1074211">
                  <a:extLst>
                    <a:ext uri="{9D8B030D-6E8A-4147-A177-3AD203B41FA5}">
                      <a16:colId xmlns:a16="http://schemas.microsoft.com/office/drawing/2014/main" val="2703757181"/>
                    </a:ext>
                  </a:extLst>
                </a:gridCol>
                <a:gridCol w="1500735">
                  <a:extLst>
                    <a:ext uri="{9D8B030D-6E8A-4147-A177-3AD203B41FA5}">
                      <a16:colId xmlns:a16="http://schemas.microsoft.com/office/drawing/2014/main" val="1212524272"/>
                    </a:ext>
                  </a:extLst>
                </a:gridCol>
                <a:gridCol w="608194">
                  <a:extLst>
                    <a:ext uri="{9D8B030D-6E8A-4147-A177-3AD203B41FA5}">
                      <a16:colId xmlns:a16="http://schemas.microsoft.com/office/drawing/2014/main" val="1731504392"/>
                    </a:ext>
                  </a:extLst>
                </a:gridCol>
              </a:tblGrid>
              <a:tr h="211825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Activité</a:t>
                      </a:r>
                    </a:p>
                  </a:txBody>
                  <a:tcPr marL="4325" marR="4325" marT="43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1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2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3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Collectif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Bonus à la vente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963240"/>
                  </a:ext>
                </a:extLst>
              </a:tr>
              <a:tr h="335389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AXA </a:t>
                      </a:r>
                    </a:p>
                  </a:txBody>
                  <a:tcPr marL="4325" marR="4325" marT="43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traités/h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atteinte volume écoute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QS &gt; 80%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696056"/>
                  </a:ext>
                </a:extLst>
              </a:tr>
              <a:tr h="335389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Sante</a:t>
                      </a:r>
                    </a:p>
                  </a:txBody>
                  <a:tcPr marL="4325" marR="4325" marT="43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Acte/h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QS&gt;=85%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407637"/>
                  </a:ext>
                </a:extLst>
              </a:tr>
              <a:tr h="2118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CC Groupama Gan Vie - RA Retraite</a:t>
                      </a:r>
                    </a:p>
                  </a:txBody>
                  <a:tcPr marL="4325" marR="4325" marT="43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TTH&gt;63%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354567"/>
                  </a:ext>
                </a:extLst>
              </a:tr>
              <a:tr h="2118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Groupama Gestion des Rentes</a:t>
                      </a:r>
                    </a:p>
                  </a:txBody>
                  <a:tcPr marL="4325" marR="4325" marT="43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QS&gt;=85%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19816"/>
                  </a:ext>
                </a:extLst>
              </a:tr>
              <a:tr h="450129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 Back-office</a:t>
                      </a:r>
                    </a:p>
                  </a:txBody>
                  <a:tcPr marL="4325" marR="4325" marT="43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bon à émettre &gt;=80%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4325" marR="4325" marT="43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387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60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 – Niort RE ET CC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520675-A370-FC4B-2D58-7171F2F794EB}"/>
              </a:ext>
            </a:extLst>
          </p:cNvPr>
          <p:cNvSpPr txBox="1"/>
          <p:nvPr/>
        </p:nvSpPr>
        <p:spPr>
          <a:xfrm>
            <a:off x="2695492" y="716244"/>
            <a:ext cx="961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Conseillers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6912AE-7A37-012C-B371-D498D8A73D5E}"/>
              </a:ext>
            </a:extLst>
          </p:cNvPr>
          <p:cNvSpPr txBox="1"/>
          <p:nvPr/>
        </p:nvSpPr>
        <p:spPr>
          <a:xfrm>
            <a:off x="6684543" y="669097"/>
            <a:ext cx="18201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Responsables d’équipe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74864F-2D99-E028-B7C9-BD119E01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03" y="1140700"/>
            <a:ext cx="5118100" cy="31432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D31607-0773-5F7F-0140-6E9A437B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302" y="1140700"/>
            <a:ext cx="3347648" cy="14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 – Bordeaux RE ET CC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520675-A370-FC4B-2D58-7171F2F794EB}"/>
              </a:ext>
            </a:extLst>
          </p:cNvPr>
          <p:cNvSpPr txBox="1"/>
          <p:nvPr/>
        </p:nvSpPr>
        <p:spPr>
          <a:xfrm>
            <a:off x="1597151" y="762969"/>
            <a:ext cx="961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Conseillers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6912AE-7A37-012C-B371-D498D8A73D5E}"/>
              </a:ext>
            </a:extLst>
          </p:cNvPr>
          <p:cNvSpPr txBox="1"/>
          <p:nvPr/>
        </p:nvSpPr>
        <p:spPr>
          <a:xfrm>
            <a:off x="6431782" y="688326"/>
            <a:ext cx="18201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Responsables d’équipe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CB7B38-C588-89B4-7CA5-B790AD1D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3" y="1063051"/>
            <a:ext cx="4394987" cy="40058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DCEC8E-DF78-665E-0DA2-B563A3D6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13" y="1063050"/>
            <a:ext cx="4226999" cy="39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14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CC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lang="en-US" dirty="0" err="1">
                <a:solidFill>
                  <a:srgbClr val="F8F8F8">
                    <a:lumMod val="50000"/>
                  </a:srgbClr>
                </a:solidFill>
                <a:latin typeface="Calibri"/>
              </a:rPr>
              <a:t>Août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2024 – </a:t>
            </a:r>
            <a:r>
              <a:rPr lang="en-US" dirty="0" err="1"/>
              <a:t>Périmetre</a:t>
            </a:r>
            <a:r>
              <a:rPr lang="en-US" dirty="0"/>
              <a:t> Bordeaux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:a16="http://schemas.microsoft.com/office/drawing/2014/main" id="{82C3278A-F762-4126-B9E1-B4BEDE4BBE21}"/>
              </a:ext>
            </a:extLst>
          </p:cNvPr>
          <p:cNvGrpSpPr/>
          <p:nvPr/>
        </p:nvGrpSpPr>
        <p:grpSpPr>
          <a:xfrm>
            <a:off x="640089" y="1169857"/>
            <a:ext cx="334771" cy="279571"/>
            <a:chOff x="6923088" y="5400675"/>
            <a:chExt cx="750887" cy="627063"/>
          </a:xfrm>
          <a:solidFill>
            <a:schemeClr val="bg1">
              <a:lumMod val="85000"/>
            </a:schemeClr>
          </a:solidFill>
        </p:grpSpPr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718B5A5A-A6D7-4F6C-A615-907BD374C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5" y="5665788"/>
              <a:ext cx="115888" cy="112712"/>
            </a:xfrm>
            <a:custGeom>
              <a:avLst/>
              <a:gdLst>
                <a:gd name="T0" fmla="*/ 0 w 324"/>
                <a:gd name="T1" fmla="*/ 313 h 314"/>
                <a:gd name="T2" fmla="*/ 323 w 324"/>
                <a:gd name="T3" fmla="*/ 313 h 314"/>
                <a:gd name="T4" fmla="*/ 323 w 324"/>
                <a:gd name="T5" fmla="*/ 0 h 314"/>
                <a:gd name="T6" fmla="*/ 0 w 324"/>
                <a:gd name="T7" fmla="*/ 0 h 314"/>
                <a:gd name="T8" fmla="*/ 0 w 324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14">
                  <a:moveTo>
                    <a:pt x="0" y="313"/>
                  </a:moveTo>
                  <a:lnTo>
                    <a:pt x="323" y="313"/>
                  </a:lnTo>
                  <a:lnTo>
                    <a:pt x="323" y="0"/>
                  </a:lnTo>
                  <a:lnTo>
                    <a:pt x="0" y="0"/>
                  </a:lnTo>
                  <a:lnTo>
                    <a:pt x="0" y="3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C09EFD83-7A2F-489C-8944-CB857043D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5" y="5665788"/>
              <a:ext cx="188913" cy="225425"/>
            </a:xfrm>
            <a:custGeom>
              <a:avLst/>
              <a:gdLst>
                <a:gd name="T0" fmla="*/ 357 w 525"/>
                <a:gd name="T1" fmla="*/ 256 h 625"/>
                <a:gd name="T2" fmla="*/ 357 w 525"/>
                <a:gd name="T3" fmla="*/ 256 h 625"/>
                <a:gd name="T4" fmla="*/ 279 w 525"/>
                <a:gd name="T5" fmla="*/ 222 h 625"/>
                <a:gd name="T6" fmla="*/ 246 w 525"/>
                <a:gd name="T7" fmla="*/ 145 h 625"/>
                <a:gd name="T8" fmla="*/ 279 w 525"/>
                <a:gd name="T9" fmla="*/ 56 h 625"/>
                <a:gd name="T10" fmla="*/ 335 w 525"/>
                <a:gd name="T11" fmla="*/ 0 h 625"/>
                <a:gd name="T12" fmla="*/ 0 w 525"/>
                <a:gd name="T13" fmla="*/ 0 h 625"/>
                <a:gd name="T14" fmla="*/ 0 w 525"/>
                <a:gd name="T15" fmla="*/ 624 h 625"/>
                <a:gd name="T16" fmla="*/ 524 w 525"/>
                <a:gd name="T17" fmla="*/ 624 h 625"/>
                <a:gd name="T18" fmla="*/ 524 w 525"/>
                <a:gd name="T19" fmla="*/ 133 h 625"/>
                <a:gd name="T20" fmla="*/ 446 w 525"/>
                <a:gd name="T21" fmla="*/ 222 h 625"/>
                <a:gd name="T22" fmla="*/ 357 w 525"/>
                <a:gd name="T23" fmla="*/ 25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5" h="625">
                  <a:moveTo>
                    <a:pt x="357" y="256"/>
                  </a:moveTo>
                  <a:lnTo>
                    <a:pt x="357" y="256"/>
                  </a:lnTo>
                  <a:cubicBezTo>
                    <a:pt x="335" y="256"/>
                    <a:pt x="302" y="246"/>
                    <a:pt x="279" y="222"/>
                  </a:cubicBezTo>
                  <a:cubicBezTo>
                    <a:pt x="257" y="200"/>
                    <a:pt x="246" y="167"/>
                    <a:pt x="246" y="145"/>
                  </a:cubicBezTo>
                  <a:cubicBezTo>
                    <a:pt x="246" y="111"/>
                    <a:pt x="257" y="78"/>
                    <a:pt x="279" y="56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524" y="624"/>
                    <a:pt x="524" y="624"/>
                    <a:pt x="524" y="62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446" y="222"/>
                    <a:pt x="446" y="222"/>
                    <a:pt x="446" y="222"/>
                  </a:cubicBezTo>
                  <a:cubicBezTo>
                    <a:pt x="424" y="246"/>
                    <a:pt x="390" y="256"/>
                    <a:pt x="357" y="2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7606F020-4B49-4032-B3ED-7D238984B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5400675"/>
              <a:ext cx="750887" cy="627063"/>
            </a:xfrm>
            <a:custGeom>
              <a:avLst/>
              <a:gdLst>
                <a:gd name="T0" fmla="*/ 2062 w 2085"/>
                <a:gd name="T1" fmla="*/ 324 h 1740"/>
                <a:gd name="T2" fmla="*/ 1716 w 2085"/>
                <a:gd name="T3" fmla="*/ 0 h 1740"/>
                <a:gd name="T4" fmla="*/ 1660 w 2085"/>
                <a:gd name="T5" fmla="*/ 22 h 1740"/>
                <a:gd name="T6" fmla="*/ 1582 w 2085"/>
                <a:gd name="T7" fmla="*/ 268 h 1740"/>
                <a:gd name="T8" fmla="*/ 223 w 2085"/>
                <a:gd name="T9" fmla="*/ 324 h 1740"/>
                <a:gd name="T10" fmla="*/ 0 w 2085"/>
                <a:gd name="T11" fmla="*/ 1528 h 1740"/>
                <a:gd name="T12" fmla="*/ 1560 w 2085"/>
                <a:gd name="T13" fmla="*/ 1739 h 1740"/>
                <a:gd name="T14" fmla="*/ 1771 w 2085"/>
                <a:gd name="T15" fmla="*/ 692 h 1740"/>
                <a:gd name="T16" fmla="*/ 2050 w 2085"/>
                <a:gd name="T17" fmla="*/ 413 h 1740"/>
                <a:gd name="T18" fmla="*/ 2062 w 2085"/>
                <a:gd name="T19" fmla="*/ 324 h 1740"/>
                <a:gd name="T20" fmla="*/ 1560 w 2085"/>
                <a:gd name="T21" fmla="*/ 1528 h 1740"/>
                <a:gd name="T22" fmla="*/ 223 w 2085"/>
                <a:gd name="T23" fmla="*/ 1539 h 1740"/>
                <a:gd name="T24" fmla="*/ 212 w 2085"/>
                <a:gd name="T25" fmla="*/ 547 h 1740"/>
                <a:gd name="T26" fmla="*/ 1159 w 2085"/>
                <a:gd name="T27" fmla="*/ 536 h 1740"/>
                <a:gd name="T28" fmla="*/ 1259 w 2085"/>
                <a:gd name="T29" fmla="*/ 736 h 1740"/>
                <a:gd name="T30" fmla="*/ 1159 w 2085"/>
                <a:gd name="T31" fmla="*/ 836 h 1740"/>
                <a:gd name="T32" fmla="*/ 1148 w 2085"/>
                <a:gd name="T33" fmla="*/ 881 h 1740"/>
                <a:gd name="T34" fmla="*/ 1192 w 2085"/>
                <a:gd name="T35" fmla="*/ 925 h 1740"/>
                <a:gd name="T36" fmla="*/ 1192 w 2085"/>
                <a:gd name="T37" fmla="*/ 925 h 1740"/>
                <a:gd name="T38" fmla="*/ 1359 w 2085"/>
                <a:gd name="T39" fmla="*/ 781 h 1740"/>
                <a:gd name="T40" fmla="*/ 1381 w 2085"/>
                <a:gd name="T41" fmla="*/ 758 h 1740"/>
                <a:gd name="T42" fmla="*/ 1560 w 2085"/>
                <a:gd name="T43" fmla="*/ 1528 h 1740"/>
                <a:gd name="T44" fmla="*/ 1862 w 2085"/>
                <a:gd name="T45" fmla="*/ 379 h 1740"/>
                <a:gd name="T46" fmla="*/ 1749 w 2085"/>
                <a:gd name="T47" fmla="*/ 413 h 1740"/>
                <a:gd name="T48" fmla="*/ 1616 w 2085"/>
                <a:gd name="T49" fmla="*/ 592 h 1740"/>
                <a:gd name="T50" fmla="*/ 1627 w 2085"/>
                <a:gd name="T51" fmla="*/ 769 h 1740"/>
                <a:gd name="T52" fmla="*/ 1560 w 2085"/>
                <a:gd name="T53" fmla="*/ 792 h 1740"/>
                <a:gd name="T54" fmla="*/ 1225 w 2085"/>
                <a:gd name="T55" fmla="*/ 446 h 1740"/>
                <a:gd name="T56" fmla="*/ 1649 w 2085"/>
                <a:gd name="T57" fmla="*/ 346 h 1740"/>
                <a:gd name="T58" fmla="*/ 1671 w 2085"/>
                <a:gd name="T59" fmla="*/ 313 h 1740"/>
                <a:gd name="T60" fmla="*/ 1716 w 2085"/>
                <a:gd name="T61" fmla="*/ 135 h 1740"/>
                <a:gd name="T62" fmla="*/ 1862 w 2085"/>
                <a:gd name="T63" fmla="*/ 37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5" h="1740">
                  <a:moveTo>
                    <a:pt x="2062" y="324"/>
                  </a:moveTo>
                  <a:lnTo>
                    <a:pt x="2062" y="324"/>
                  </a:lnTo>
                  <a:cubicBezTo>
                    <a:pt x="1749" y="11"/>
                    <a:pt x="1749" y="11"/>
                    <a:pt x="1749" y="11"/>
                  </a:cubicBezTo>
                  <a:cubicBezTo>
                    <a:pt x="1738" y="0"/>
                    <a:pt x="1727" y="0"/>
                    <a:pt x="1716" y="0"/>
                  </a:cubicBezTo>
                  <a:cubicBezTo>
                    <a:pt x="1705" y="0"/>
                    <a:pt x="1682" y="0"/>
                    <a:pt x="1682" y="11"/>
                  </a:cubicBezTo>
                  <a:cubicBezTo>
                    <a:pt x="1660" y="22"/>
                    <a:pt x="1660" y="22"/>
                    <a:pt x="1660" y="22"/>
                  </a:cubicBezTo>
                  <a:cubicBezTo>
                    <a:pt x="1616" y="79"/>
                    <a:pt x="1605" y="146"/>
                    <a:pt x="1594" y="201"/>
                  </a:cubicBezTo>
                  <a:cubicBezTo>
                    <a:pt x="1594" y="224"/>
                    <a:pt x="1594" y="246"/>
                    <a:pt x="1582" y="268"/>
                  </a:cubicBezTo>
                  <a:cubicBezTo>
                    <a:pt x="1560" y="279"/>
                    <a:pt x="1527" y="301"/>
                    <a:pt x="1494" y="324"/>
                  </a:cubicBezTo>
                  <a:cubicBezTo>
                    <a:pt x="223" y="324"/>
                    <a:pt x="223" y="324"/>
                    <a:pt x="223" y="324"/>
                  </a:cubicBezTo>
                  <a:cubicBezTo>
                    <a:pt x="100" y="324"/>
                    <a:pt x="0" y="424"/>
                    <a:pt x="0" y="547"/>
                  </a:cubicBezTo>
                  <a:cubicBezTo>
                    <a:pt x="0" y="1528"/>
                    <a:pt x="0" y="1528"/>
                    <a:pt x="0" y="1528"/>
                  </a:cubicBezTo>
                  <a:cubicBezTo>
                    <a:pt x="0" y="1650"/>
                    <a:pt x="100" y="1739"/>
                    <a:pt x="223" y="1739"/>
                  </a:cubicBezTo>
                  <a:cubicBezTo>
                    <a:pt x="1560" y="1739"/>
                    <a:pt x="1560" y="1739"/>
                    <a:pt x="1560" y="1739"/>
                  </a:cubicBezTo>
                  <a:cubicBezTo>
                    <a:pt x="1671" y="1739"/>
                    <a:pt x="1771" y="1650"/>
                    <a:pt x="1771" y="1528"/>
                  </a:cubicBezTo>
                  <a:cubicBezTo>
                    <a:pt x="1771" y="692"/>
                    <a:pt x="1771" y="692"/>
                    <a:pt x="1771" y="692"/>
                  </a:cubicBezTo>
                  <a:cubicBezTo>
                    <a:pt x="2050" y="424"/>
                    <a:pt x="2050" y="424"/>
                    <a:pt x="2050" y="424"/>
                  </a:cubicBezTo>
                  <a:lnTo>
                    <a:pt x="2050" y="413"/>
                  </a:lnTo>
                  <a:cubicBezTo>
                    <a:pt x="2062" y="401"/>
                    <a:pt x="2062" y="401"/>
                    <a:pt x="2062" y="401"/>
                  </a:cubicBezTo>
                  <a:cubicBezTo>
                    <a:pt x="2084" y="379"/>
                    <a:pt x="2084" y="346"/>
                    <a:pt x="2062" y="324"/>
                  </a:cubicBezTo>
                  <a:close/>
                  <a:moveTo>
                    <a:pt x="1560" y="1528"/>
                  </a:moveTo>
                  <a:lnTo>
                    <a:pt x="1560" y="1528"/>
                  </a:lnTo>
                  <a:lnTo>
                    <a:pt x="1560" y="1539"/>
                  </a:lnTo>
                  <a:cubicBezTo>
                    <a:pt x="223" y="1539"/>
                    <a:pt x="223" y="1539"/>
                    <a:pt x="223" y="1539"/>
                  </a:cubicBezTo>
                  <a:cubicBezTo>
                    <a:pt x="212" y="1539"/>
                    <a:pt x="212" y="1528"/>
                    <a:pt x="212" y="1528"/>
                  </a:cubicBezTo>
                  <a:cubicBezTo>
                    <a:pt x="212" y="547"/>
                    <a:pt x="212" y="547"/>
                    <a:pt x="212" y="547"/>
                  </a:cubicBezTo>
                  <a:cubicBezTo>
                    <a:pt x="212" y="536"/>
                    <a:pt x="212" y="536"/>
                    <a:pt x="223" y="536"/>
                  </a:cubicBezTo>
                  <a:cubicBezTo>
                    <a:pt x="1159" y="536"/>
                    <a:pt x="1159" y="536"/>
                    <a:pt x="1159" y="536"/>
                  </a:cubicBezTo>
                  <a:cubicBezTo>
                    <a:pt x="1314" y="681"/>
                    <a:pt x="1314" y="681"/>
                    <a:pt x="1314" y="681"/>
                  </a:cubicBezTo>
                  <a:cubicBezTo>
                    <a:pt x="1259" y="736"/>
                    <a:pt x="1259" y="736"/>
                    <a:pt x="1259" y="736"/>
                  </a:cubicBezTo>
                  <a:lnTo>
                    <a:pt x="1259" y="736"/>
                  </a:lnTo>
                  <a:cubicBezTo>
                    <a:pt x="1159" y="836"/>
                    <a:pt x="1159" y="836"/>
                    <a:pt x="1159" y="836"/>
                  </a:cubicBezTo>
                  <a:cubicBezTo>
                    <a:pt x="1148" y="847"/>
                    <a:pt x="1148" y="858"/>
                    <a:pt x="1148" y="881"/>
                  </a:cubicBezTo>
                  <a:lnTo>
                    <a:pt x="1148" y="881"/>
                  </a:lnTo>
                  <a:cubicBezTo>
                    <a:pt x="1148" y="892"/>
                    <a:pt x="1148" y="903"/>
                    <a:pt x="1159" y="914"/>
                  </a:cubicBezTo>
                  <a:cubicBezTo>
                    <a:pt x="1170" y="925"/>
                    <a:pt x="1181" y="925"/>
                    <a:pt x="1192" y="925"/>
                  </a:cubicBezTo>
                  <a:lnTo>
                    <a:pt x="1192" y="925"/>
                  </a:lnTo>
                  <a:lnTo>
                    <a:pt x="1192" y="925"/>
                  </a:lnTo>
                  <a:cubicBezTo>
                    <a:pt x="1203" y="925"/>
                    <a:pt x="1225" y="925"/>
                    <a:pt x="1237" y="914"/>
                  </a:cubicBezTo>
                  <a:cubicBezTo>
                    <a:pt x="1359" y="781"/>
                    <a:pt x="1359" y="781"/>
                    <a:pt x="1359" y="781"/>
                  </a:cubicBezTo>
                  <a:lnTo>
                    <a:pt x="1359" y="781"/>
                  </a:lnTo>
                  <a:cubicBezTo>
                    <a:pt x="1381" y="758"/>
                    <a:pt x="1381" y="758"/>
                    <a:pt x="1381" y="758"/>
                  </a:cubicBezTo>
                  <a:cubicBezTo>
                    <a:pt x="1560" y="936"/>
                    <a:pt x="1560" y="936"/>
                    <a:pt x="1560" y="936"/>
                  </a:cubicBezTo>
                  <a:lnTo>
                    <a:pt x="1560" y="1528"/>
                  </a:lnTo>
                  <a:close/>
                  <a:moveTo>
                    <a:pt x="1862" y="379"/>
                  </a:moveTo>
                  <a:lnTo>
                    <a:pt x="1862" y="379"/>
                  </a:lnTo>
                  <a:cubicBezTo>
                    <a:pt x="1827" y="390"/>
                    <a:pt x="1793" y="390"/>
                    <a:pt x="1771" y="401"/>
                  </a:cubicBezTo>
                  <a:cubicBezTo>
                    <a:pt x="1760" y="401"/>
                    <a:pt x="1749" y="413"/>
                    <a:pt x="1749" y="413"/>
                  </a:cubicBezTo>
                  <a:lnTo>
                    <a:pt x="1738" y="424"/>
                  </a:lnTo>
                  <a:cubicBezTo>
                    <a:pt x="1694" y="481"/>
                    <a:pt x="1627" y="581"/>
                    <a:pt x="1616" y="592"/>
                  </a:cubicBezTo>
                  <a:cubicBezTo>
                    <a:pt x="1605" y="614"/>
                    <a:pt x="1605" y="625"/>
                    <a:pt x="1605" y="647"/>
                  </a:cubicBezTo>
                  <a:cubicBezTo>
                    <a:pt x="1627" y="681"/>
                    <a:pt x="1627" y="725"/>
                    <a:pt x="1627" y="769"/>
                  </a:cubicBezTo>
                  <a:cubicBezTo>
                    <a:pt x="1627" y="792"/>
                    <a:pt x="1627" y="825"/>
                    <a:pt x="1627" y="847"/>
                  </a:cubicBezTo>
                  <a:cubicBezTo>
                    <a:pt x="1560" y="792"/>
                    <a:pt x="1560" y="792"/>
                    <a:pt x="1560" y="792"/>
                  </a:cubicBezTo>
                  <a:cubicBezTo>
                    <a:pt x="1303" y="536"/>
                    <a:pt x="1303" y="536"/>
                    <a:pt x="1303" y="536"/>
                  </a:cubicBezTo>
                  <a:cubicBezTo>
                    <a:pt x="1225" y="446"/>
                    <a:pt x="1225" y="446"/>
                    <a:pt x="1225" y="446"/>
                  </a:cubicBezTo>
                  <a:cubicBezTo>
                    <a:pt x="1292" y="435"/>
                    <a:pt x="1359" y="435"/>
                    <a:pt x="1427" y="457"/>
                  </a:cubicBezTo>
                  <a:cubicBezTo>
                    <a:pt x="1649" y="346"/>
                    <a:pt x="1649" y="346"/>
                    <a:pt x="1649" y="346"/>
                  </a:cubicBezTo>
                  <a:lnTo>
                    <a:pt x="1660" y="335"/>
                  </a:lnTo>
                  <a:cubicBezTo>
                    <a:pt x="1671" y="324"/>
                    <a:pt x="1671" y="324"/>
                    <a:pt x="1671" y="313"/>
                  </a:cubicBezTo>
                  <a:cubicBezTo>
                    <a:pt x="1694" y="279"/>
                    <a:pt x="1694" y="246"/>
                    <a:pt x="1694" y="213"/>
                  </a:cubicBezTo>
                  <a:cubicBezTo>
                    <a:pt x="1705" y="179"/>
                    <a:pt x="1705" y="157"/>
                    <a:pt x="1716" y="135"/>
                  </a:cubicBezTo>
                  <a:cubicBezTo>
                    <a:pt x="1950" y="357"/>
                    <a:pt x="1950" y="357"/>
                    <a:pt x="1950" y="357"/>
                  </a:cubicBezTo>
                  <a:cubicBezTo>
                    <a:pt x="1928" y="368"/>
                    <a:pt x="1893" y="379"/>
                    <a:pt x="1862" y="3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3E63A99-920C-B6BB-3C53-00E0BA3A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4" y="709390"/>
            <a:ext cx="4106173" cy="42507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5E9BE-7239-52D5-E78E-DAA51F00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848" y="709390"/>
            <a:ext cx="4558030" cy="42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0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15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CC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lang="en-US" dirty="0" err="1">
                <a:solidFill>
                  <a:srgbClr val="F8F8F8">
                    <a:lumMod val="50000"/>
                  </a:srgbClr>
                </a:solidFill>
                <a:latin typeface="Calibri"/>
              </a:rPr>
              <a:t>Août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2024 – </a:t>
            </a:r>
            <a:r>
              <a:rPr lang="en-US" dirty="0" err="1"/>
              <a:t>Périmetre</a:t>
            </a:r>
            <a:r>
              <a:rPr lang="en-US" dirty="0"/>
              <a:t> Bordeaux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FF28C7-ABDC-35CB-5466-ED504124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51" y="772536"/>
            <a:ext cx="5475007" cy="425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16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CC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Août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2024 – </a:t>
            </a:r>
            <a:r>
              <a:rPr lang="en-US" dirty="0" err="1"/>
              <a:t>Périmetre</a:t>
            </a:r>
            <a:r>
              <a:rPr lang="en-US" dirty="0"/>
              <a:t> Niort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:a16="http://schemas.microsoft.com/office/drawing/2014/main" id="{82C3278A-F762-4126-B9E1-B4BEDE4BBE21}"/>
              </a:ext>
            </a:extLst>
          </p:cNvPr>
          <p:cNvGrpSpPr/>
          <p:nvPr/>
        </p:nvGrpSpPr>
        <p:grpSpPr>
          <a:xfrm>
            <a:off x="640089" y="1169857"/>
            <a:ext cx="334771" cy="279571"/>
            <a:chOff x="6923088" y="5400675"/>
            <a:chExt cx="750887" cy="627063"/>
          </a:xfrm>
          <a:solidFill>
            <a:schemeClr val="bg1">
              <a:lumMod val="85000"/>
            </a:schemeClr>
          </a:solidFill>
        </p:grpSpPr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718B5A5A-A6D7-4F6C-A615-907BD374C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5" y="5665788"/>
              <a:ext cx="115888" cy="112712"/>
            </a:xfrm>
            <a:custGeom>
              <a:avLst/>
              <a:gdLst>
                <a:gd name="T0" fmla="*/ 0 w 324"/>
                <a:gd name="T1" fmla="*/ 313 h 314"/>
                <a:gd name="T2" fmla="*/ 323 w 324"/>
                <a:gd name="T3" fmla="*/ 313 h 314"/>
                <a:gd name="T4" fmla="*/ 323 w 324"/>
                <a:gd name="T5" fmla="*/ 0 h 314"/>
                <a:gd name="T6" fmla="*/ 0 w 324"/>
                <a:gd name="T7" fmla="*/ 0 h 314"/>
                <a:gd name="T8" fmla="*/ 0 w 324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14">
                  <a:moveTo>
                    <a:pt x="0" y="313"/>
                  </a:moveTo>
                  <a:lnTo>
                    <a:pt x="323" y="313"/>
                  </a:lnTo>
                  <a:lnTo>
                    <a:pt x="323" y="0"/>
                  </a:lnTo>
                  <a:lnTo>
                    <a:pt x="0" y="0"/>
                  </a:lnTo>
                  <a:lnTo>
                    <a:pt x="0" y="3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C09EFD83-7A2F-489C-8944-CB857043D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5" y="5665788"/>
              <a:ext cx="188913" cy="225425"/>
            </a:xfrm>
            <a:custGeom>
              <a:avLst/>
              <a:gdLst>
                <a:gd name="T0" fmla="*/ 357 w 525"/>
                <a:gd name="T1" fmla="*/ 256 h 625"/>
                <a:gd name="T2" fmla="*/ 357 w 525"/>
                <a:gd name="T3" fmla="*/ 256 h 625"/>
                <a:gd name="T4" fmla="*/ 279 w 525"/>
                <a:gd name="T5" fmla="*/ 222 h 625"/>
                <a:gd name="T6" fmla="*/ 246 w 525"/>
                <a:gd name="T7" fmla="*/ 145 h 625"/>
                <a:gd name="T8" fmla="*/ 279 w 525"/>
                <a:gd name="T9" fmla="*/ 56 h 625"/>
                <a:gd name="T10" fmla="*/ 335 w 525"/>
                <a:gd name="T11" fmla="*/ 0 h 625"/>
                <a:gd name="T12" fmla="*/ 0 w 525"/>
                <a:gd name="T13" fmla="*/ 0 h 625"/>
                <a:gd name="T14" fmla="*/ 0 w 525"/>
                <a:gd name="T15" fmla="*/ 624 h 625"/>
                <a:gd name="T16" fmla="*/ 524 w 525"/>
                <a:gd name="T17" fmla="*/ 624 h 625"/>
                <a:gd name="T18" fmla="*/ 524 w 525"/>
                <a:gd name="T19" fmla="*/ 133 h 625"/>
                <a:gd name="T20" fmla="*/ 446 w 525"/>
                <a:gd name="T21" fmla="*/ 222 h 625"/>
                <a:gd name="T22" fmla="*/ 357 w 525"/>
                <a:gd name="T23" fmla="*/ 25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5" h="625">
                  <a:moveTo>
                    <a:pt x="357" y="256"/>
                  </a:moveTo>
                  <a:lnTo>
                    <a:pt x="357" y="256"/>
                  </a:lnTo>
                  <a:cubicBezTo>
                    <a:pt x="335" y="256"/>
                    <a:pt x="302" y="246"/>
                    <a:pt x="279" y="222"/>
                  </a:cubicBezTo>
                  <a:cubicBezTo>
                    <a:pt x="257" y="200"/>
                    <a:pt x="246" y="167"/>
                    <a:pt x="246" y="145"/>
                  </a:cubicBezTo>
                  <a:cubicBezTo>
                    <a:pt x="246" y="111"/>
                    <a:pt x="257" y="78"/>
                    <a:pt x="279" y="56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524" y="624"/>
                    <a:pt x="524" y="624"/>
                    <a:pt x="524" y="62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446" y="222"/>
                    <a:pt x="446" y="222"/>
                    <a:pt x="446" y="222"/>
                  </a:cubicBezTo>
                  <a:cubicBezTo>
                    <a:pt x="424" y="246"/>
                    <a:pt x="390" y="256"/>
                    <a:pt x="357" y="2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7606F020-4B49-4032-B3ED-7D238984B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5400675"/>
              <a:ext cx="750887" cy="627063"/>
            </a:xfrm>
            <a:custGeom>
              <a:avLst/>
              <a:gdLst>
                <a:gd name="T0" fmla="*/ 2062 w 2085"/>
                <a:gd name="T1" fmla="*/ 324 h 1740"/>
                <a:gd name="T2" fmla="*/ 1716 w 2085"/>
                <a:gd name="T3" fmla="*/ 0 h 1740"/>
                <a:gd name="T4" fmla="*/ 1660 w 2085"/>
                <a:gd name="T5" fmla="*/ 22 h 1740"/>
                <a:gd name="T6" fmla="*/ 1582 w 2085"/>
                <a:gd name="T7" fmla="*/ 268 h 1740"/>
                <a:gd name="T8" fmla="*/ 223 w 2085"/>
                <a:gd name="T9" fmla="*/ 324 h 1740"/>
                <a:gd name="T10" fmla="*/ 0 w 2085"/>
                <a:gd name="T11" fmla="*/ 1528 h 1740"/>
                <a:gd name="T12" fmla="*/ 1560 w 2085"/>
                <a:gd name="T13" fmla="*/ 1739 h 1740"/>
                <a:gd name="T14" fmla="*/ 1771 w 2085"/>
                <a:gd name="T15" fmla="*/ 692 h 1740"/>
                <a:gd name="T16" fmla="*/ 2050 w 2085"/>
                <a:gd name="T17" fmla="*/ 413 h 1740"/>
                <a:gd name="T18" fmla="*/ 2062 w 2085"/>
                <a:gd name="T19" fmla="*/ 324 h 1740"/>
                <a:gd name="T20" fmla="*/ 1560 w 2085"/>
                <a:gd name="T21" fmla="*/ 1528 h 1740"/>
                <a:gd name="T22" fmla="*/ 223 w 2085"/>
                <a:gd name="T23" fmla="*/ 1539 h 1740"/>
                <a:gd name="T24" fmla="*/ 212 w 2085"/>
                <a:gd name="T25" fmla="*/ 547 h 1740"/>
                <a:gd name="T26" fmla="*/ 1159 w 2085"/>
                <a:gd name="T27" fmla="*/ 536 h 1740"/>
                <a:gd name="T28" fmla="*/ 1259 w 2085"/>
                <a:gd name="T29" fmla="*/ 736 h 1740"/>
                <a:gd name="T30" fmla="*/ 1159 w 2085"/>
                <a:gd name="T31" fmla="*/ 836 h 1740"/>
                <a:gd name="T32" fmla="*/ 1148 w 2085"/>
                <a:gd name="T33" fmla="*/ 881 h 1740"/>
                <a:gd name="T34" fmla="*/ 1192 w 2085"/>
                <a:gd name="T35" fmla="*/ 925 h 1740"/>
                <a:gd name="T36" fmla="*/ 1192 w 2085"/>
                <a:gd name="T37" fmla="*/ 925 h 1740"/>
                <a:gd name="T38" fmla="*/ 1359 w 2085"/>
                <a:gd name="T39" fmla="*/ 781 h 1740"/>
                <a:gd name="T40" fmla="*/ 1381 w 2085"/>
                <a:gd name="T41" fmla="*/ 758 h 1740"/>
                <a:gd name="T42" fmla="*/ 1560 w 2085"/>
                <a:gd name="T43" fmla="*/ 1528 h 1740"/>
                <a:gd name="T44" fmla="*/ 1862 w 2085"/>
                <a:gd name="T45" fmla="*/ 379 h 1740"/>
                <a:gd name="T46" fmla="*/ 1749 w 2085"/>
                <a:gd name="T47" fmla="*/ 413 h 1740"/>
                <a:gd name="T48" fmla="*/ 1616 w 2085"/>
                <a:gd name="T49" fmla="*/ 592 h 1740"/>
                <a:gd name="T50" fmla="*/ 1627 w 2085"/>
                <a:gd name="T51" fmla="*/ 769 h 1740"/>
                <a:gd name="T52" fmla="*/ 1560 w 2085"/>
                <a:gd name="T53" fmla="*/ 792 h 1740"/>
                <a:gd name="T54" fmla="*/ 1225 w 2085"/>
                <a:gd name="T55" fmla="*/ 446 h 1740"/>
                <a:gd name="T56" fmla="*/ 1649 w 2085"/>
                <a:gd name="T57" fmla="*/ 346 h 1740"/>
                <a:gd name="T58" fmla="*/ 1671 w 2085"/>
                <a:gd name="T59" fmla="*/ 313 h 1740"/>
                <a:gd name="T60" fmla="*/ 1716 w 2085"/>
                <a:gd name="T61" fmla="*/ 135 h 1740"/>
                <a:gd name="T62" fmla="*/ 1862 w 2085"/>
                <a:gd name="T63" fmla="*/ 37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5" h="1740">
                  <a:moveTo>
                    <a:pt x="2062" y="324"/>
                  </a:moveTo>
                  <a:lnTo>
                    <a:pt x="2062" y="324"/>
                  </a:lnTo>
                  <a:cubicBezTo>
                    <a:pt x="1749" y="11"/>
                    <a:pt x="1749" y="11"/>
                    <a:pt x="1749" y="11"/>
                  </a:cubicBezTo>
                  <a:cubicBezTo>
                    <a:pt x="1738" y="0"/>
                    <a:pt x="1727" y="0"/>
                    <a:pt x="1716" y="0"/>
                  </a:cubicBezTo>
                  <a:cubicBezTo>
                    <a:pt x="1705" y="0"/>
                    <a:pt x="1682" y="0"/>
                    <a:pt x="1682" y="11"/>
                  </a:cubicBezTo>
                  <a:cubicBezTo>
                    <a:pt x="1660" y="22"/>
                    <a:pt x="1660" y="22"/>
                    <a:pt x="1660" y="22"/>
                  </a:cubicBezTo>
                  <a:cubicBezTo>
                    <a:pt x="1616" y="79"/>
                    <a:pt x="1605" y="146"/>
                    <a:pt x="1594" y="201"/>
                  </a:cubicBezTo>
                  <a:cubicBezTo>
                    <a:pt x="1594" y="224"/>
                    <a:pt x="1594" y="246"/>
                    <a:pt x="1582" y="268"/>
                  </a:cubicBezTo>
                  <a:cubicBezTo>
                    <a:pt x="1560" y="279"/>
                    <a:pt x="1527" y="301"/>
                    <a:pt x="1494" y="324"/>
                  </a:cubicBezTo>
                  <a:cubicBezTo>
                    <a:pt x="223" y="324"/>
                    <a:pt x="223" y="324"/>
                    <a:pt x="223" y="324"/>
                  </a:cubicBezTo>
                  <a:cubicBezTo>
                    <a:pt x="100" y="324"/>
                    <a:pt x="0" y="424"/>
                    <a:pt x="0" y="547"/>
                  </a:cubicBezTo>
                  <a:cubicBezTo>
                    <a:pt x="0" y="1528"/>
                    <a:pt x="0" y="1528"/>
                    <a:pt x="0" y="1528"/>
                  </a:cubicBezTo>
                  <a:cubicBezTo>
                    <a:pt x="0" y="1650"/>
                    <a:pt x="100" y="1739"/>
                    <a:pt x="223" y="1739"/>
                  </a:cubicBezTo>
                  <a:cubicBezTo>
                    <a:pt x="1560" y="1739"/>
                    <a:pt x="1560" y="1739"/>
                    <a:pt x="1560" y="1739"/>
                  </a:cubicBezTo>
                  <a:cubicBezTo>
                    <a:pt x="1671" y="1739"/>
                    <a:pt x="1771" y="1650"/>
                    <a:pt x="1771" y="1528"/>
                  </a:cubicBezTo>
                  <a:cubicBezTo>
                    <a:pt x="1771" y="692"/>
                    <a:pt x="1771" y="692"/>
                    <a:pt x="1771" y="692"/>
                  </a:cubicBezTo>
                  <a:cubicBezTo>
                    <a:pt x="2050" y="424"/>
                    <a:pt x="2050" y="424"/>
                    <a:pt x="2050" y="424"/>
                  </a:cubicBezTo>
                  <a:lnTo>
                    <a:pt x="2050" y="413"/>
                  </a:lnTo>
                  <a:cubicBezTo>
                    <a:pt x="2062" y="401"/>
                    <a:pt x="2062" y="401"/>
                    <a:pt x="2062" y="401"/>
                  </a:cubicBezTo>
                  <a:cubicBezTo>
                    <a:pt x="2084" y="379"/>
                    <a:pt x="2084" y="346"/>
                    <a:pt x="2062" y="324"/>
                  </a:cubicBezTo>
                  <a:close/>
                  <a:moveTo>
                    <a:pt x="1560" y="1528"/>
                  </a:moveTo>
                  <a:lnTo>
                    <a:pt x="1560" y="1528"/>
                  </a:lnTo>
                  <a:lnTo>
                    <a:pt x="1560" y="1539"/>
                  </a:lnTo>
                  <a:cubicBezTo>
                    <a:pt x="223" y="1539"/>
                    <a:pt x="223" y="1539"/>
                    <a:pt x="223" y="1539"/>
                  </a:cubicBezTo>
                  <a:cubicBezTo>
                    <a:pt x="212" y="1539"/>
                    <a:pt x="212" y="1528"/>
                    <a:pt x="212" y="1528"/>
                  </a:cubicBezTo>
                  <a:cubicBezTo>
                    <a:pt x="212" y="547"/>
                    <a:pt x="212" y="547"/>
                    <a:pt x="212" y="547"/>
                  </a:cubicBezTo>
                  <a:cubicBezTo>
                    <a:pt x="212" y="536"/>
                    <a:pt x="212" y="536"/>
                    <a:pt x="223" y="536"/>
                  </a:cubicBezTo>
                  <a:cubicBezTo>
                    <a:pt x="1159" y="536"/>
                    <a:pt x="1159" y="536"/>
                    <a:pt x="1159" y="536"/>
                  </a:cubicBezTo>
                  <a:cubicBezTo>
                    <a:pt x="1314" y="681"/>
                    <a:pt x="1314" y="681"/>
                    <a:pt x="1314" y="681"/>
                  </a:cubicBezTo>
                  <a:cubicBezTo>
                    <a:pt x="1259" y="736"/>
                    <a:pt x="1259" y="736"/>
                    <a:pt x="1259" y="736"/>
                  </a:cubicBezTo>
                  <a:lnTo>
                    <a:pt x="1259" y="736"/>
                  </a:lnTo>
                  <a:cubicBezTo>
                    <a:pt x="1159" y="836"/>
                    <a:pt x="1159" y="836"/>
                    <a:pt x="1159" y="836"/>
                  </a:cubicBezTo>
                  <a:cubicBezTo>
                    <a:pt x="1148" y="847"/>
                    <a:pt x="1148" y="858"/>
                    <a:pt x="1148" y="881"/>
                  </a:cubicBezTo>
                  <a:lnTo>
                    <a:pt x="1148" y="881"/>
                  </a:lnTo>
                  <a:cubicBezTo>
                    <a:pt x="1148" y="892"/>
                    <a:pt x="1148" y="903"/>
                    <a:pt x="1159" y="914"/>
                  </a:cubicBezTo>
                  <a:cubicBezTo>
                    <a:pt x="1170" y="925"/>
                    <a:pt x="1181" y="925"/>
                    <a:pt x="1192" y="925"/>
                  </a:cubicBezTo>
                  <a:lnTo>
                    <a:pt x="1192" y="925"/>
                  </a:lnTo>
                  <a:lnTo>
                    <a:pt x="1192" y="925"/>
                  </a:lnTo>
                  <a:cubicBezTo>
                    <a:pt x="1203" y="925"/>
                    <a:pt x="1225" y="925"/>
                    <a:pt x="1237" y="914"/>
                  </a:cubicBezTo>
                  <a:cubicBezTo>
                    <a:pt x="1359" y="781"/>
                    <a:pt x="1359" y="781"/>
                    <a:pt x="1359" y="781"/>
                  </a:cubicBezTo>
                  <a:lnTo>
                    <a:pt x="1359" y="781"/>
                  </a:lnTo>
                  <a:cubicBezTo>
                    <a:pt x="1381" y="758"/>
                    <a:pt x="1381" y="758"/>
                    <a:pt x="1381" y="758"/>
                  </a:cubicBezTo>
                  <a:cubicBezTo>
                    <a:pt x="1560" y="936"/>
                    <a:pt x="1560" y="936"/>
                    <a:pt x="1560" y="936"/>
                  </a:cubicBezTo>
                  <a:lnTo>
                    <a:pt x="1560" y="1528"/>
                  </a:lnTo>
                  <a:close/>
                  <a:moveTo>
                    <a:pt x="1862" y="379"/>
                  </a:moveTo>
                  <a:lnTo>
                    <a:pt x="1862" y="379"/>
                  </a:lnTo>
                  <a:cubicBezTo>
                    <a:pt x="1827" y="390"/>
                    <a:pt x="1793" y="390"/>
                    <a:pt x="1771" y="401"/>
                  </a:cubicBezTo>
                  <a:cubicBezTo>
                    <a:pt x="1760" y="401"/>
                    <a:pt x="1749" y="413"/>
                    <a:pt x="1749" y="413"/>
                  </a:cubicBezTo>
                  <a:lnTo>
                    <a:pt x="1738" y="424"/>
                  </a:lnTo>
                  <a:cubicBezTo>
                    <a:pt x="1694" y="481"/>
                    <a:pt x="1627" y="581"/>
                    <a:pt x="1616" y="592"/>
                  </a:cubicBezTo>
                  <a:cubicBezTo>
                    <a:pt x="1605" y="614"/>
                    <a:pt x="1605" y="625"/>
                    <a:pt x="1605" y="647"/>
                  </a:cubicBezTo>
                  <a:cubicBezTo>
                    <a:pt x="1627" y="681"/>
                    <a:pt x="1627" y="725"/>
                    <a:pt x="1627" y="769"/>
                  </a:cubicBezTo>
                  <a:cubicBezTo>
                    <a:pt x="1627" y="792"/>
                    <a:pt x="1627" y="825"/>
                    <a:pt x="1627" y="847"/>
                  </a:cubicBezTo>
                  <a:cubicBezTo>
                    <a:pt x="1560" y="792"/>
                    <a:pt x="1560" y="792"/>
                    <a:pt x="1560" y="792"/>
                  </a:cubicBezTo>
                  <a:cubicBezTo>
                    <a:pt x="1303" y="536"/>
                    <a:pt x="1303" y="536"/>
                    <a:pt x="1303" y="536"/>
                  </a:cubicBezTo>
                  <a:cubicBezTo>
                    <a:pt x="1225" y="446"/>
                    <a:pt x="1225" y="446"/>
                    <a:pt x="1225" y="446"/>
                  </a:cubicBezTo>
                  <a:cubicBezTo>
                    <a:pt x="1292" y="435"/>
                    <a:pt x="1359" y="435"/>
                    <a:pt x="1427" y="457"/>
                  </a:cubicBezTo>
                  <a:cubicBezTo>
                    <a:pt x="1649" y="346"/>
                    <a:pt x="1649" y="346"/>
                    <a:pt x="1649" y="346"/>
                  </a:cubicBezTo>
                  <a:lnTo>
                    <a:pt x="1660" y="335"/>
                  </a:lnTo>
                  <a:cubicBezTo>
                    <a:pt x="1671" y="324"/>
                    <a:pt x="1671" y="324"/>
                    <a:pt x="1671" y="313"/>
                  </a:cubicBezTo>
                  <a:cubicBezTo>
                    <a:pt x="1694" y="279"/>
                    <a:pt x="1694" y="246"/>
                    <a:pt x="1694" y="213"/>
                  </a:cubicBezTo>
                  <a:cubicBezTo>
                    <a:pt x="1705" y="179"/>
                    <a:pt x="1705" y="157"/>
                    <a:pt x="1716" y="135"/>
                  </a:cubicBezTo>
                  <a:cubicBezTo>
                    <a:pt x="1950" y="357"/>
                    <a:pt x="1950" y="357"/>
                    <a:pt x="1950" y="357"/>
                  </a:cubicBezTo>
                  <a:cubicBezTo>
                    <a:pt x="1928" y="368"/>
                    <a:pt x="1893" y="379"/>
                    <a:pt x="1862" y="3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0E6663C-D2BD-5B91-88BF-732CA7A5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" y="772536"/>
            <a:ext cx="4399471" cy="38857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F6E3EA-43B8-4570-1E4B-C06CCA32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766" y="772536"/>
            <a:ext cx="4265705" cy="38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17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CC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Août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2024 – </a:t>
            </a:r>
            <a:r>
              <a:rPr lang="en-US" dirty="0" err="1"/>
              <a:t>Périmetre</a:t>
            </a:r>
            <a:r>
              <a:rPr lang="en-US" dirty="0"/>
              <a:t> Niort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:a16="http://schemas.microsoft.com/office/drawing/2014/main" id="{82C3278A-F762-4126-B9E1-B4BEDE4BBE21}"/>
              </a:ext>
            </a:extLst>
          </p:cNvPr>
          <p:cNvGrpSpPr/>
          <p:nvPr/>
        </p:nvGrpSpPr>
        <p:grpSpPr>
          <a:xfrm>
            <a:off x="640089" y="1169857"/>
            <a:ext cx="334771" cy="279571"/>
            <a:chOff x="6923088" y="5400675"/>
            <a:chExt cx="750887" cy="627063"/>
          </a:xfrm>
          <a:solidFill>
            <a:schemeClr val="bg1">
              <a:lumMod val="85000"/>
            </a:schemeClr>
          </a:solidFill>
        </p:grpSpPr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718B5A5A-A6D7-4F6C-A615-907BD374C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0725" y="5665788"/>
              <a:ext cx="115888" cy="112712"/>
            </a:xfrm>
            <a:custGeom>
              <a:avLst/>
              <a:gdLst>
                <a:gd name="T0" fmla="*/ 0 w 324"/>
                <a:gd name="T1" fmla="*/ 313 h 314"/>
                <a:gd name="T2" fmla="*/ 323 w 324"/>
                <a:gd name="T3" fmla="*/ 313 h 314"/>
                <a:gd name="T4" fmla="*/ 323 w 324"/>
                <a:gd name="T5" fmla="*/ 0 h 314"/>
                <a:gd name="T6" fmla="*/ 0 w 324"/>
                <a:gd name="T7" fmla="*/ 0 h 314"/>
                <a:gd name="T8" fmla="*/ 0 w 324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14">
                  <a:moveTo>
                    <a:pt x="0" y="313"/>
                  </a:moveTo>
                  <a:lnTo>
                    <a:pt x="323" y="313"/>
                  </a:lnTo>
                  <a:lnTo>
                    <a:pt x="323" y="0"/>
                  </a:lnTo>
                  <a:lnTo>
                    <a:pt x="0" y="0"/>
                  </a:lnTo>
                  <a:lnTo>
                    <a:pt x="0" y="3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C09EFD83-7A2F-489C-8944-CB857043D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125" y="5665788"/>
              <a:ext cx="188913" cy="225425"/>
            </a:xfrm>
            <a:custGeom>
              <a:avLst/>
              <a:gdLst>
                <a:gd name="T0" fmla="*/ 357 w 525"/>
                <a:gd name="T1" fmla="*/ 256 h 625"/>
                <a:gd name="T2" fmla="*/ 357 w 525"/>
                <a:gd name="T3" fmla="*/ 256 h 625"/>
                <a:gd name="T4" fmla="*/ 279 w 525"/>
                <a:gd name="T5" fmla="*/ 222 h 625"/>
                <a:gd name="T6" fmla="*/ 246 w 525"/>
                <a:gd name="T7" fmla="*/ 145 h 625"/>
                <a:gd name="T8" fmla="*/ 279 w 525"/>
                <a:gd name="T9" fmla="*/ 56 h 625"/>
                <a:gd name="T10" fmla="*/ 335 w 525"/>
                <a:gd name="T11" fmla="*/ 0 h 625"/>
                <a:gd name="T12" fmla="*/ 0 w 525"/>
                <a:gd name="T13" fmla="*/ 0 h 625"/>
                <a:gd name="T14" fmla="*/ 0 w 525"/>
                <a:gd name="T15" fmla="*/ 624 h 625"/>
                <a:gd name="T16" fmla="*/ 524 w 525"/>
                <a:gd name="T17" fmla="*/ 624 h 625"/>
                <a:gd name="T18" fmla="*/ 524 w 525"/>
                <a:gd name="T19" fmla="*/ 133 h 625"/>
                <a:gd name="T20" fmla="*/ 446 w 525"/>
                <a:gd name="T21" fmla="*/ 222 h 625"/>
                <a:gd name="T22" fmla="*/ 357 w 525"/>
                <a:gd name="T23" fmla="*/ 256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5" h="625">
                  <a:moveTo>
                    <a:pt x="357" y="256"/>
                  </a:moveTo>
                  <a:lnTo>
                    <a:pt x="357" y="256"/>
                  </a:lnTo>
                  <a:cubicBezTo>
                    <a:pt x="335" y="256"/>
                    <a:pt x="302" y="246"/>
                    <a:pt x="279" y="222"/>
                  </a:cubicBezTo>
                  <a:cubicBezTo>
                    <a:pt x="257" y="200"/>
                    <a:pt x="246" y="167"/>
                    <a:pt x="246" y="145"/>
                  </a:cubicBezTo>
                  <a:cubicBezTo>
                    <a:pt x="246" y="111"/>
                    <a:pt x="257" y="78"/>
                    <a:pt x="279" y="56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524" y="624"/>
                    <a:pt x="524" y="624"/>
                    <a:pt x="524" y="62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446" y="222"/>
                    <a:pt x="446" y="222"/>
                    <a:pt x="446" y="222"/>
                  </a:cubicBezTo>
                  <a:cubicBezTo>
                    <a:pt x="424" y="246"/>
                    <a:pt x="390" y="256"/>
                    <a:pt x="357" y="2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7606F020-4B49-4032-B3ED-7D238984B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5400675"/>
              <a:ext cx="750887" cy="627063"/>
            </a:xfrm>
            <a:custGeom>
              <a:avLst/>
              <a:gdLst>
                <a:gd name="T0" fmla="*/ 2062 w 2085"/>
                <a:gd name="T1" fmla="*/ 324 h 1740"/>
                <a:gd name="T2" fmla="*/ 1716 w 2085"/>
                <a:gd name="T3" fmla="*/ 0 h 1740"/>
                <a:gd name="T4" fmla="*/ 1660 w 2085"/>
                <a:gd name="T5" fmla="*/ 22 h 1740"/>
                <a:gd name="T6" fmla="*/ 1582 w 2085"/>
                <a:gd name="T7" fmla="*/ 268 h 1740"/>
                <a:gd name="T8" fmla="*/ 223 w 2085"/>
                <a:gd name="T9" fmla="*/ 324 h 1740"/>
                <a:gd name="T10" fmla="*/ 0 w 2085"/>
                <a:gd name="T11" fmla="*/ 1528 h 1740"/>
                <a:gd name="T12" fmla="*/ 1560 w 2085"/>
                <a:gd name="T13" fmla="*/ 1739 h 1740"/>
                <a:gd name="T14" fmla="*/ 1771 w 2085"/>
                <a:gd name="T15" fmla="*/ 692 h 1740"/>
                <a:gd name="T16" fmla="*/ 2050 w 2085"/>
                <a:gd name="T17" fmla="*/ 413 h 1740"/>
                <a:gd name="T18" fmla="*/ 2062 w 2085"/>
                <a:gd name="T19" fmla="*/ 324 h 1740"/>
                <a:gd name="T20" fmla="*/ 1560 w 2085"/>
                <a:gd name="T21" fmla="*/ 1528 h 1740"/>
                <a:gd name="T22" fmla="*/ 223 w 2085"/>
                <a:gd name="T23" fmla="*/ 1539 h 1740"/>
                <a:gd name="T24" fmla="*/ 212 w 2085"/>
                <a:gd name="T25" fmla="*/ 547 h 1740"/>
                <a:gd name="T26" fmla="*/ 1159 w 2085"/>
                <a:gd name="T27" fmla="*/ 536 h 1740"/>
                <a:gd name="T28" fmla="*/ 1259 w 2085"/>
                <a:gd name="T29" fmla="*/ 736 h 1740"/>
                <a:gd name="T30" fmla="*/ 1159 w 2085"/>
                <a:gd name="T31" fmla="*/ 836 h 1740"/>
                <a:gd name="T32" fmla="*/ 1148 w 2085"/>
                <a:gd name="T33" fmla="*/ 881 h 1740"/>
                <a:gd name="T34" fmla="*/ 1192 w 2085"/>
                <a:gd name="T35" fmla="*/ 925 h 1740"/>
                <a:gd name="T36" fmla="*/ 1192 w 2085"/>
                <a:gd name="T37" fmla="*/ 925 h 1740"/>
                <a:gd name="T38" fmla="*/ 1359 w 2085"/>
                <a:gd name="T39" fmla="*/ 781 h 1740"/>
                <a:gd name="T40" fmla="*/ 1381 w 2085"/>
                <a:gd name="T41" fmla="*/ 758 h 1740"/>
                <a:gd name="T42" fmla="*/ 1560 w 2085"/>
                <a:gd name="T43" fmla="*/ 1528 h 1740"/>
                <a:gd name="T44" fmla="*/ 1862 w 2085"/>
                <a:gd name="T45" fmla="*/ 379 h 1740"/>
                <a:gd name="T46" fmla="*/ 1749 w 2085"/>
                <a:gd name="T47" fmla="*/ 413 h 1740"/>
                <a:gd name="T48" fmla="*/ 1616 w 2085"/>
                <a:gd name="T49" fmla="*/ 592 h 1740"/>
                <a:gd name="T50" fmla="*/ 1627 w 2085"/>
                <a:gd name="T51" fmla="*/ 769 h 1740"/>
                <a:gd name="T52" fmla="*/ 1560 w 2085"/>
                <a:gd name="T53" fmla="*/ 792 h 1740"/>
                <a:gd name="T54" fmla="*/ 1225 w 2085"/>
                <a:gd name="T55" fmla="*/ 446 h 1740"/>
                <a:gd name="T56" fmla="*/ 1649 w 2085"/>
                <a:gd name="T57" fmla="*/ 346 h 1740"/>
                <a:gd name="T58" fmla="*/ 1671 w 2085"/>
                <a:gd name="T59" fmla="*/ 313 h 1740"/>
                <a:gd name="T60" fmla="*/ 1716 w 2085"/>
                <a:gd name="T61" fmla="*/ 135 h 1740"/>
                <a:gd name="T62" fmla="*/ 1862 w 2085"/>
                <a:gd name="T63" fmla="*/ 37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5" h="1740">
                  <a:moveTo>
                    <a:pt x="2062" y="324"/>
                  </a:moveTo>
                  <a:lnTo>
                    <a:pt x="2062" y="324"/>
                  </a:lnTo>
                  <a:cubicBezTo>
                    <a:pt x="1749" y="11"/>
                    <a:pt x="1749" y="11"/>
                    <a:pt x="1749" y="11"/>
                  </a:cubicBezTo>
                  <a:cubicBezTo>
                    <a:pt x="1738" y="0"/>
                    <a:pt x="1727" y="0"/>
                    <a:pt x="1716" y="0"/>
                  </a:cubicBezTo>
                  <a:cubicBezTo>
                    <a:pt x="1705" y="0"/>
                    <a:pt x="1682" y="0"/>
                    <a:pt x="1682" y="11"/>
                  </a:cubicBezTo>
                  <a:cubicBezTo>
                    <a:pt x="1660" y="22"/>
                    <a:pt x="1660" y="22"/>
                    <a:pt x="1660" y="22"/>
                  </a:cubicBezTo>
                  <a:cubicBezTo>
                    <a:pt x="1616" y="79"/>
                    <a:pt x="1605" y="146"/>
                    <a:pt x="1594" y="201"/>
                  </a:cubicBezTo>
                  <a:cubicBezTo>
                    <a:pt x="1594" y="224"/>
                    <a:pt x="1594" y="246"/>
                    <a:pt x="1582" y="268"/>
                  </a:cubicBezTo>
                  <a:cubicBezTo>
                    <a:pt x="1560" y="279"/>
                    <a:pt x="1527" y="301"/>
                    <a:pt x="1494" y="324"/>
                  </a:cubicBezTo>
                  <a:cubicBezTo>
                    <a:pt x="223" y="324"/>
                    <a:pt x="223" y="324"/>
                    <a:pt x="223" y="324"/>
                  </a:cubicBezTo>
                  <a:cubicBezTo>
                    <a:pt x="100" y="324"/>
                    <a:pt x="0" y="424"/>
                    <a:pt x="0" y="547"/>
                  </a:cubicBezTo>
                  <a:cubicBezTo>
                    <a:pt x="0" y="1528"/>
                    <a:pt x="0" y="1528"/>
                    <a:pt x="0" y="1528"/>
                  </a:cubicBezTo>
                  <a:cubicBezTo>
                    <a:pt x="0" y="1650"/>
                    <a:pt x="100" y="1739"/>
                    <a:pt x="223" y="1739"/>
                  </a:cubicBezTo>
                  <a:cubicBezTo>
                    <a:pt x="1560" y="1739"/>
                    <a:pt x="1560" y="1739"/>
                    <a:pt x="1560" y="1739"/>
                  </a:cubicBezTo>
                  <a:cubicBezTo>
                    <a:pt x="1671" y="1739"/>
                    <a:pt x="1771" y="1650"/>
                    <a:pt x="1771" y="1528"/>
                  </a:cubicBezTo>
                  <a:cubicBezTo>
                    <a:pt x="1771" y="692"/>
                    <a:pt x="1771" y="692"/>
                    <a:pt x="1771" y="692"/>
                  </a:cubicBezTo>
                  <a:cubicBezTo>
                    <a:pt x="2050" y="424"/>
                    <a:pt x="2050" y="424"/>
                    <a:pt x="2050" y="424"/>
                  </a:cubicBezTo>
                  <a:lnTo>
                    <a:pt x="2050" y="413"/>
                  </a:lnTo>
                  <a:cubicBezTo>
                    <a:pt x="2062" y="401"/>
                    <a:pt x="2062" y="401"/>
                    <a:pt x="2062" y="401"/>
                  </a:cubicBezTo>
                  <a:cubicBezTo>
                    <a:pt x="2084" y="379"/>
                    <a:pt x="2084" y="346"/>
                    <a:pt x="2062" y="324"/>
                  </a:cubicBezTo>
                  <a:close/>
                  <a:moveTo>
                    <a:pt x="1560" y="1528"/>
                  </a:moveTo>
                  <a:lnTo>
                    <a:pt x="1560" y="1528"/>
                  </a:lnTo>
                  <a:lnTo>
                    <a:pt x="1560" y="1539"/>
                  </a:lnTo>
                  <a:cubicBezTo>
                    <a:pt x="223" y="1539"/>
                    <a:pt x="223" y="1539"/>
                    <a:pt x="223" y="1539"/>
                  </a:cubicBezTo>
                  <a:cubicBezTo>
                    <a:pt x="212" y="1539"/>
                    <a:pt x="212" y="1528"/>
                    <a:pt x="212" y="1528"/>
                  </a:cubicBezTo>
                  <a:cubicBezTo>
                    <a:pt x="212" y="547"/>
                    <a:pt x="212" y="547"/>
                    <a:pt x="212" y="547"/>
                  </a:cubicBezTo>
                  <a:cubicBezTo>
                    <a:pt x="212" y="536"/>
                    <a:pt x="212" y="536"/>
                    <a:pt x="223" y="536"/>
                  </a:cubicBezTo>
                  <a:cubicBezTo>
                    <a:pt x="1159" y="536"/>
                    <a:pt x="1159" y="536"/>
                    <a:pt x="1159" y="536"/>
                  </a:cubicBezTo>
                  <a:cubicBezTo>
                    <a:pt x="1314" y="681"/>
                    <a:pt x="1314" y="681"/>
                    <a:pt x="1314" y="681"/>
                  </a:cubicBezTo>
                  <a:cubicBezTo>
                    <a:pt x="1259" y="736"/>
                    <a:pt x="1259" y="736"/>
                    <a:pt x="1259" y="736"/>
                  </a:cubicBezTo>
                  <a:lnTo>
                    <a:pt x="1259" y="736"/>
                  </a:lnTo>
                  <a:cubicBezTo>
                    <a:pt x="1159" y="836"/>
                    <a:pt x="1159" y="836"/>
                    <a:pt x="1159" y="836"/>
                  </a:cubicBezTo>
                  <a:cubicBezTo>
                    <a:pt x="1148" y="847"/>
                    <a:pt x="1148" y="858"/>
                    <a:pt x="1148" y="881"/>
                  </a:cubicBezTo>
                  <a:lnTo>
                    <a:pt x="1148" y="881"/>
                  </a:lnTo>
                  <a:cubicBezTo>
                    <a:pt x="1148" y="892"/>
                    <a:pt x="1148" y="903"/>
                    <a:pt x="1159" y="914"/>
                  </a:cubicBezTo>
                  <a:cubicBezTo>
                    <a:pt x="1170" y="925"/>
                    <a:pt x="1181" y="925"/>
                    <a:pt x="1192" y="925"/>
                  </a:cubicBezTo>
                  <a:lnTo>
                    <a:pt x="1192" y="925"/>
                  </a:lnTo>
                  <a:lnTo>
                    <a:pt x="1192" y="925"/>
                  </a:lnTo>
                  <a:cubicBezTo>
                    <a:pt x="1203" y="925"/>
                    <a:pt x="1225" y="925"/>
                    <a:pt x="1237" y="914"/>
                  </a:cubicBezTo>
                  <a:cubicBezTo>
                    <a:pt x="1359" y="781"/>
                    <a:pt x="1359" y="781"/>
                    <a:pt x="1359" y="781"/>
                  </a:cubicBezTo>
                  <a:lnTo>
                    <a:pt x="1359" y="781"/>
                  </a:lnTo>
                  <a:cubicBezTo>
                    <a:pt x="1381" y="758"/>
                    <a:pt x="1381" y="758"/>
                    <a:pt x="1381" y="758"/>
                  </a:cubicBezTo>
                  <a:cubicBezTo>
                    <a:pt x="1560" y="936"/>
                    <a:pt x="1560" y="936"/>
                    <a:pt x="1560" y="936"/>
                  </a:cubicBezTo>
                  <a:lnTo>
                    <a:pt x="1560" y="1528"/>
                  </a:lnTo>
                  <a:close/>
                  <a:moveTo>
                    <a:pt x="1862" y="379"/>
                  </a:moveTo>
                  <a:lnTo>
                    <a:pt x="1862" y="379"/>
                  </a:lnTo>
                  <a:cubicBezTo>
                    <a:pt x="1827" y="390"/>
                    <a:pt x="1793" y="390"/>
                    <a:pt x="1771" y="401"/>
                  </a:cubicBezTo>
                  <a:cubicBezTo>
                    <a:pt x="1760" y="401"/>
                    <a:pt x="1749" y="413"/>
                    <a:pt x="1749" y="413"/>
                  </a:cubicBezTo>
                  <a:lnTo>
                    <a:pt x="1738" y="424"/>
                  </a:lnTo>
                  <a:cubicBezTo>
                    <a:pt x="1694" y="481"/>
                    <a:pt x="1627" y="581"/>
                    <a:pt x="1616" y="592"/>
                  </a:cubicBezTo>
                  <a:cubicBezTo>
                    <a:pt x="1605" y="614"/>
                    <a:pt x="1605" y="625"/>
                    <a:pt x="1605" y="647"/>
                  </a:cubicBezTo>
                  <a:cubicBezTo>
                    <a:pt x="1627" y="681"/>
                    <a:pt x="1627" y="725"/>
                    <a:pt x="1627" y="769"/>
                  </a:cubicBezTo>
                  <a:cubicBezTo>
                    <a:pt x="1627" y="792"/>
                    <a:pt x="1627" y="825"/>
                    <a:pt x="1627" y="847"/>
                  </a:cubicBezTo>
                  <a:cubicBezTo>
                    <a:pt x="1560" y="792"/>
                    <a:pt x="1560" y="792"/>
                    <a:pt x="1560" y="792"/>
                  </a:cubicBezTo>
                  <a:cubicBezTo>
                    <a:pt x="1303" y="536"/>
                    <a:pt x="1303" y="536"/>
                    <a:pt x="1303" y="536"/>
                  </a:cubicBezTo>
                  <a:cubicBezTo>
                    <a:pt x="1225" y="446"/>
                    <a:pt x="1225" y="446"/>
                    <a:pt x="1225" y="446"/>
                  </a:cubicBezTo>
                  <a:cubicBezTo>
                    <a:pt x="1292" y="435"/>
                    <a:pt x="1359" y="435"/>
                    <a:pt x="1427" y="457"/>
                  </a:cubicBezTo>
                  <a:cubicBezTo>
                    <a:pt x="1649" y="346"/>
                    <a:pt x="1649" y="346"/>
                    <a:pt x="1649" y="346"/>
                  </a:cubicBezTo>
                  <a:lnTo>
                    <a:pt x="1660" y="335"/>
                  </a:lnTo>
                  <a:cubicBezTo>
                    <a:pt x="1671" y="324"/>
                    <a:pt x="1671" y="324"/>
                    <a:pt x="1671" y="313"/>
                  </a:cubicBezTo>
                  <a:cubicBezTo>
                    <a:pt x="1694" y="279"/>
                    <a:pt x="1694" y="246"/>
                    <a:pt x="1694" y="213"/>
                  </a:cubicBezTo>
                  <a:cubicBezTo>
                    <a:pt x="1705" y="179"/>
                    <a:pt x="1705" y="157"/>
                    <a:pt x="1716" y="135"/>
                  </a:cubicBezTo>
                  <a:cubicBezTo>
                    <a:pt x="1950" y="357"/>
                    <a:pt x="1950" y="357"/>
                    <a:pt x="1950" y="357"/>
                  </a:cubicBezTo>
                  <a:cubicBezTo>
                    <a:pt x="1928" y="368"/>
                    <a:pt x="1893" y="379"/>
                    <a:pt x="1862" y="3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A1E3FBF-AB64-EA6C-65AA-2F5345D4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92200"/>
            <a:ext cx="70104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Bordeaux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0ED50F-B427-66FF-7D4F-C28A20BA6B17}"/>
              </a:ext>
            </a:extLst>
          </p:cNvPr>
          <p:cNvSpPr txBox="1"/>
          <p:nvPr/>
        </p:nvSpPr>
        <p:spPr>
          <a:xfrm>
            <a:off x="30826" y="97271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Primes RE 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DD7C239-5FE8-FEFC-991D-08B5F88674F9}"/>
              </a:ext>
            </a:extLst>
          </p:cNvPr>
          <p:cNvGraphicFramePr>
            <a:graphicFrameLocks noGrp="1"/>
          </p:cNvGraphicFramePr>
          <p:nvPr/>
        </p:nvGraphicFramePr>
        <p:xfrm>
          <a:off x="445770" y="1281498"/>
          <a:ext cx="7886700" cy="3240254"/>
        </p:xfrm>
        <a:graphic>
          <a:graphicData uri="http://schemas.openxmlformats.org/drawingml/2006/table">
            <a:tbl>
              <a:tblPr/>
              <a:tblGrid>
                <a:gridCol w="3023076">
                  <a:extLst>
                    <a:ext uri="{9D8B030D-6E8A-4147-A177-3AD203B41FA5}">
                      <a16:colId xmlns:a16="http://schemas.microsoft.com/office/drawing/2014/main" val="2717739277"/>
                    </a:ext>
                  </a:extLst>
                </a:gridCol>
                <a:gridCol w="2498568">
                  <a:extLst>
                    <a:ext uri="{9D8B030D-6E8A-4147-A177-3AD203B41FA5}">
                      <a16:colId xmlns:a16="http://schemas.microsoft.com/office/drawing/2014/main" val="138560625"/>
                    </a:ext>
                  </a:extLst>
                </a:gridCol>
                <a:gridCol w="1068090">
                  <a:extLst>
                    <a:ext uri="{9D8B030D-6E8A-4147-A177-3AD203B41FA5}">
                      <a16:colId xmlns:a16="http://schemas.microsoft.com/office/drawing/2014/main" val="3070032611"/>
                    </a:ext>
                  </a:extLst>
                </a:gridCol>
                <a:gridCol w="1296966">
                  <a:extLst>
                    <a:ext uri="{9D8B030D-6E8A-4147-A177-3AD203B41FA5}">
                      <a16:colId xmlns:a16="http://schemas.microsoft.com/office/drawing/2014/main" val="4292719278"/>
                    </a:ext>
                  </a:extLst>
                </a:gridCol>
              </a:tblGrid>
              <a:tr h="21171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Activité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KPI1</a:t>
                      </a:r>
                      <a:b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KPI2</a:t>
                      </a:r>
                      <a:b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 KPI3</a:t>
                      </a:r>
                      <a:b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(Palier B)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23278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 - accueil Entreprise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DMC &lt;=340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production &gt;=84%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644914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 - accueil commercial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RDV &gt;=65%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 équipe &gt;=83%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869545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Entreprise Mail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 &gt;=9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production &gt;=84%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234758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 BG KOFAX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 &gt;=10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production &gt;=84%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41669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ag2r-BO  BG INCIDENTS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 &gt;=6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production &gt;=84%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4719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ag2r-Intégration Entreprise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DMC &lt;=480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Déviation &lt;=8%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production &gt;=78%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962923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AXA Partners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R/O Actes traités/h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71985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BOUYGUES IMMOBILIER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R/0 OK/H &gt;=107%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 NF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973449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CAMPAGNE RIP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&lt;=300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&gt;=90%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741296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Epargne individuel AS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ventes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 NF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809375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Gestion des Rentes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&lt;=441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407886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BO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111938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BO Affiliation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23742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Affiliation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4/h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314349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AT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4/h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95934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RA Cotisation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Productivité h 5,5/h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333827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Sante Collective Recouvrement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522873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RA Retraite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&lt;=609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7968014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Pactisation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d'écoute &gt;=80%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614394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BO traitement des Ventes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&gt;=80%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513516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MNT - debordement du pole relation adherent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&lt;=480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TTH &gt;=84%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036219"/>
                  </a:ext>
                </a:extLst>
              </a:tr>
              <a:tr h="1373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PLUM ENERGIE : SERVICE CLIENT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atteinte volume écoute QA &gt;=100%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déviation &lt;=15%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DMT &gt;=420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090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68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" y="176360"/>
            <a:ext cx="5040630" cy="374548"/>
          </a:xfrm>
        </p:spPr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6" y="526965"/>
            <a:ext cx="4497533" cy="31140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Niort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38446" y="4891942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0ED50F-B427-66FF-7D4F-C28A20BA6B17}"/>
              </a:ext>
            </a:extLst>
          </p:cNvPr>
          <p:cNvSpPr txBox="1"/>
          <p:nvPr/>
        </p:nvSpPr>
        <p:spPr>
          <a:xfrm>
            <a:off x="30826" y="97271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Primes RE 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B97383-ECA1-0D01-F169-CBB25ADD8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694124"/>
              </p:ext>
            </p:extLst>
          </p:nvPr>
        </p:nvGraphicFramePr>
        <p:xfrm>
          <a:off x="160317" y="1569079"/>
          <a:ext cx="8568923" cy="1588109"/>
        </p:xfrm>
        <a:graphic>
          <a:graphicData uri="http://schemas.openxmlformats.org/drawingml/2006/table">
            <a:tbl>
              <a:tblPr/>
              <a:tblGrid>
                <a:gridCol w="2699870">
                  <a:extLst>
                    <a:ext uri="{9D8B030D-6E8A-4147-A177-3AD203B41FA5}">
                      <a16:colId xmlns:a16="http://schemas.microsoft.com/office/drawing/2014/main" val="2315886840"/>
                    </a:ext>
                  </a:extLst>
                </a:gridCol>
                <a:gridCol w="1265564">
                  <a:extLst>
                    <a:ext uri="{9D8B030D-6E8A-4147-A177-3AD203B41FA5}">
                      <a16:colId xmlns:a16="http://schemas.microsoft.com/office/drawing/2014/main" val="1697957492"/>
                    </a:ext>
                  </a:extLst>
                </a:gridCol>
                <a:gridCol w="1265564">
                  <a:extLst>
                    <a:ext uri="{9D8B030D-6E8A-4147-A177-3AD203B41FA5}">
                      <a16:colId xmlns:a16="http://schemas.microsoft.com/office/drawing/2014/main" val="3567106502"/>
                    </a:ext>
                  </a:extLst>
                </a:gridCol>
                <a:gridCol w="1265564">
                  <a:extLst>
                    <a:ext uri="{9D8B030D-6E8A-4147-A177-3AD203B41FA5}">
                      <a16:colId xmlns:a16="http://schemas.microsoft.com/office/drawing/2014/main" val="1592285434"/>
                    </a:ext>
                  </a:extLst>
                </a:gridCol>
                <a:gridCol w="2072361">
                  <a:extLst>
                    <a:ext uri="{9D8B030D-6E8A-4147-A177-3AD203B41FA5}">
                      <a16:colId xmlns:a16="http://schemas.microsoft.com/office/drawing/2014/main" val="1438693340"/>
                    </a:ext>
                  </a:extLst>
                </a:gridCol>
              </a:tblGrid>
              <a:tr h="12026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Activité</a:t>
                      </a:r>
                    </a:p>
                  </a:txBody>
                  <a:tcPr marL="8276" marR="8276" marT="82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fr-F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1</a:t>
                      </a:r>
                    </a:p>
                  </a:txBody>
                  <a:tcPr marL="8276" marR="8276" marT="827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2</a:t>
                      </a:r>
                    </a:p>
                  </a:txBody>
                  <a:tcPr marL="8276" marR="8276" marT="827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3</a:t>
                      </a:r>
                    </a:p>
                  </a:txBody>
                  <a:tcPr marL="8276" marR="8276" marT="827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Collectif</a:t>
                      </a:r>
                    </a:p>
                  </a:txBody>
                  <a:tcPr marL="8276" marR="8276" marT="82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611951"/>
                  </a:ext>
                </a:extLst>
              </a:tr>
              <a:tr h="44865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endParaRPr lang="fr-F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6" marR="8276" marT="82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6" marR="8276" marT="8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6" marR="8276" marT="8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6" marR="8276" marT="8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6" marR="8276" marT="827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814834"/>
                  </a:ext>
                </a:extLst>
              </a:tr>
              <a:tr h="35545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AXA </a:t>
                      </a:r>
                    </a:p>
                  </a:txBody>
                  <a:tcPr marL="4653" marR="4653" marT="46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traités/h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atteinte volume écoute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QS &gt; 80%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639968"/>
                  </a:ext>
                </a:extLst>
              </a:tr>
              <a:tr h="35545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Sante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Acte/h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atteinte volume écoute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QS&gt;=85%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317346"/>
                  </a:ext>
                </a:extLst>
              </a:tr>
              <a:tr h="29834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 Back-office</a:t>
                      </a:r>
                    </a:p>
                  </a:txBody>
                  <a:tcPr marL="4653" marR="4653" marT="465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Acte /h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atteinte volume écoute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de conformité bon à émettre &gt;=80%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407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07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céu, exterior, bolha, edifício&#10;&#10;Descrição gerada automaticamente">
            <a:extLst>
              <a:ext uri="{FF2B5EF4-FFF2-40B4-BE49-F238E27FC236}">
                <a16:creationId xmlns:a16="http://schemas.microsoft.com/office/drawing/2014/main" id="{BEE9B934-F5F4-8C46-988E-EC36176330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69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6911205-652B-2E49-A510-BF4C92A77BBE}"/>
              </a:ext>
            </a:extLst>
          </p:cNvPr>
          <p:cNvSpPr/>
          <p:nvPr/>
        </p:nvSpPr>
        <p:spPr>
          <a:xfrm>
            <a:off x="1086211" y="392620"/>
            <a:ext cx="4544969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 Financier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A5AFE-8188-8043-9C1F-6D224C6B4307}"/>
              </a:ext>
            </a:extLst>
          </p:cNvPr>
          <p:cNvSpPr/>
          <p:nvPr/>
        </p:nvSpPr>
        <p:spPr>
          <a:xfrm>
            <a:off x="536029" y="392620"/>
            <a:ext cx="4035971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08FDC8-AA7A-334A-8420-9A55CEBE15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0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20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RE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</a:t>
            </a:r>
            <a:r>
              <a:rPr lang="en-US" dirty="0" err="1">
                <a:solidFill>
                  <a:srgbClr val="F8F8F8">
                    <a:lumMod val="50000"/>
                  </a:srgbClr>
                </a:solidFill>
                <a:latin typeface="Calibri"/>
              </a:rPr>
              <a:t>Août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2024 – </a:t>
            </a:r>
            <a:r>
              <a:rPr lang="en-US" dirty="0" err="1"/>
              <a:t>Périmetre</a:t>
            </a:r>
            <a:r>
              <a:rPr lang="en-US" dirty="0"/>
              <a:t> Bordeaux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1B37EE-3D9D-EA68-E8BA-8987B4A6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68" y="772535"/>
            <a:ext cx="4110062" cy="41074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D7A663-83C7-4406-A699-D7504965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780" y="734591"/>
            <a:ext cx="4356747" cy="4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7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21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RE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</a:t>
            </a:r>
            <a:r>
              <a:rPr lang="en-US" dirty="0" err="1">
                <a:solidFill>
                  <a:srgbClr val="F8F8F8">
                    <a:lumMod val="50000"/>
                  </a:srgbClr>
                </a:solidFill>
                <a:latin typeface="Calibri"/>
              </a:rPr>
              <a:t>Août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2024 – </a:t>
            </a:r>
            <a:r>
              <a:rPr lang="en-US" dirty="0" err="1"/>
              <a:t>Périmetre</a:t>
            </a:r>
            <a:r>
              <a:rPr lang="en-US" dirty="0"/>
              <a:t> Bordeaux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000EEE-D1F4-CF61-4E3A-C6F9F1CE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914399"/>
            <a:ext cx="5232400" cy="39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3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22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934839" y="4869655"/>
            <a:ext cx="2389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*Source : tableau « Recap Paliers »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1DA4390-4E1B-4D2A-95EE-8BC27B389147}"/>
              </a:ext>
            </a:extLst>
          </p:cNvPr>
          <p:cNvSpPr txBox="1">
            <a:spLocks/>
          </p:cNvSpPr>
          <p:nvPr/>
        </p:nvSpPr>
        <p:spPr>
          <a:xfrm>
            <a:off x="341167" y="114187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2. Point Ressources Humaines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ED308F6-B57D-4F22-9983-CF13E9906CB9}"/>
              </a:ext>
            </a:extLst>
          </p:cNvPr>
          <p:cNvSpPr txBox="1">
            <a:spLocks/>
          </p:cNvSpPr>
          <p:nvPr/>
        </p:nvSpPr>
        <p:spPr>
          <a:xfrm>
            <a:off x="341167" y="397988"/>
            <a:ext cx="504063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Récapitulatif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primes 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F8F8F8">
                    <a:lumMod val="50000"/>
                  </a:srgbClr>
                </a:solidFill>
                <a:latin typeface="Calibri"/>
              </a:rPr>
              <a:t>Août</a:t>
            </a:r>
            <a:r>
              <a:rPr lang="en-US" dirty="0">
                <a:solidFill>
                  <a:srgbClr val="F8F8F8">
                    <a:lumMod val="50000"/>
                  </a:srgbClr>
                </a:solidFill>
                <a:latin typeface="Calibri"/>
              </a:rPr>
              <a:t> 2024 – </a:t>
            </a:r>
            <a:r>
              <a:rPr lang="en-US" dirty="0" err="1"/>
              <a:t>Périmetre</a:t>
            </a:r>
            <a:r>
              <a:rPr lang="en-US" dirty="0"/>
              <a:t> Niort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B035D96-7953-E4DF-CB16-D9874708D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49900"/>
              </p:ext>
            </p:extLst>
          </p:nvPr>
        </p:nvGraphicFramePr>
        <p:xfrm>
          <a:off x="470259" y="1110882"/>
          <a:ext cx="3441700" cy="1071880"/>
        </p:xfrm>
        <a:graphic>
          <a:graphicData uri="http://schemas.openxmlformats.org/drawingml/2006/table">
            <a:tbl>
              <a:tblPr/>
              <a:tblGrid>
                <a:gridCol w="1663700">
                  <a:extLst>
                    <a:ext uri="{9D8B030D-6E8A-4147-A177-3AD203B41FA5}">
                      <a16:colId xmlns:a16="http://schemas.microsoft.com/office/drawing/2014/main" val="2487469957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53412184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6717549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KPI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9719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Client / Activité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4337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88628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Groupama Gan Vie - Gestion des Rentes</a:t>
                      </a:r>
                    </a:p>
                  </a:txBody>
                  <a:tcPr marL="95250" marR="0" marT="0" marB="0" anchor="b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816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93310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BEA1ACE-C5D1-13CB-B71C-A6EDD72F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875" y="1110881"/>
            <a:ext cx="3454400" cy="10718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BE191-F72D-C9E6-E328-0B0C5156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482" y="2960739"/>
            <a:ext cx="345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4AC3D-36F4-884A-BFFB-6669B695B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7C246F-C75A-3445-9C82-7BE375E2D3A0}"/>
              </a:ext>
            </a:extLst>
          </p:cNvPr>
          <p:cNvSpPr/>
          <p:nvPr/>
        </p:nvSpPr>
        <p:spPr>
          <a:xfrm>
            <a:off x="283781" y="450032"/>
            <a:ext cx="4035971" cy="24006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Point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Actualité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94C231-5AF5-F842-9834-EE930F6F55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1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84534-C4A0-1744-A0AE-D418451B474A}" type="slidenum">
              <a:rPr lang="en-US" smtClean="0"/>
              <a:t>24</a:t>
            </a:fld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3A479ABF-B15E-893E-DFC8-0592717297F3}"/>
              </a:ext>
            </a:extLst>
          </p:cNvPr>
          <p:cNvSpPr txBox="1">
            <a:spLocks/>
          </p:cNvSpPr>
          <p:nvPr/>
        </p:nvSpPr>
        <p:spPr>
          <a:xfrm>
            <a:off x="287827" y="199031"/>
            <a:ext cx="5040630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1. Point Actualités des centres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663602-28FA-1C6A-380C-3DFF8F2A5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0" y="997416"/>
            <a:ext cx="603255" cy="505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F35ABC-4C43-0EE8-40D1-06683D427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27" y="1832772"/>
            <a:ext cx="853514" cy="6828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2D0D26-0813-0EB4-D9B8-C5C1AC466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286" y="1522672"/>
            <a:ext cx="1316850" cy="5974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48ACF2-8E2E-089E-0D01-59620AC0B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07" y="2915393"/>
            <a:ext cx="1048603" cy="512108"/>
          </a:xfrm>
          <a:prstGeom prst="rect">
            <a:avLst/>
          </a:prstGeom>
        </p:spPr>
      </p:pic>
      <p:pic>
        <p:nvPicPr>
          <p:cNvPr id="10" name="Picture 6" descr="Résultat d’images pour ag2r la mondiale">
            <a:extLst>
              <a:ext uri="{FF2B5EF4-FFF2-40B4-BE49-F238E27FC236}">
                <a16:creationId xmlns:a16="http://schemas.microsoft.com/office/drawing/2014/main" id="{B27AEE81-AA49-69EE-F0F1-EDC0BA00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32" y="2423090"/>
            <a:ext cx="1042407" cy="3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6AC99A-F280-A352-BD18-2E2616E19A77}"/>
              </a:ext>
            </a:extLst>
          </p:cNvPr>
          <p:cNvSpPr txBox="1"/>
          <p:nvPr/>
        </p:nvSpPr>
        <p:spPr>
          <a:xfrm>
            <a:off x="1252980" y="950247"/>
            <a:ext cx="33190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Commande à 14 ETP jusqu’ à septembre puis augmentation à 20 ETP commande d’octobre à décembre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7A0E44-FBF7-68B0-D4B4-193678613E15}"/>
              </a:ext>
            </a:extLst>
          </p:cNvPr>
          <p:cNvSpPr txBox="1"/>
          <p:nvPr/>
        </p:nvSpPr>
        <p:spPr>
          <a:xfrm>
            <a:off x="1291033" y="1709633"/>
            <a:ext cx="33190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Commande à 14 ETP de juillet à Septembre</a:t>
            </a:r>
          </a:p>
          <a:p>
            <a:r>
              <a:rPr lang="fr-FR" sz="1100" b="1" dirty="0"/>
              <a:t>Commande à 12 ETP d’octobre à novembre </a:t>
            </a:r>
          </a:p>
          <a:p>
            <a:r>
              <a:rPr lang="fr-FR" sz="1100" b="1" dirty="0"/>
              <a:t>Commande à 11 ETP pour décembre  </a:t>
            </a:r>
          </a:p>
          <a:p>
            <a:r>
              <a:rPr lang="fr-FR" sz="1100" b="1" dirty="0"/>
              <a:t>Contrat cadre jusqu’à fin décembre 2024/ en cours de renouvellement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0D2E63-E14A-06BB-E071-57D152A41604}"/>
              </a:ext>
            </a:extLst>
          </p:cNvPr>
          <p:cNvSpPr txBox="1"/>
          <p:nvPr/>
        </p:nvSpPr>
        <p:spPr>
          <a:xfrm>
            <a:off x="1291309" y="2860503"/>
            <a:ext cx="3319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Commande de 13 </a:t>
            </a:r>
            <a:r>
              <a:rPr lang="fr-FR" sz="1100" b="1" dirty="0" err="1"/>
              <a:t>etp</a:t>
            </a:r>
            <a:r>
              <a:rPr lang="fr-FR" sz="1100" b="1" dirty="0"/>
              <a:t> sur Prévoyance et </a:t>
            </a:r>
          </a:p>
          <a:p>
            <a:r>
              <a:rPr lang="fr-FR" sz="1100" b="1" dirty="0"/>
              <a:t>Commande à 17 ETP sur Epargne </a:t>
            </a:r>
          </a:p>
          <a:p>
            <a:r>
              <a:rPr lang="fr-FR" sz="1100" b="1" dirty="0"/>
              <a:t>Maintien des flux Santé et Retraite </a:t>
            </a:r>
          </a:p>
          <a:p>
            <a:r>
              <a:rPr lang="fr-FR" sz="1100" b="1" dirty="0"/>
              <a:t>Fin du back </a:t>
            </a:r>
            <a:r>
              <a:rPr lang="fr-FR" sz="1100" b="1" dirty="0" err="1"/>
              <a:t>medo</a:t>
            </a:r>
            <a:r>
              <a:rPr lang="fr-FR" sz="1100" b="1" dirty="0"/>
              <a:t> au 31/08/2024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CDAD1F-DDC9-A544-9E82-AC9982F3E67E}"/>
              </a:ext>
            </a:extLst>
          </p:cNvPr>
          <p:cNvSpPr txBox="1"/>
          <p:nvPr/>
        </p:nvSpPr>
        <p:spPr>
          <a:xfrm>
            <a:off x="6226842" y="463638"/>
            <a:ext cx="28296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Commande Service Client 20 ETP</a:t>
            </a:r>
          </a:p>
          <a:p>
            <a:r>
              <a:rPr lang="fr-FR" sz="1100" b="1" dirty="0"/>
              <a:t>Commande </a:t>
            </a:r>
            <a:r>
              <a:rPr lang="fr-FR" sz="1100" b="1" dirty="0" err="1"/>
              <a:t>Verification</a:t>
            </a:r>
            <a:r>
              <a:rPr lang="fr-FR" sz="1100" b="1" dirty="0"/>
              <a:t> vente : 10 ETP</a:t>
            </a:r>
          </a:p>
          <a:p>
            <a:r>
              <a:rPr lang="fr-FR" sz="1100" b="1" dirty="0"/>
              <a:t>Commande recouvrement 4 ETP</a:t>
            </a:r>
          </a:p>
          <a:p>
            <a:r>
              <a:rPr lang="fr-FR" sz="1100" b="1" dirty="0"/>
              <a:t>Arrivée REM Corentin </a:t>
            </a:r>
            <a:r>
              <a:rPr lang="fr-FR" sz="1100" b="1" dirty="0" err="1"/>
              <a:t>Genois</a:t>
            </a:r>
            <a:r>
              <a:rPr lang="fr-FR" sz="1100" b="1" dirty="0"/>
              <a:t> </a:t>
            </a:r>
          </a:p>
          <a:p>
            <a:endParaRPr lang="fr-FR" sz="11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7A5CC2-27A0-A41F-E37A-8EED3400B66C}"/>
              </a:ext>
            </a:extLst>
          </p:cNvPr>
          <p:cNvSpPr txBox="1"/>
          <p:nvPr/>
        </p:nvSpPr>
        <p:spPr>
          <a:xfrm>
            <a:off x="6226841" y="1595302"/>
            <a:ext cx="2829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Commande 9 ETP sur septembre et octobre 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2761E8-7E59-5D26-088A-6F0A95D8A2C2}"/>
              </a:ext>
            </a:extLst>
          </p:cNvPr>
          <p:cNvSpPr txBox="1"/>
          <p:nvPr/>
        </p:nvSpPr>
        <p:spPr>
          <a:xfrm>
            <a:off x="6226841" y="2575909"/>
            <a:ext cx="2829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Production avec 47 ETP</a:t>
            </a:r>
          </a:p>
        </p:txBody>
      </p:sp>
      <p:pic>
        <p:nvPicPr>
          <p:cNvPr id="1026" name="Picture 2" descr="Logo Régie de l'eau Bordeaux Métropole">
            <a:extLst>
              <a:ext uri="{FF2B5EF4-FFF2-40B4-BE49-F238E27FC236}">
                <a16:creationId xmlns:a16="http://schemas.microsoft.com/office/drawing/2014/main" id="{4E9AD23F-9029-441B-DDBA-A1E64352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" y="4109419"/>
            <a:ext cx="6667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80F4787-C8DE-1EF9-0686-81F4CCAB0D48}"/>
              </a:ext>
            </a:extLst>
          </p:cNvPr>
          <p:cNvSpPr txBox="1"/>
          <p:nvPr/>
        </p:nvSpPr>
        <p:spPr>
          <a:xfrm>
            <a:off x="1293113" y="4042310"/>
            <a:ext cx="28296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Gain AO !</a:t>
            </a:r>
          </a:p>
          <a:p>
            <a:endParaRPr lang="fr-FR" sz="1100" b="1" dirty="0"/>
          </a:p>
          <a:p>
            <a:r>
              <a:rPr lang="fr-FR" sz="1100" b="1" dirty="0"/>
              <a:t>14 collaborateurs externes</a:t>
            </a:r>
          </a:p>
          <a:p>
            <a:r>
              <a:rPr lang="fr-FR" sz="1100" b="1" dirty="0"/>
              <a:t>12 collaborateurs internes en formation au 26/09/2024</a:t>
            </a: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33DD1D7E-58A8-3E8E-58AD-A50404F88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856380"/>
            <a:ext cx="1867770" cy="186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C6F479-3F42-36CF-865B-8BD443CFD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438" y="3237616"/>
            <a:ext cx="1205649" cy="50343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26A4D3C-31C8-EB96-A1F1-C52514AA2E13}"/>
              </a:ext>
            </a:extLst>
          </p:cNvPr>
          <p:cNvSpPr txBox="1"/>
          <p:nvPr/>
        </p:nvSpPr>
        <p:spPr>
          <a:xfrm>
            <a:off x="6314305" y="3156716"/>
            <a:ext cx="2829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Gain OK</a:t>
            </a:r>
          </a:p>
          <a:p>
            <a:endParaRPr lang="fr-FR" sz="1100" b="1" dirty="0"/>
          </a:p>
          <a:p>
            <a:r>
              <a:rPr lang="fr-FR" sz="1100" b="1" dirty="0"/>
              <a:t>Pilote en cours avec 3 ETP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B8E5CFA-04E0-5DD0-CD6C-CD31ABDA0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7" t="42203" r="22908" b="42620"/>
          <a:stretch/>
        </p:blipFill>
        <p:spPr bwMode="auto">
          <a:xfrm>
            <a:off x="4828455" y="688260"/>
            <a:ext cx="1283857" cy="35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r Liquide - YouTube">
            <a:extLst>
              <a:ext uri="{FF2B5EF4-FFF2-40B4-BE49-F238E27FC236}">
                <a16:creationId xmlns:a16="http://schemas.microsoft.com/office/drawing/2014/main" id="{4A0FBED3-78DA-7D94-0424-ACC90711B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18475" r="18572" b="14667"/>
          <a:stretch/>
        </p:blipFill>
        <p:spPr bwMode="auto">
          <a:xfrm>
            <a:off x="5103728" y="3826538"/>
            <a:ext cx="1123113" cy="12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105788C-F9CE-B211-37EC-983F83619E44}"/>
              </a:ext>
            </a:extLst>
          </p:cNvPr>
          <p:cNvSpPr txBox="1"/>
          <p:nvPr/>
        </p:nvSpPr>
        <p:spPr>
          <a:xfrm>
            <a:off x="6377916" y="4346412"/>
            <a:ext cx="2829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Production septembre avec 13 ETP </a:t>
            </a:r>
          </a:p>
          <a:p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2246371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5">
            <a:extLst>
              <a:ext uri="{FF2B5EF4-FFF2-40B4-BE49-F238E27FC236}">
                <a16:creationId xmlns:a16="http://schemas.microsoft.com/office/drawing/2014/main" id="{81CB627B-ACAA-804B-AC21-E132141CC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45" y="2550309"/>
            <a:ext cx="9144000" cy="2447925"/>
          </a:xfrm>
          <a:prstGeom prst="rect">
            <a:avLst/>
          </a:prstGeom>
        </p:spPr>
      </p:pic>
      <p:cxnSp>
        <p:nvCxnSpPr>
          <p:cNvPr id="3" name="Conector reto 31">
            <a:extLst>
              <a:ext uri="{FF2B5EF4-FFF2-40B4-BE49-F238E27FC236}">
                <a16:creationId xmlns:a16="http://schemas.microsoft.com/office/drawing/2014/main" id="{8C6FEB86-6A78-3F4C-9847-8A3906BB09DE}"/>
              </a:ext>
            </a:extLst>
          </p:cNvPr>
          <p:cNvCxnSpPr/>
          <p:nvPr/>
        </p:nvCxnSpPr>
        <p:spPr>
          <a:xfrm>
            <a:off x="1119510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ADE6C552-1AC2-FF41-8420-ABC490A37A07}"/>
              </a:ext>
            </a:extLst>
          </p:cNvPr>
          <p:cNvCxnSpPr/>
          <p:nvPr/>
        </p:nvCxnSpPr>
        <p:spPr>
          <a:xfrm>
            <a:off x="3880234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ector reto 31">
            <a:extLst>
              <a:ext uri="{FF2B5EF4-FFF2-40B4-BE49-F238E27FC236}">
                <a16:creationId xmlns:a16="http://schemas.microsoft.com/office/drawing/2014/main" id="{1B8E1485-C23D-3E45-A5F8-424F21D2AED5}"/>
              </a:ext>
            </a:extLst>
          </p:cNvPr>
          <p:cNvCxnSpPr/>
          <p:nvPr/>
        </p:nvCxnSpPr>
        <p:spPr>
          <a:xfrm>
            <a:off x="6640958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itle 8">
            <a:extLst>
              <a:ext uri="{FF2B5EF4-FFF2-40B4-BE49-F238E27FC236}">
                <a16:creationId xmlns:a16="http://schemas.microsoft.com/office/drawing/2014/main" id="{2801997C-82BD-4008-B9C2-6FABA3A35E1A}"/>
              </a:ext>
            </a:extLst>
          </p:cNvPr>
          <p:cNvSpPr txBox="1">
            <a:spLocks/>
          </p:cNvSpPr>
          <p:nvPr/>
        </p:nvSpPr>
        <p:spPr>
          <a:xfrm>
            <a:off x="47953" y="249752"/>
            <a:ext cx="5061268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3. Actualités RH du centre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Périmètre</a:t>
            </a:r>
            <a:r>
              <a:rPr lang="en-US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 Bordeaux</a:t>
            </a:r>
            <a:endParaRPr lang="fr-FR" dirty="0"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D60F814-351C-496F-4078-A7553FF607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lum bright="50000" contrast="-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3" y="2779395"/>
            <a:ext cx="9144000" cy="2447925"/>
          </a:xfrm>
          <a:prstGeom prst="rect">
            <a:avLst/>
          </a:prstGeom>
        </p:spPr>
      </p:pic>
      <p:sp>
        <p:nvSpPr>
          <p:cNvPr id="8" name="Retângulo 26">
            <a:extLst>
              <a:ext uri="{FF2B5EF4-FFF2-40B4-BE49-F238E27FC236}">
                <a16:creationId xmlns:a16="http://schemas.microsoft.com/office/drawing/2014/main" id="{BB7A55A1-0823-36E9-7E37-B5F0A8A038BB}"/>
              </a:ext>
            </a:extLst>
          </p:cNvPr>
          <p:cNvSpPr/>
          <p:nvPr/>
        </p:nvSpPr>
        <p:spPr>
          <a:xfrm>
            <a:off x="47953" y="792480"/>
            <a:ext cx="5748998" cy="4259580"/>
          </a:xfrm>
          <a:prstGeom prst="roundRect">
            <a:avLst>
              <a:gd name="adj" fmla="val 5642"/>
            </a:avLst>
          </a:prstGeom>
          <a:noFill/>
          <a:ln>
            <a:solidFill>
              <a:schemeClr val="tx2"/>
            </a:solidFill>
          </a:ln>
          <a:effectLst>
            <a:outerShdw blurRad="229367" dist="5165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Programme de cooptation : prime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exceptionnelle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pouvant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aller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jusqu’à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500 € sous conditions 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AXA le 01/08/2024 (1 collaborateur)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Octopus le 01/08/2024 (1 collaborateur)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Air Liquide le 07/08/2024 ( 15 collaborateurs)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MNT le 12/08/2024 ( 6 Collaborateurs)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</a:t>
            </a:r>
            <a:r>
              <a:rPr lang="fr-FR" sz="1600" kern="0" dirty="0" err="1">
                <a:solidFill>
                  <a:srgbClr val="000000"/>
                </a:solidFill>
                <a:latin typeface="Calibri" panose="020F0502020204030204"/>
              </a:rPr>
              <a:t>Stélogy</a:t>
            </a: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 le 19/08/2024 ( 6 collaborateurs)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AG2R Entreprise le 22/08/2024 ( 4 collaborateurs)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Intégration Bouygues </a:t>
            </a:r>
            <a:r>
              <a:rPr lang="fr-FR" sz="1600" kern="0" dirty="0" err="1">
                <a:solidFill>
                  <a:srgbClr val="000000"/>
                </a:solidFill>
                <a:latin typeface="Calibri" panose="020F0502020204030204"/>
              </a:rPr>
              <a:t>Immo</a:t>
            </a:r>
            <a:r>
              <a:rPr lang="fr-FR" sz="1600" kern="0">
                <a:solidFill>
                  <a:srgbClr val="000000"/>
                </a:solidFill>
                <a:latin typeface="Calibri" panose="020F0502020204030204"/>
              </a:rPr>
              <a:t> le 26/08/2024 </a:t>
            </a: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( 6 collaborateurs)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fr-FR" sz="1600" kern="0" dirty="0">
                <a:solidFill>
                  <a:srgbClr val="000000"/>
                </a:solidFill>
              </a:rPr>
              <a:t>Animation Les </a:t>
            </a:r>
            <a:r>
              <a:rPr lang="fr-FR" sz="1600" dirty="0">
                <a:solidFill>
                  <a:schemeClr val="tx1"/>
                </a:solidFill>
              </a:rPr>
              <a:t>Olympiades du 29 juillet au 5 Août</a:t>
            </a:r>
            <a:endParaRPr lang="fr-FR" sz="1600" kern="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598E5966-3ED9-C894-8392-058AC8B66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444964"/>
              </p:ext>
            </p:extLst>
          </p:nvPr>
        </p:nvGraphicFramePr>
        <p:xfrm>
          <a:off x="5985798" y="792480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777942" imgH="5346481" progId="AcroExch.Document.DC">
                  <p:embed/>
                </p:oleObj>
              </mc:Choice>
              <mc:Fallback>
                <p:oleObj name="Acrobat Document" r:id="rId5" imgW="3777942" imgH="534648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85798" y="792480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9713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5">
            <a:extLst>
              <a:ext uri="{FF2B5EF4-FFF2-40B4-BE49-F238E27FC236}">
                <a16:creationId xmlns:a16="http://schemas.microsoft.com/office/drawing/2014/main" id="{81CB627B-ACAA-804B-AC21-E132141CC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45" y="2550309"/>
            <a:ext cx="9144000" cy="2447925"/>
          </a:xfrm>
          <a:prstGeom prst="rect">
            <a:avLst/>
          </a:prstGeom>
        </p:spPr>
      </p:pic>
      <p:cxnSp>
        <p:nvCxnSpPr>
          <p:cNvPr id="3" name="Conector reto 31">
            <a:extLst>
              <a:ext uri="{FF2B5EF4-FFF2-40B4-BE49-F238E27FC236}">
                <a16:creationId xmlns:a16="http://schemas.microsoft.com/office/drawing/2014/main" id="{8C6FEB86-6A78-3F4C-9847-8A3906BB09DE}"/>
              </a:ext>
            </a:extLst>
          </p:cNvPr>
          <p:cNvCxnSpPr/>
          <p:nvPr/>
        </p:nvCxnSpPr>
        <p:spPr>
          <a:xfrm>
            <a:off x="1119510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Conector reto 31">
            <a:extLst>
              <a:ext uri="{FF2B5EF4-FFF2-40B4-BE49-F238E27FC236}">
                <a16:creationId xmlns:a16="http://schemas.microsoft.com/office/drawing/2014/main" id="{ADE6C552-1AC2-FF41-8420-ABC490A37A07}"/>
              </a:ext>
            </a:extLst>
          </p:cNvPr>
          <p:cNvCxnSpPr/>
          <p:nvPr/>
        </p:nvCxnSpPr>
        <p:spPr>
          <a:xfrm>
            <a:off x="3880234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ector reto 31">
            <a:extLst>
              <a:ext uri="{FF2B5EF4-FFF2-40B4-BE49-F238E27FC236}">
                <a16:creationId xmlns:a16="http://schemas.microsoft.com/office/drawing/2014/main" id="{1B8E1485-C23D-3E45-A5F8-424F21D2AED5}"/>
              </a:ext>
            </a:extLst>
          </p:cNvPr>
          <p:cNvCxnSpPr/>
          <p:nvPr/>
        </p:nvCxnSpPr>
        <p:spPr>
          <a:xfrm>
            <a:off x="6640958" y="2119412"/>
            <a:ext cx="10552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itle 8">
            <a:extLst>
              <a:ext uri="{FF2B5EF4-FFF2-40B4-BE49-F238E27FC236}">
                <a16:creationId xmlns:a16="http://schemas.microsoft.com/office/drawing/2014/main" id="{2801997C-82BD-4008-B9C2-6FABA3A35E1A}"/>
              </a:ext>
            </a:extLst>
          </p:cNvPr>
          <p:cNvSpPr txBox="1">
            <a:spLocks/>
          </p:cNvSpPr>
          <p:nvPr/>
        </p:nvSpPr>
        <p:spPr>
          <a:xfrm>
            <a:off x="47953" y="249752"/>
            <a:ext cx="5061268" cy="3745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effectLst/>
                <a:uLnTx/>
                <a:uFillTx/>
                <a:latin typeface="Calibri"/>
                <a:ea typeface="+mj-ea"/>
                <a:cs typeface="+mj-cs"/>
              </a:rPr>
              <a:t>3. Actualités RH du centre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Périmètre</a:t>
            </a:r>
            <a:r>
              <a:rPr lang="en-US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 Niort </a:t>
            </a:r>
            <a:endParaRPr lang="fr-FR" dirty="0"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D60F814-351C-496F-4078-A7553FF607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lum bright="50000" contrast="-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694" y="2779395"/>
            <a:ext cx="9144000" cy="2447925"/>
          </a:xfrm>
          <a:prstGeom prst="rect">
            <a:avLst/>
          </a:prstGeom>
        </p:spPr>
      </p:pic>
      <p:sp>
        <p:nvSpPr>
          <p:cNvPr id="8" name="Retângulo 26">
            <a:extLst>
              <a:ext uri="{FF2B5EF4-FFF2-40B4-BE49-F238E27FC236}">
                <a16:creationId xmlns:a16="http://schemas.microsoft.com/office/drawing/2014/main" id="{BB7A55A1-0823-36E9-7E37-B5F0A8A038BB}"/>
              </a:ext>
            </a:extLst>
          </p:cNvPr>
          <p:cNvSpPr/>
          <p:nvPr/>
        </p:nvSpPr>
        <p:spPr>
          <a:xfrm>
            <a:off x="47953" y="792480"/>
            <a:ext cx="5746018" cy="4259580"/>
          </a:xfrm>
          <a:prstGeom prst="roundRect">
            <a:avLst>
              <a:gd name="adj" fmla="val 5642"/>
            </a:avLst>
          </a:prstGeom>
          <a:noFill/>
          <a:ln>
            <a:solidFill>
              <a:schemeClr val="tx2"/>
            </a:solidFill>
          </a:ln>
          <a:effectLst>
            <a:outerShdw blurRad="229367" dist="5165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Programme de cooptation : prime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exceptionnelle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pouvant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aller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/>
              </a:rPr>
              <a:t>jusqu’à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fr-FR" sz="1600" kern="0" dirty="0">
                <a:solidFill>
                  <a:srgbClr val="000000"/>
                </a:solidFill>
                <a:latin typeface="Calibri" panose="020F0502020204030204"/>
              </a:rPr>
              <a:t>500 € sous conditions 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kern="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lang="fr-FR" sz="1600" kern="0" dirty="0">
              <a:solidFill>
                <a:srgbClr val="000000"/>
              </a:solidFill>
              <a:latin typeface="Calibri" panose="020F0502020204030204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lang="en-US" sz="1600" kern="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6C87DE15-9D1E-2042-5713-BE6CD819F4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686852"/>
              </p:ext>
            </p:extLst>
          </p:nvPr>
        </p:nvGraphicFramePr>
        <p:xfrm>
          <a:off x="5985798" y="792480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777942" imgH="5346481" progId="AcroExch.Document.DC">
                  <p:embed/>
                </p:oleObj>
              </mc:Choice>
              <mc:Fallback>
                <p:oleObj name="Acrobat Document" r:id="rId5" imgW="3777942" imgH="5346481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598E5966-3ED9-C894-8392-058AC8B66D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85798" y="792480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31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pessoa, céu, exterior&#10;&#10;Descrição gerada automaticamente">
            <a:extLst>
              <a:ext uri="{FF2B5EF4-FFF2-40B4-BE49-F238E27FC236}">
                <a16:creationId xmlns:a16="http://schemas.microsoft.com/office/drawing/2014/main" id="{2E31F6DF-B509-3447-B31F-D11A5089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1C349E9-3D68-FD42-A0CB-D068DB82B91B}"/>
              </a:ext>
            </a:extLst>
          </p:cNvPr>
          <p:cNvSpPr/>
          <p:nvPr/>
        </p:nvSpPr>
        <p:spPr>
          <a:xfrm>
            <a:off x="6347460" y="3573840"/>
            <a:ext cx="2887981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Répo</a:t>
            </a:r>
            <a:r>
              <a:rPr lang="en-US" sz="4800" b="1" dirty="0" err="1">
                <a:solidFill>
                  <a:srgbClr val="FFFFFF"/>
                </a:solidFill>
                <a:latin typeface="Calibri"/>
              </a:rPr>
              <a:t>nses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1BCA0C-4C17-2D4B-9404-2D79FBA44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4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CGT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11346" y="490118"/>
            <a:ext cx="8921308" cy="45584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1.NOUVELLES ACTIVITES</a:t>
            </a:r>
            <a:r>
              <a:rPr lang="fr-FR" sz="1200" b="1" u="sng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STELOGY /REGIE EAU DE BORDEAUX METROPOLE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Quel est le temps prévu pour la montée en compétence des conseiller?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mois pour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Stélogy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2 mois pour REBM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Comment est prévu le calcul de la rémunération variable ?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Stelogy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: palier B sur les deux indicateurs pendant  1 mois + bonus à la vente dés le début de production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REBM : Palier B sur les deux indicateurs pendant 1 mois puis mise en place d’indicateurs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Pour les conseillers qui viennent d’être embauché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 réponse ci-dessus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Pour les conseillers arrivant d’anciennes activités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Moyenne des 3 derniers mois sur le premier mois puis mise en place indicateurs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Les conseillers qui étaient en télétravail à 100 % depuis 4 ans et qui intègrent la formation sur site, pourront-ils 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dès la fin de la formation reprendre le télétravail, puisque le poste de conseiller client est télétravaillable ?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Non, l’activité est sur site . 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f) Combien de salariés sont recrutés en interne pour REGIE EAU DE BORDEAUX METROPOLE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etp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 Combien de salariés sont recrutés en externe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etp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h) Combien de salariés sont recrutés en interne pour STELOGY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i) Combien de salariés recrutés en externes ?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fr-FR" sz="1200" b="1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etp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 ci-dessus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11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CGT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11346" y="490118"/>
            <a:ext cx="8921308" cy="3963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PAUSE LEGALE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présidente du CSE a indiqué à plusieurs reprises lors de l’ancienne mandature que les salariés pouvaient prendre le temps de pause en dernière heure mais que cela ne pouvait pas servir à débaucher plus tôt et que rappels avaient été fait mais apparemment ils sont restés sans effet.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Malgré nos diverses remontées sur la prise de pause, pendant les deux modules, et en fonction des chameaux d’appels, il y a encore de la part de certains responsables d’équipes sur GROUPAMA SANTE DES RAPPELS  qui sont les suivants :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 Ne pas prendre à plus de deux la pause légale de la noter sur team et spécifier le retour.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ne pas la prendre la dernière heure sauf urgence ».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 quelles dispositions légales vous basez-vous pour donner cette consigne ?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point abordé en CSE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2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OCTOBRE ROSE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salariés se sont inscrits pour participer à Octobre Rose.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date du 20 approchant les salariés nous demandent, si vous avez des retours sur le fonctionnement prévu cette année ?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les inscriptions sont faites, l’organisation est en cours 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2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Point Financier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Chiffres </a:t>
            </a:r>
            <a:r>
              <a:rPr lang="en-US" dirty="0" err="1"/>
              <a:t>clés</a:t>
            </a:r>
            <a:r>
              <a:rPr lang="en-US" dirty="0"/>
              <a:t> – </a:t>
            </a:r>
            <a:r>
              <a:rPr lang="en-US" dirty="0" err="1"/>
              <a:t>Août</a:t>
            </a:r>
            <a:r>
              <a:rPr lang="en-US" dirty="0"/>
              <a:t> 2024 –/ </a:t>
            </a:r>
            <a:r>
              <a:rPr lang="en-US" dirty="0" err="1"/>
              <a:t>Activités</a:t>
            </a:r>
            <a:r>
              <a:rPr lang="en-US" dirty="0"/>
              <a:t> Bordeaux et Niort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A282F0-ED9C-ADAC-9988-C807EBF5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2" y="901607"/>
            <a:ext cx="8669547" cy="298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584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CGT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11346" y="490118"/>
            <a:ext cx="8921308" cy="42562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CONGES PAYES LIES AU AUX ARRETS DE TRAVAIL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salariés nous indiquent en date du 23/09/ 2024 qu’ils n’ont pas eu de réponses du service paie quant à leur demande de régularisation à ce sujet .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les centres de Bordeaux et Niort pouvez-vous indiquez :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Combien de demandes ont été reçues ?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Combien de demandes ont été traitées ?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Combien ont été traitées positivement avec une demande de régularisation ?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e) Quels sont les modalités définies par l’entreprise pour qualifier ces jours de restitutions sur BMS ?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il y a eu 11 demandes pour Bordeaux et 8 pour Niort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TELETRAVAIL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nombreux salariés interpellent des représentants du personnel CGT sur l’accès au télétravail.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Force est de constater que certains encadrants ne connaissent pas les modalités pour accéder au télétravail lorsque l’activité est « télétravaillable ».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Quels sont les critères objectifs pour partir en télétravail ?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Quelle est la procédure en vigueur au sein de l’entreprise pour accéder au télétravail ?</a:t>
            </a:r>
            <a:b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Pouvez-vous briefer les équipes et faire un rappel ?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</a:t>
            </a:r>
            <a:r>
              <a:rPr lang="fr-FR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 la possibilité  vis-à-vis du client, l’autonomie informatique et productive,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</a:rPr>
              <a:t>double volontariat de l'entreprise et du salarié</a:t>
            </a:r>
            <a:endParaRPr lang="fr-FR" sz="12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0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CGT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11346" y="490118"/>
            <a:ext cx="8921308" cy="45509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FONTAINE A EAU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salariés nous remontent qu’il n’y a plus de fontaine dans la salle de pause du rez-de-chaussée côté parking.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 est le motif de cette suppression ?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 troisième étage il n’y a qu’une seule fontaine.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Pourquoi ?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Jusqu’à présent il y avait 2 fontaines par étages.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Qu’est-ce-qui justifie ce changement ?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a) la fontaine à eau a été monté au 3eme étage. </a:t>
            </a: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b) en attente de validation du service achat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9110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LUMIERE EXTERIEURE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salariés nous remontent que lorsqu’ils arrivent à partir de 7 h 30, la lumière extérieure sous le « préau » n’est pas réglée sur « l’heure d’hiver ».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Pouvez-vous faire le réglage ?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Oui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93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CFTC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11346" y="490118"/>
            <a:ext cx="8921308" cy="37353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Quel est le nombre d'AOF au cours du mois d'août à Niort et Bordeaux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39 pour Bordeaux et 11 pour Niort 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Quel est le nombre de parcours professionnalisant au cours du mois </a:t>
            </a:r>
            <a:r>
              <a:rPr lang="fr-FR" sz="1200" spc="-25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d'août</a:t>
            </a:r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à Niort et Bordeaux ?  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 0 sur le mois d’Août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Quel est le nombre de salariés en CDI, de CDD, d'intérims présents sur le centre de Niort et Bordeaux au 31/08/24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confère support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Quel est le nombre de salariés en présentiel et en télétravail à 100% et en Hybride </a:t>
            </a:r>
            <a:r>
              <a:rPr lang="fr-FR" sz="1200" spc="-25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sur le centre de Niort et Bordeaux au 31/08/24 </a:t>
            </a:r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pour bordeaux ; 155 en présentiel et 96 en TLT et pour Niort ; 4 en présentiel et 30 TLT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Quel est le taux global de l'absentéisme par activité sur le centre de Niort et de Bordeaux au 31/08/24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pour Bordeaux :  AG2R : 3,9%, air liquide : 5,6%, axa: 0%, Bouygues </a:t>
            </a:r>
            <a:r>
              <a:rPr lang="fr-FR" sz="12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immo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6,9%, Groupama : 7,6%, MNT: 1,6%, Octopus : 17,4% et </a:t>
            </a:r>
            <a:r>
              <a:rPr lang="fr-FR" sz="12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Stelogy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: 2,4%</a:t>
            </a: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  Pour Niort : AXA: 0,7% , Groupama : 0,9% , Macif : 0% , MNT: 6,2%, Octopus :0% 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99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CFTC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01130" y="886170"/>
            <a:ext cx="8921308" cy="31719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Quel est le nombre de démissions, et de fin de contrats CDD et CDI à Niort et Bordeaux au 31/08/24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bordeaux : 4 démissions et 8 fin de CDD. Pour Niort : 0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Quel est le nombre de contrats renouvelés et interrompus à Niort et Bordeaux au 31/08/24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Bordeaux : 4 renouvellements de CDD. Niort : 0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Il y a t-il eu des accidents de travail et de trajet au cours du mois d'août à Niort et Bordeaux ? Et si oui combien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éléments CSSCT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Quel est le pourcentage de salariés au 31/08/24 à avoir terminé la formation DDA 1 et 2 ?</a:t>
            </a:r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73%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FR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Y-a-t-il des opportunités ou appels d'offres sur Niort et Bordeaux ? 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confère support</a:t>
            </a:r>
            <a:endParaRPr lang="fr-F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65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SUD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01130" y="707920"/>
            <a:ext cx="8921308" cy="41481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Combien de demandes d'absence autorisée pour la rentrée scolaire ont été acceptées par centres concernés par la réunion ?</a:t>
            </a:r>
          </a:p>
          <a:p>
            <a:pPr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il y a eu 5 demandes  dont 3 à Bordeaux et 2 à Niort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b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Combien de Régularisations de Paie ont été réalisées pour les centres concernés par la réunion ? et Pouvez-vous nous indiquer le montant moyen ?</a:t>
            </a:r>
          </a:p>
          <a:p>
            <a:pPr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1 régularisation  de 46€ pour Bordeaux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b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Par Activité, combien de Régularisations de Prime ont été réalisées pour les centres concernés par la réunion ? et Pouvez-vous nous indiquer le montant moyen par Activités?</a:t>
            </a:r>
          </a:p>
          <a:p>
            <a:pPr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Niort =0 Bordeaux = 1 /12€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b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Suite à la participation en septembre de TP Bordeaux au "Village des Recruteurs", pouvez-vous nous faire un point sur cette journée de recrutement ?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nous avons reçu en moyenne une vingtaine de CV</a:t>
            </a:r>
            <a:endParaRPr lang="fr-FR" sz="11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- Suite à la journée Portes Ouvertes à </a:t>
            </a:r>
            <a:r>
              <a:rPr lang="fr-FR" sz="1200" kern="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Tp</a:t>
            </a:r>
            <a:r>
              <a:rPr lang="fr-FR" sz="12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Bordeaux, pouvez-vous nous faire un point sur cette journée de recrutement ?</a:t>
            </a:r>
          </a:p>
          <a:p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nous avons reçu 3 candidats</a:t>
            </a:r>
            <a:endParaRPr lang="fr-FR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fr-FR" sz="12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2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- Pouvez-vous nous fournir l'organigramme à jour ?</a:t>
            </a:r>
            <a:br>
              <a:rPr lang="fr-FR" sz="12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Oui</a:t>
            </a:r>
            <a:endParaRPr lang="fr-FR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SUD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01130" y="985770"/>
            <a:ext cx="8921308" cy="35283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Actuellement seules les réponses aux questions </a:t>
            </a:r>
            <a:r>
              <a:rPr lang="fr-FR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Rp</a:t>
            </a: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sont affichées à l'endroit prévu. L'affichage sur centre du document complet "Support de Présentation Réunion </a:t>
            </a:r>
            <a:r>
              <a:rPr lang="fr-FR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Rp</a:t>
            </a: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" est prévu pour quand ?</a:t>
            </a:r>
          </a:p>
          <a:p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celui-ci est disponible au service RH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Modification </a:t>
            </a:r>
            <a:r>
              <a:rPr lang="fr-FR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Kpi</a:t>
            </a: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et suppression de prime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Quelles sont les modalités prévues pour l'information des salariés dans cette situation ?</a:t>
            </a:r>
          </a:p>
          <a:p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nous ne supprimons pas les primes ! Les modifications de KPI sont communiquées au RP en temps 1 puis aux collaborateurs par le manager pour M+1  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Qu'en est-il si le salarié est absent le jour de l'annonce de ces modifications ? </a:t>
            </a:r>
          </a:p>
          <a:p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Des communications Teams sont envoyées et lisibles et nous demandons aux Responsables d’équipe de faire des rappels réguliers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fr-FR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* Qu'en est-il pour ces mêmes modifications (modification ou suppression) si elles sont appliquées en cours de mois ? Peut t'il y avoir une rétroactivité dans le calcul des primes ? Y a t'il un délai de prévenance ?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 nous n’appliquons pas de modification en cours de mois sauf si cela est à l’avantage du collaborateur.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7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CFDT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01130" y="985770"/>
            <a:ext cx="8758198" cy="34872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sz="1200" dirty="0">
                <a:effectLst/>
                <a:ea typeface="Arial" panose="020B0604020202020204" pitchFamily="34" charset="0"/>
              </a:rPr>
              <a:t>Dans le cadre de l'accord Classification-Fonction article 3 concernant l'évolution professionnelle au sein de l'entreprise, nous souhaitons connaître le retard sur le passage des parcours professionnalisant ? Combien de personnes sont concernées parmi les catégories</a:t>
            </a: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fr-FR" sz="1200" u="none" strike="noStrike" dirty="0">
                <a:effectLst/>
                <a:ea typeface="Arial" panose="020B0604020202020204" pitchFamily="34" charset="0"/>
              </a:rPr>
              <a:t>de 140 à 150 ? </a:t>
            </a:r>
            <a:r>
              <a:rPr lang="fr-FR" sz="1200" b="1" u="none" strike="noStrike" dirty="0">
                <a:solidFill>
                  <a:schemeClr val="tx2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Aucun retard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fr-FR" sz="1200" u="none" strike="noStrike" dirty="0">
                <a:effectLst/>
                <a:ea typeface="Arial" panose="020B0604020202020204" pitchFamily="34" charset="0"/>
              </a:rPr>
              <a:t>de 150 à 160 ? </a:t>
            </a:r>
            <a:r>
              <a:rPr lang="fr-FR" sz="1200" b="1" u="none" strike="noStrike" dirty="0">
                <a:solidFill>
                  <a:schemeClr val="tx2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Aucun retard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sz="1200" u="none" strike="noStrike" dirty="0">
                <a:effectLst/>
                <a:ea typeface="Arial" panose="020B0604020202020204" pitchFamily="34" charset="0"/>
              </a:rPr>
              <a:t>de 200 à 220 ? </a:t>
            </a:r>
            <a:r>
              <a:rPr lang="fr-FR" sz="1200" b="1" u="none" strike="noStrike" dirty="0">
                <a:solidFill>
                  <a:schemeClr val="tx2">
                    <a:lumMod val="75000"/>
                  </a:schemeClr>
                </a:solidFill>
                <a:effectLst/>
                <a:ea typeface="Arial" panose="020B0604020202020204" pitchFamily="34" charset="0"/>
              </a:rPr>
              <a:t>Aucun retard 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ci-dessus </a:t>
            </a:r>
            <a:endParaRPr lang="fr-FR" sz="1200" dirty="0">
              <a:effectLst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1200" dirty="0">
                <a:ea typeface="Arial" panose="020B0604020202020204" pitchFamily="34" charset="0"/>
              </a:rPr>
              <a:t>4.  </a:t>
            </a:r>
            <a:r>
              <a:rPr lang="fr-FR" sz="1200" u="none" strike="noStrike" dirty="0">
                <a:effectLst/>
                <a:ea typeface="Arial" panose="020B0604020202020204" pitchFamily="34" charset="0"/>
              </a:rPr>
              <a:t>Suite au changement récent concernant le BO affiliation (activité Groupama), un nouveau RE va reprendre cette activité. Cependant, celui-ci étant en distanciel, comment va-t-il effectuer les tâches qui lui incombent d’être sur site?</a:t>
            </a:r>
            <a:endParaRPr lang="fr-FR" sz="1200" b="1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 le faisait le RE auparavant. Pas de taches définies sur site pour le re </a:t>
            </a:r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12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5">
            <a:extLst>
              <a:ext uri="{FF2B5EF4-FFF2-40B4-BE49-F238E27FC236}">
                <a16:creationId xmlns:a16="http://schemas.microsoft.com/office/drawing/2014/main" id="{0CCECA3C-A187-4630-967C-881064655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16" y="2781982"/>
            <a:ext cx="9144000" cy="2447925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5371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Questions / Réponses - CFDT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1357A8-926B-04A7-F00B-2DA0502F8010}"/>
              </a:ext>
            </a:extLst>
          </p:cNvPr>
          <p:cNvSpPr txBox="1"/>
          <p:nvPr/>
        </p:nvSpPr>
        <p:spPr>
          <a:xfrm>
            <a:off x="101130" y="985770"/>
            <a:ext cx="8921308" cy="22227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1200" u="none" strike="noStrike" dirty="0">
                <a:effectLst/>
                <a:ea typeface="Arial" panose="020B0604020202020204" pitchFamily="34" charset="0"/>
              </a:rPr>
              <a:t>5. Aussi, des périmètres sont rajoutés à cette activité, cependant les effectifs sont moindre. Est-il prévu que des salariés soient placés sur cette activité ?</a:t>
            </a:r>
          </a:p>
          <a:p>
            <a:pPr lvl="0"/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la commande est de 3 ETP temps plein  </a:t>
            </a:r>
          </a:p>
          <a:p>
            <a:pPr lvl="0"/>
            <a:endParaRPr lang="fr-FR" sz="1200" b="1" dirty="0">
              <a:solidFill>
                <a:schemeClr val="tx2">
                  <a:lumMod val="75000"/>
                </a:schemeClr>
              </a:solidFill>
              <a:effectLst/>
              <a:ea typeface="Arial" panose="020B0604020202020204" pitchFamily="34" charset="0"/>
            </a:endParaRPr>
          </a:p>
          <a:p>
            <a:pPr lvl="0"/>
            <a:r>
              <a:rPr lang="fr-FR" sz="1200" u="none" strike="noStrike" dirty="0">
                <a:effectLst/>
                <a:ea typeface="Arial" panose="020B0604020202020204" pitchFamily="34" charset="0"/>
              </a:rPr>
              <a:t>6. Pouvez-vous nous confirmer que tout les salariés AG2R ont bien accès à TP </a:t>
            </a:r>
            <a:r>
              <a:rPr lang="fr-FR" sz="1200" u="none" strike="noStrike" dirty="0" err="1">
                <a:effectLst/>
                <a:ea typeface="Arial" panose="020B0604020202020204" pitchFamily="34" charset="0"/>
              </a:rPr>
              <a:t>inside</a:t>
            </a:r>
            <a:r>
              <a:rPr lang="fr-FR" sz="1200" u="none" strike="noStrike" dirty="0">
                <a:effectLst/>
                <a:ea typeface="Arial" panose="020B0604020202020204" pitchFamily="34" charset="0"/>
              </a:rPr>
              <a:t>? </a:t>
            </a:r>
          </a:p>
          <a:p>
            <a:r>
              <a:rPr lang="fr-FR" sz="1200" dirty="0">
                <a:effectLst/>
                <a:ea typeface="Arial" panose="020B0604020202020204" pitchFamily="34" charset="0"/>
              </a:rPr>
              <a:t> 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Normalement Oui</a:t>
            </a:r>
          </a:p>
          <a:p>
            <a:endParaRPr lang="fr-FR" sz="1200" dirty="0">
              <a:effectLst/>
              <a:ea typeface="Arial" panose="020B0604020202020204" pitchFamily="34" charset="0"/>
            </a:endParaRPr>
          </a:p>
          <a:p>
            <a:pPr lvl="0"/>
            <a:r>
              <a:rPr lang="fr-FR" sz="1200" u="none" strike="noStrike" dirty="0">
                <a:effectLst/>
                <a:ea typeface="Arial" panose="020B0604020202020204" pitchFamily="34" charset="0"/>
              </a:rPr>
              <a:t>7.Pouvez-vous nous fournir l’organigramme actualisé?</a:t>
            </a:r>
          </a:p>
          <a:p>
            <a:pPr lvl="0"/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Réponse : Oui</a:t>
            </a:r>
            <a:endParaRPr lang="fr-FR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fr-FR" sz="1100" dirty="0">
              <a:effectLst/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16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8">
            <a:extLst>
              <a:ext uri="{FF2B5EF4-FFF2-40B4-BE49-F238E27FC236}">
                <a16:creationId xmlns:a16="http://schemas.microsoft.com/office/drawing/2014/main" id="{AAEDBED1-1378-46C0-A9B1-D31C1369BB8F}"/>
              </a:ext>
            </a:extLst>
          </p:cNvPr>
          <p:cNvSpPr txBox="1">
            <a:spLocks/>
          </p:cNvSpPr>
          <p:nvPr/>
        </p:nvSpPr>
        <p:spPr>
          <a:xfrm>
            <a:off x="131608" y="40409"/>
            <a:ext cx="5061268" cy="5437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>
                <a:gradFill>
                  <a:gsLst>
                    <a:gs pos="100000">
                      <a:schemeClr val="accent4"/>
                    </a:gs>
                    <a:gs pos="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gradFill>
                  <a:gsLst>
                    <a:gs pos="100000">
                      <a:srgbClr val="FF0082"/>
                    </a:gs>
                    <a:gs pos="0">
                      <a:srgbClr val="780096"/>
                    </a:gs>
                  </a:gsLst>
                  <a:lin ang="0" scaled="0"/>
                </a:gradFill>
                <a:latin typeface="Calibri"/>
              </a:rPr>
              <a:t>Synthèse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FF0082"/>
                  </a:gs>
                  <a:gs pos="0">
                    <a:srgbClr val="780096"/>
                  </a:gs>
                </a:gsLst>
                <a:lin ang="0" scaled="0"/>
              </a:gra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Gráfico 5">
            <a:extLst>
              <a:ext uri="{FF2B5EF4-FFF2-40B4-BE49-F238E27FC236}">
                <a16:creationId xmlns:a16="http://schemas.microsoft.com/office/drawing/2014/main" id="{9C2A169B-AD20-EC14-3E65-7F588A7442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16" y="2781982"/>
            <a:ext cx="9143085" cy="2447680"/>
          </a:xfrm>
          <a:custGeom>
            <a:avLst/>
            <a:gdLst>
              <a:gd name="connsiteX0" fmla="*/ 0 w 9143085"/>
              <a:gd name="connsiteY0" fmla="*/ 0 h 2447680"/>
              <a:gd name="connsiteX1" fmla="*/ 9143086 w 9143085"/>
              <a:gd name="connsiteY1" fmla="*/ 0 h 2447680"/>
              <a:gd name="connsiteX2" fmla="*/ 9143086 w 9143085"/>
              <a:gd name="connsiteY2" fmla="*/ 2447680 h 2447680"/>
              <a:gd name="connsiteX3" fmla="*/ 0 w 9143085"/>
              <a:gd name="connsiteY3" fmla="*/ 2447680 h 244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085" h="2447680">
                <a:moveTo>
                  <a:pt x="0" y="0"/>
                </a:moveTo>
                <a:lnTo>
                  <a:pt x="9143086" y="0"/>
                </a:lnTo>
                <a:lnTo>
                  <a:pt x="9143086" y="2447680"/>
                </a:lnTo>
                <a:lnTo>
                  <a:pt x="0" y="2447680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AA0889-4DD9-C2A8-A695-49FBFCCEF5FD}"/>
              </a:ext>
            </a:extLst>
          </p:cNvPr>
          <p:cNvSpPr txBox="1"/>
          <p:nvPr/>
        </p:nvSpPr>
        <p:spPr>
          <a:xfrm>
            <a:off x="443653" y="701686"/>
            <a:ext cx="77724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Distanciel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ou présentiel :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MARCILHACY Bertrand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SABOURIN Jean Francis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BONNICI Virginie en remplacement de Cristina BLANC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MONTALVA Jorge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MILONE Massimiliano</a:t>
            </a: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Heure de début :  10h00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buFont typeface="Wingdings" panose="05000000000000000000" pitchFamily="2" charset="2"/>
              <a:buChar char=""/>
            </a:pPr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Heure de fin : 11</a:t>
            </a:r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h10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Absent : </a:t>
            </a:r>
            <a:endParaRPr lang="fr-FR" sz="1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85800" lvl="1" indent="-342900">
              <a:buFont typeface="Courier New" panose="02070309020205020404" pitchFamily="49" charset="0"/>
              <a:buChar char="o"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BLANC Cristina </a:t>
            </a:r>
          </a:p>
          <a:p>
            <a:pPr lvl="0"/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Point financier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Ras  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Point Ressources Humaines</a:t>
            </a:r>
          </a:p>
          <a:p>
            <a:pPr algn="just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	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  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2.1. </a:t>
            </a:r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Effectifs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Ras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2.2. Prime cc par palier 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Ras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Actualités du centre 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Ras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fr-FR" sz="1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Prochaines réunions RP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Prochaine réunion RP à fixer </a:t>
            </a:r>
            <a:r>
              <a:rPr lang="fr-F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Vendredi 18 Octobre 2024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10h00</a:t>
            </a:r>
          </a:p>
        </p:txBody>
      </p:sp>
    </p:spTree>
    <p:extLst>
      <p:ext uri="{BB962C8B-B14F-4D97-AF65-F5344CB8AC3E}">
        <p14:creationId xmlns:p14="http://schemas.microsoft.com/office/powerpoint/2010/main" val="3573655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E59EA7-F610-BC47-BA22-5806C0F7F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CB1BCA-5028-A846-89DD-27027D511ECC}"/>
              </a:ext>
            </a:extLst>
          </p:cNvPr>
          <p:cNvSpPr txBox="1">
            <a:spLocks/>
          </p:cNvSpPr>
          <p:nvPr/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984534-C4A0-1744-A0AE-D418451B474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Imagem 12">
            <a:extLst>
              <a:ext uri="{FF2B5EF4-FFF2-40B4-BE49-F238E27FC236}">
                <a16:creationId xmlns:a16="http://schemas.microsoft.com/office/drawing/2014/main" id="{697981E2-6655-9048-BAC6-C7892EA3AE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387" y="1773599"/>
            <a:ext cx="3963225" cy="798151"/>
          </a:xfrm>
          <a:prstGeom prst="rect">
            <a:avLst/>
          </a:prstGeom>
        </p:spPr>
      </p:pic>
      <p:pic>
        <p:nvPicPr>
          <p:cNvPr id="5" name="Imagem 3">
            <a:extLst>
              <a:ext uri="{FF2B5EF4-FFF2-40B4-BE49-F238E27FC236}">
                <a16:creationId xmlns:a16="http://schemas.microsoft.com/office/drawing/2014/main" id="{D159D6C0-C1E8-8948-A2AC-C5A4D7A6C1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96612"/>
            <a:ext cx="9144000" cy="246888"/>
          </a:xfrm>
          <a:prstGeom prst="rect">
            <a:avLst/>
          </a:prstGeom>
        </p:spPr>
      </p:pic>
      <p:sp>
        <p:nvSpPr>
          <p:cNvPr id="7" name="CaixaDeTexto 4">
            <a:extLst>
              <a:ext uri="{FF2B5EF4-FFF2-40B4-BE49-F238E27FC236}">
                <a16:creationId xmlns:a16="http://schemas.microsoft.com/office/drawing/2014/main" id="{6492DDA9-5406-4513-8AE1-2B853511D99A}"/>
              </a:ext>
            </a:extLst>
          </p:cNvPr>
          <p:cNvSpPr txBox="1"/>
          <p:nvPr/>
        </p:nvSpPr>
        <p:spPr>
          <a:xfrm>
            <a:off x="4067335" y="3531457"/>
            <a:ext cx="7055583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600" dirty="0">
                <a:solidFill>
                  <a:schemeClr val="bg1"/>
                </a:solidFill>
              </a:rPr>
              <a:t>Merci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144490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 descr="Uma imagem com pessoa, céu, pose, exterior&#10;&#10;Descrição gerada automaticamente">
            <a:extLst>
              <a:ext uri="{FF2B5EF4-FFF2-40B4-BE49-F238E27FC236}">
                <a16:creationId xmlns:a16="http://schemas.microsoft.com/office/drawing/2014/main" id="{795CC69A-D143-7A4E-B087-058CA135B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210AB-5A47-9743-A14E-3C200E8E2084}"/>
              </a:ext>
            </a:extLst>
          </p:cNvPr>
          <p:cNvSpPr/>
          <p:nvPr/>
        </p:nvSpPr>
        <p:spPr>
          <a:xfrm>
            <a:off x="436882" y="182103"/>
            <a:ext cx="7985233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Point Ressources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Humaines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6B633A3-E913-0348-A396-8111DA0599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88" y="182103"/>
            <a:ext cx="1330407" cy="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5">
            <a:extLst>
              <a:ext uri="{FF2B5EF4-FFF2-40B4-BE49-F238E27FC236}">
                <a16:creationId xmlns:a16="http://schemas.microsoft.com/office/drawing/2014/main" id="{BFDE37FA-F169-46A6-B43A-21849D973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80183"/>
            <a:ext cx="9144000" cy="24479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827" y="536961"/>
            <a:ext cx="5040630" cy="311402"/>
          </a:xfrm>
        </p:spPr>
        <p:txBody>
          <a:bodyPr/>
          <a:lstStyle/>
          <a:p>
            <a:r>
              <a:rPr lang="en-US" dirty="0" err="1"/>
              <a:t>Effectifs</a:t>
            </a:r>
            <a:r>
              <a:rPr lang="en-US" dirty="0"/>
              <a:t>* au 31 </a:t>
            </a: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Bordeaux et Niort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3D09907-EED3-44FE-91CD-E973A32326DF}"/>
              </a:ext>
            </a:extLst>
          </p:cNvPr>
          <p:cNvSpPr txBox="1">
            <a:spLocks/>
          </p:cNvSpPr>
          <p:nvPr/>
        </p:nvSpPr>
        <p:spPr>
          <a:xfrm>
            <a:off x="382420" y="930724"/>
            <a:ext cx="340514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</a:rPr>
              <a:t>Effectif global du </a:t>
            </a:r>
            <a:r>
              <a:rPr lang="fr-FR" sz="1400" b="1" dirty="0">
                <a:solidFill>
                  <a:schemeClr val="tx1"/>
                </a:solidFill>
              </a:rPr>
              <a:t>centre de production Bordeaux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6EDDD00-A10D-42ED-8369-7A7921CF2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41405"/>
              </p:ext>
            </p:extLst>
          </p:nvPr>
        </p:nvGraphicFramePr>
        <p:xfrm>
          <a:off x="415893" y="1324487"/>
          <a:ext cx="3559102" cy="16641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76747">
                  <a:extLst>
                    <a:ext uri="{9D8B030D-6E8A-4147-A177-3AD203B41FA5}">
                      <a16:colId xmlns:a16="http://schemas.microsoft.com/office/drawing/2014/main" val="3500857596"/>
                    </a:ext>
                  </a:extLst>
                </a:gridCol>
                <a:gridCol w="1292252">
                  <a:extLst>
                    <a:ext uri="{9D8B030D-6E8A-4147-A177-3AD203B41FA5}">
                      <a16:colId xmlns:a16="http://schemas.microsoft.com/office/drawing/2014/main" val="1685686182"/>
                    </a:ext>
                  </a:extLst>
                </a:gridCol>
                <a:gridCol w="790103">
                  <a:extLst>
                    <a:ext uri="{9D8B030D-6E8A-4147-A177-3AD203B41FA5}">
                      <a16:colId xmlns:a16="http://schemas.microsoft.com/office/drawing/2014/main" val="3547532005"/>
                    </a:ext>
                  </a:extLst>
                </a:gridCol>
              </a:tblGrid>
              <a:tr h="254552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251 COLLABORATEURS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416914"/>
                  </a:ext>
                </a:extLst>
              </a:tr>
              <a:tr h="357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Nature des contrats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Nombre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ETP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0708096"/>
                  </a:ext>
                </a:extLst>
              </a:tr>
              <a:tr h="344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CDI    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2621989"/>
                  </a:ext>
                </a:extLst>
              </a:tr>
              <a:tr h="344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CDD         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231813"/>
                  </a:ext>
                </a:extLst>
              </a:tr>
              <a:tr h="344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INTERIM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3743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7259339" y="4744620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E277084-6074-C07E-AF55-FFBB9F57925D}"/>
              </a:ext>
            </a:extLst>
          </p:cNvPr>
          <p:cNvSpPr txBox="1">
            <a:spLocks/>
          </p:cNvSpPr>
          <p:nvPr/>
        </p:nvSpPr>
        <p:spPr>
          <a:xfrm>
            <a:off x="4455732" y="934330"/>
            <a:ext cx="3405140" cy="3114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</a:rPr>
              <a:t>Effectif global du </a:t>
            </a:r>
            <a:r>
              <a:rPr lang="fr-FR" sz="1400" b="1" dirty="0">
                <a:solidFill>
                  <a:schemeClr val="tx1"/>
                </a:solidFill>
              </a:rPr>
              <a:t>centre de production Niort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87ECBD9-26A6-EF67-E34E-51237F12F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142610"/>
              </p:ext>
            </p:extLst>
          </p:nvPr>
        </p:nvGraphicFramePr>
        <p:xfrm>
          <a:off x="4556198" y="1331699"/>
          <a:ext cx="3623526" cy="16614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03478">
                  <a:extLst>
                    <a:ext uri="{9D8B030D-6E8A-4147-A177-3AD203B41FA5}">
                      <a16:colId xmlns:a16="http://schemas.microsoft.com/office/drawing/2014/main" val="3500857596"/>
                    </a:ext>
                  </a:extLst>
                </a:gridCol>
                <a:gridCol w="1315643">
                  <a:extLst>
                    <a:ext uri="{9D8B030D-6E8A-4147-A177-3AD203B41FA5}">
                      <a16:colId xmlns:a16="http://schemas.microsoft.com/office/drawing/2014/main" val="1685686182"/>
                    </a:ext>
                  </a:extLst>
                </a:gridCol>
                <a:gridCol w="804405">
                  <a:extLst>
                    <a:ext uri="{9D8B030D-6E8A-4147-A177-3AD203B41FA5}">
                      <a16:colId xmlns:a16="http://schemas.microsoft.com/office/drawing/2014/main" val="3547532005"/>
                    </a:ext>
                  </a:extLst>
                </a:gridCol>
              </a:tblGrid>
              <a:tr h="254060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 COLLABORATEURS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416914"/>
                  </a:ext>
                </a:extLst>
              </a:tr>
              <a:tr h="356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Nature des contrats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Nombre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ETP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0708096"/>
                  </a:ext>
                </a:extLst>
              </a:tr>
              <a:tr h="34345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CDI    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2621989"/>
                  </a:ext>
                </a:extLst>
              </a:tr>
              <a:tr h="34345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CDD         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231813"/>
                  </a:ext>
                </a:extLst>
              </a:tr>
              <a:tr h="34345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INTERIM  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5437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4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5">
            <a:extLst>
              <a:ext uri="{FF2B5EF4-FFF2-40B4-BE49-F238E27FC236}">
                <a16:creationId xmlns:a16="http://schemas.microsoft.com/office/drawing/2014/main" id="{4AA7488E-9E4F-41E7-8051-127C0E34B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80183"/>
            <a:ext cx="9144000" cy="24479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846" y="530161"/>
            <a:ext cx="5040630" cy="311402"/>
          </a:xfrm>
        </p:spPr>
        <p:txBody>
          <a:bodyPr/>
          <a:lstStyle/>
          <a:p>
            <a:r>
              <a:rPr lang="en-US" dirty="0" err="1"/>
              <a:t>Absentéisme</a:t>
            </a:r>
            <a:r>
              <a:rPr lang="en-US" dirty="0"/>
              <a:t>* –</a:t>
            </a: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Bordeaux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7432078" y="4867730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AE8C8C-4C5E-4930-9C49-859415F1F97B}"/>
              </a:ext>
            </a:extLst>
          </p:cNvPr>
          <p:cNvSpPr txBox="1"/>
          <p:nvPr/>
        </p:nvSpPr>
        <p:spPr>
          <a:xfrm>
            <a:off x="287827" y="1237534"/>
            <a:ext cx="288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Répartition par type d’absence </a:t>
            </a:r>
            <a:r>
              <a:rPr lang="fr-FR" sz="1400" b="1" dirty="0"/>
              <a:t>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847964-38BC-4E3E-B4F3-61489D67EAC4}"/>
              </a:ext>
            </a:extLst>
          </p:cNvPr>
          <p:cNvSpPr txBox="1"/>
          <p:nvPr/>
        </p:nvSpPr>
        <p:spPr>
          <a:xfrm>
            <a:off x="4513094" y="1195721"/>
            <a:ext cx="291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Répartition par type de contrat : </a:t>
            </a:r>
            <a:endParaRPr lang="fr-FR" sz="1400" b="1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990B5CC-E0EF-4BF6-A0CF-44B55F252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510521"/>
              </p:ext>
            </p:extLst>
          </p:nvPr>
        </p:nvGraphicFramePr>
        <p:xfrm>
          <a:off x="4689544" y="4171332"/>
          <a:ext cx="3048000" cy="370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27809">
                  <a:extLst>
                    <a:ext uri="{9D8B030D-6E8A-4147-A177-3AD203B41FA5}">
                      <a16:colId xmlns:a16="http://schemas.microsoft.com/office/drawing/2014/main" val="146662317"/>
                    </a:ext>
                  </a:extLst>
                </a:gridCol>
                <a:gridCol w="1720191">
                  <a:extLst>
                    <a:ext uri="{9D8B030D-6E8A-4147-A177-3AD203B41FA5}">
                      <a16:colId xmlns:a16="http://schemas.microsoft.com/office/drawing/2014/main" val="2769000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7,7 %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596516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87DF02D-0872-F56E-C7CA-C3935D5C1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00" y="1471776"/>
            <a:ext cx="4401135" cy="24760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519D8E-D297-29DD-8223-FAB7C2A36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27" y="1808451"/>
            <a:ext cx="3743484" cy="29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5">
            <a:extLst>
              <a:ext uri="{FF2B5EF4-FFF2-40B4-BE49-F238E27FC236}">
                <a16:creationId xmlns:a16="http://schemas.microsoft.com/office/drawing/2014/main" id="{4AA7488E-9E4F-41E7-8051-127C0E34B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80183"/>
            <a:ext cx="9144000" cy="24479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846" y="530161"/>
            <a:ext cx="5040630" cy="311402"/>
          </a:xfrm>
        </p:spPr>
        <p:txBody>
          <a:bodyPr/>
          <a:lstStyle/>
          <a:p>
            <a:r>
              <a:rPr lang="en-US" dirty="0" err="1"/>
              <a:t>Absentéisme</a:t>
            </a:r>
            <a:r>
              <a:rPr lang="en-US" dirty="0"/>
              <a:t>* – </a:t>
            </a: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Niort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7432078" y="4867730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AE8C8C-4C5E-4930-9C49-859415F1F97B}"/>
              </a:ext>
            </a:extLst>
          </p:cNvPr>
          <p:cNvSpPr txBox="1"/>
          <p:nvPr/>
        </p:nvSpPr>
        <p:spPr>
          <a:xfrm>
            <a:off x="287827" y="1237534"/>
            <a:ext cx="288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Répartition par type d’absence </a:t>
            </a:r>
            <a:r>
              <a:rPr lang="fr-FR" sz="1400" b="1" dirty="0"/>
              <a:t>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847964-38BC-4E3E-B4F3-61489D67EAC4}"/>
              </a:ext>
            </a:extLst>
          </p:cNvPr>
          <p:cNvSpPr txBox="1"/>
          <p:nvPr/>
        </p:nvSpPr>
        <p:spPr>
          <a:xfrm>
            <a:off x="4513094" y="1195721"/>
            <a:ext cx="291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Répartition par type de contrat : </a:t>
            </a:r>
            <a:endParaRPr lang="fr-FR" sz="1400" b="1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990B5CC-E0EF-4BF6-A0CF-44B55F252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702751"/>
              </p:ext>
            </p:extLst>
          </p:nvPr>
        </p:nvGraphicFramePr>
        <p:xfrm>
          <a:off x="4689544" y="4171332"/>
          <a:ext cx="3048000" cy="370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27809">
                  <a:extLst>
                    <a:ext uri="{9D8B030D-6E8A-4147-A177-3AD203B41FA5}">
                      <a16:colId xmlns:a16="http://schemas.microsoft.com/office/drawing/2014/main" val="146662317"/>
                    </a:ext>
                  </a:extLst>
                </a:gridCol>
                <a:gridCol w="1720191">
                  <a:extLst>
                    <a:ext uri="{9D8B030D-6E8A-4147-A177-3AD203B41FA5}">
                      <a16:colId xmlns:a16="http://schemas.microsoft.com/office/drawing/2014/main" val="2769000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1,8 %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596516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D1767D0-D855-8F1E-8248-AD1CC4ECE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7" y="1745388"/>
            <a:ext cx="3853477" cy="30266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141D29-AE27-D120-A0BC-54790849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184" y="1588610"/>
            <a:ext cx="4142156" cy="22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9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827" y="513312"/>
            <a:ext cx="5040630" cy="311402"/>
          </a:xfrm>
        </p:spPr>
        <p:txBody>
          <a:bodyPr/>
          <a:lstStyle/>
          <a:p>
            <a:r>
              <a:rPr lang="en-US" dirty="0" err="1"/>
              <a:t>Absentéisme</a:t>
            </a:r>
            <a:r>
              <a:rPr lang="en-US" dirty="0"/>
              <a:t>* – Au 31 </a:t>
            </a: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Bordeaux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7259339" y="4744620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A157E3-9F56-484B-927A-F72D79408379}"/>
              </a:ext>
            </a:extLst>
          </p:cNvPr>
          <p:cNvSpPr txBox="1"/>
          <p:nvPr/>
        </p:nvSpPr>
        <p:spPr>
          <a:xfrm>
            <a:off x="276396" y="985106"/>
            <a:ext cx="3988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Evolution du taux d’absentéisme 2023 vs 2024 :</a:t>
            </a:r>
            <a:endParaRPr lang="fr-FR" sz="1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A50C6D-A29F-F11D-C018-0581F30B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4" y="1304771"/>
            <a:ext cx="8962845" cy="31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398F64-074E-444B-80E4-CB6E124A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Point Ressources </a:t>
            </a:r>
            <a:r>
              <a:rPr lang="en-US" dirty="0" err="1"/>
              <a:t>Humaines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C985D-2D3D-724A-8BB6-AC929F29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827" y="513312"/>
            <a:ext cx="5040630" cy="311402"/>
          </a:xfrm>
        </p:spPr>
        <p:txBody>
          <a:bodyPr/>
          <a:lstStyle/>
          <a:p>
            <a:r>
              <a:rPr lang="en-US" dirty="0" err="1"/>
              <a:t>Absentéisme</a:t>
            </a:r>
            <a:r>
              <a:rPr lang="en-US" dirty="0"/>
              <a:t>* – Au 31 </a:t>
            </a:r>
            <a:r>
              <a:rPr lang="en-US" dirty="0" err="1"/>
              <a:t>Août</a:t>
            </a:r>
            <a:r>
              <a:rPr lang="en-US" dirty="0"/>
              <a:t> 2024 - </a:t>
            </a:r>
            <a:r>
              <a:rPr lang="en-US" dirty="0" err="1"/>
              <a:t>Périmètre</a:t>
            </a:r>
            <a:r>
              <a:rPr lang="en-US" dirty="0"/>
              <a:t> Niort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84CB3-6BBB-481C-BC33-33416429F91A}"/>
              </a:ext>
            </a:extLst>
          </p:cNvPr>
          <p:cNvSpPr txBox="1"/>
          <p:nvPr/>
        </p:nvSpPr>
        <p:spPr>
          <a:xfrm>
            <a:off x="7259339" y="4744620"/>
            <a:ext cx="171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*Source : Power BI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A157E3-9F56-484B-927A-F72D79408379}"/>
              </a:ext>
            </a:extLst>
          </p:cNvPr>
          <p:cNvSpPr txBox="1"/>
          <p:nvPr/>
        </p:nvSpPr>
        <p:spPr>
          <a:xfrm>
            <a:off x="287827" y="1091105"/>
            <a:ext cx="3988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u="sng" dirty="0"/>
              <a:t>Evolution du taux d’absentéisme 2023 vs 2024 :</a:t>
            </a:r>
            <a:endParaRPr lang="fr-FR" sz="1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DBD362-A015-FD1D-98E4-759F76010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4" y="1305855"/>
            <a:ext cx="8815987" cy="33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69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P 1">
      <a:dk1>
        <a:srgbClr val="000000"/>
      </a:dk1>
      <a:lt1>
        <a:srgbClr val="FFFFFF"/>
      </a:lt1>
      <a:dk2>
        <a:srgbClr val="771E95"/>
      </a:dk2>
      <a:lt2>
        <a:srgbClr val="F8F8F8"/>
      </a:lt2>
      <a:accent1>
        <a:srgbClr val="FF5C00"/>
      </a:accent1>
      <a:accent2>
        <a:srgbClr val="2F46B0"/>
      </a:accent2>
      <a:accent3>
        <a:srgbClr val="00AF9A"/>
      </a:accent3>
      <a:accent4>
        <a:srgbClr val="F82B7E"/>
      </a:accent4>
      <a:accent5>
        <a:srgbClr val="00D668"/>
      </a:accent5>
      <a:accent6>
        <a:srgbClr val="F3D100"/>
      </a:accent6>
      <a:hlink>
        <a:srgbClr val="0087FF"/>
      </a:hlink>
      <a:folHlink>
        <a:srgbClr val="771E9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ersonalizado 1">
      <a:dk1>
        <a:srgbClr val="000000"/>
      </a:dk1>
      <a:lt1>
        <a:srgbClr val="FFFFFF"/>
      </a:lt1>
      <a:dk2>
        <a:srgbClr val="771E95"/>
      </a:dk2>
      <a:lt2>
        <a:srgbClr val="F8F8F8"/>
      </a:lt2>
      <a:accent1>
        <a:srgbClr val="780096"/>
      </a:accent1>
      <a:accent2>
        <a:srgbClr val="00AF9B"/>
      </a:accent2>
      <a:accent3>
        <a:srgbClr val="3047B0"/>
      </a:accent3>
      <a:accent4>
        <a:srgbClr val="FF0082"/>
      </a:accent4>
      <a:accent5>
        <a:srgbClr val="FF5C00"/>
      </a:accent5>
      <a:accent6>
        <a:srgbClr val="BC59DD"/>
      </a:accent6>
      <a:hlink>
        <a:srgbClr val="0087FF"/>
      </a:hlink>
      <a:folHlink>
        <a:srgbClr val="771E9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T_PPT Template_CSR_October_2021" id="{A6241365-A8DF-8341-BA4E-48603A643E3D}" vid="{C10722A8-B92C-494C-BE14-F55E161D0D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32FD3AC7B3E40840A9AFAE360EB9E" ma:contentTypeVersion="5" ma:contentTypeDescription="Create a new document." ma:contentTypeScope="" ma:versionID="c43d6d7c496dc08abdd0da908236d86d">
  <xsd:schema xmlns:xsd="http://www.w3.org/2001/XMLSchema" xmlns:xs="http://www.w3.org/2001/XMLSchema" xmlns:p="http://schemas.microsoft.com/office/2006/metadata/properties" xmlns:ns3="87bd428f-6d1c-4c24-b2d1-79d3290af31a" xmlns:ns4="1fdb349c-3ead-4a91-ab59-051cd8b4f3c5" targetNamespace="http://schemas.microsoft.com/office/2006/metadata/properties" ma:root="true" ma:fieldsID="237e670f9934b72e0d6225d884cf71e3" ns3:_="" ns4:_="">
    <xsd:import namespace="87bd428f-6d1c-4c24-b2d1-79d3290af31a"/>
    <xsd:import namespace="1fdb349c-3ead-4a91-ab59-051cd8b4f3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d428f-6d1c-4c24-b2d1-79d3290af3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b349c-3ead-4a91-ab59-051cd8b4f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C19B15-302D-4C38-B610-D33F4817C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bd428f-6d1c-4c24-b2d1-79d3290af31a"/>
    <ds:schemaRef ds:uri="1fdb349c-3ead-4a91-ab59-051cd8b4f3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35AA43-AE25-49FB-BE84-6B5556B381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8BEBA0-9529-4560-92F8-33B2A6CD88E9}">
  <ds:schemaRefs>
    <ds:schemaRef ds:uri="http://schemas.microsoft.com/office/2006/metadata/properties"/>
    <ds:schemaRef ds:uri="1fdb349c-3ead-4a91-ab59-051cd8b4f3c5"/>
    <ds:schemaRef ds:uri="87bd428f-6d1c-4c24-b2d1-79d3290af31a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27204</TotalTime>
  <Words>3766</Words>
  <Application>Microsoft Office PowerPoint</Application>
  <PresentationFormat>Affichage à l'écran (16:9)</PresentationFormat>
  <Paragraphs>625</Paragraphs>
  <Slides>39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Aptos</vt:lpstr>
      <vt:lpstr>Arial</vt:lpstr>
      <vt:lpstr>Calibri</vt:lpstr>
      <vt:lpstr>Courier New</vt:lpstr>
      <vt:lpstr>Symbol</vt:lpstr>
      <vt:lpstr>Times New Roman</vt:lpstr>
      <vt:lpstr>Wingdings</vt:lpstr>
      <vt:lpstr>Thème Office</vt:lpstr>
      <vt:lpstr>Office Theme</vt:lpstr>
      <vt:lpstr>Acrobat Document</vt:lpstr>
      <vt:lpstr>Présentation PowerPoint</vt:lpstr>
      <vt:lpstr>Présentation PowerPoint</vt:lpstr>
      <vt:lpstr>1. Point Financier</vt:lpstr>
      <vt:lpstr>Présentation PowerPoint</vt:lpstr>
      <vt:lpstr>2. Point Ressources Humaines</vt:lpstr>
      <vt:lpstr>2. Point Ressources Humaines</vt:lpstr>
      <vt:lpstr>2. Point Ressources Humaines</vt:lpstr>
      <vt:lpstr>2. Point Ressources Humaines</vt:lpstr>
      <vt:lpstr>2. Point Ressources Humaines</vt:lpstr>
      <vt:lpstr>2. Point Ressources Humaines</vt:lpstr>
      <vt:lpstr>2. Point Ressources Humaines</vt:lpstr>
      <vt:lpstr>2. Point Ressources Humaines</vt:lpstr>
      <vt:lpstr>2. Point Ressources Humaines</vt:lpstr>
      <vt:lpstr>Présentation PowerPoint</vt:lpstr>
      <vt:lpstr>Présentation PowerPoint</vt:lpstr>
      <vt:lpstr>Présentation PowerPoint</vt:lpstr>
      <vt:lpstr>Présentation PowerPoint</vt:lpstr>
      <vt:lpstr>2. Point Ressources Humaines</vt:lpstr>
      <vt:lpstr>2. Point Ressources Humaines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TELEPERFORMANCE FRANCE    Centre d’ASNIERES  Réunions des Représentants de Proximité (RP)</dc:title>
  <dc:creator>Zinba Chaouch Chatir</dc:creator>
  <cp:lastModifiedBy>Severine Gaillard</cp:lastModifiedBy>
  <cp:revision>312</cp:revision>
  <cp:lastPrinted>2022-07-27T07:01:51Z</cp:lastPrinted>
  <dcterms:created xsi:type="dcterms:W3CDTF">2022-03-22T13:40:59Z</dcterms:created>
  <dcterms:modified xsi:type="dcterms:W3CDTF">2024-10-21T10:52:38Z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0x01010019B32FD3AC7B3E40840A9AFAE360EB9E</vt:lpwstr>
  </property>
</Properties>
</file>