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modernComment_7FFFD84C_2E3D48AD.xml" ContentType="application/vnd.ms-powerpoint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777" r:id="rId5"/>
  </p:sldMasterIdLst>
  <p:notesMasterIdLst>
    <p:notesMasterId r:id="rId45"/>
  </p:notesMasterIdLst>
  <p:sldIdLst>
    <p:sldId id="2076138181" r:id="rId6"/>
    <p:sldId id="2147473480" r:id="rId7"/>
    <p:sldId id="2076138193" r:id="rId8"/>
    <p:sldId id="2383" r:id="rId9"/>
    <p:sldId id="2335" r:id="rId10"/>
    <p:sldId id="2147473481" r:id="rId11"/>
    <p:sldId id="2147473492" r:id="rId12"/>
    <p:sldId id="2147473493" r:id="rId13"/>
    <p:sldId id="2336" r:id="rId14"/>
    <p:sldId id="2147473482" r:id="rId15"/>
    <p:sldId id="2147473491" r:id="rId16"/>
    <p:sldId id="2147473518" r:id="rId17"/>
    <p:sldId id="2147473520" r:id="rId18"/>
    <p:sldId id="2147473519" r:id="rId19"/>
    <p:sldId id="2147473521" r:id="rId20"/>
    <p:sldId id="2147473498" r:id="rId21"/>
    <p:sldId id="2337" r:id="rId22"/>
    <p:sldId id="2147473488" r:id="rId23"/>
    <p:sldId id="2338" r:id="rId24"/>
    <p:sldId id="2147473486" r:id="rId25"/>
    <p:sldId id="2339" r:id="rId26"/>
    <p:sldId id="2147473487" r:id="rId27"/>
    <p:sldId id="2341" r:id="rId28"/>
    <p:sldId id="2147473484" r:id="rId29"/>
    <p:sldId id="2147473490" r:id="rId30"/>
    <p:sldId id="2458" r:id="rId31"/>
    <p:sldId id="2366" r:id="rId32"/>
    <p:sldId id="2459" r:id="rId33"/>
    <p:sldId id="2460" r:id="rId34"/>
    <p:sldId id="2147473500" r:id="rId35"/>
    <p:sldId id="2147473501" r:id="rId36"/>
    <p:sldId id="2147473503" r:id="rId37"/>
    <p:sldId id="2147473502" r:id="rId38"/>
    <p:sldId id="2147473494" r:id="rId39"/>
    <p:sldId id="2147473495" r:id="rId40"/>
    <p:sldId id="2147473522" r:id="rId41"/>
    <p:sldId id="2147473496" r:id="rId42"/>
    <p:sldId id="2147473504" r:id="rId43"/>
    <p:sldId id="2389" r:id="rId44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vers" id="{90ABEFB5-2172-40E4-8A7B-98A3DC5A0D69}">
          <p14:sldIdLst>
            <p14:sldId id="2076138181"/>
            <p14:sldId id="2147473480"/>
          </p14:sldIdLst>
        </p14:section>
        <p14:section name="Chapter breakers" id="{0E6A15CC-B2FD-CB4F-8C19-DAF98EE9A690}">
          <p14:sldIdLst>
            <p14:sldId id="2076138193"/>
            <p14:sldId id="2383"/>
            <p14:sldId id="2335"/>
            <p14:sldId id="2147473481"/>
            <p14:sldId id="2147473492"/>
            <p14:sldId id="2147473493"/>
            <p14:sldId id="2336"/>
            <p14:sldId id="2147473482"/>
            <p14:sldId id="2147473491"/>
            <p14:sldId id="2147473518"/>
            <p14:sldId id="2147473520"/>
            <p14:sldId id="2147473519"/>
            <p14:sldId id="2147473521"/>
            <p14:sldId id="2147473498"/>
            <p14:sldId id="2337"/>
            <p14:sldId id="2147473488"/>
            <p14:sldId id="2338"/>
            <p14:sldId id="2147473486"/>
            <p14:sldId id="2339"/>
            <p14:sldId id="2147473487"/>
            <p14:sldId id="2341"/>
            <p14:sldId id="2147473484"/>
            <p14:sldId id="2147473490"/>
            <p14:sldId id="2458"/>
            <p14:sldId id="2366"/>
            <p14:sldId id="2459"/>
            <p14:sldId id="2460"/>
            <p14:sldId id="2147473500"/>
            <p14:sldId id="2147473501"/>
            <p14:sldId id="2147473503"/>
            <p14:sldId id="2147473502"/>
            <p14:sldId id="2147473494"/>
            <p14:sldId id="2147473495"/>
            <p14:sldId id="2147473522"/>
            <p14:sldId id="2147473496"/>
            <p14:sldId id="2147473504"/>
            <p14:sldId id="2389"/>
          </p14:sldIdLst>
        </p14:section>
        <p14:section name="Index" id="{4A6CB13F-DD69-D043-B415-CA20DF1F394C}">
          <p14:sldIdLst/>
        </p14:section>
        <p14:section name="Text slides" id="{4F0A6251-41B7-7243-BE3E-110A6A563554}">
          <p14:sldIdLst/>
        </p14:section>
        <p14:section name="Graphics" id="{88161319-5551-49FD-A9D7-7BCC0C8E90F7}">
          <p14:sldIdLst/>
        </p14:section>
        <p14:section name="Icons" id="{A124DA18-CBFB-44DD-8A54-BEFEC965DB52}">
          <p14:sldIdLst/>
        </p14:section>
        <p14:section name="Thank you" id="{33A9574E-3C00-B943-896B-4AB4C185FED8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323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A624BE4-90D3-BB4E-84FB-275FA3B43E7B}" name="Emilie Lemaitre" initials="EL" userId="S::lemaitre.20@emea.teleperformance.com::7e7cd6b1-623b-4c35-9869-d9fb51ffa48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47B1"/>
    <a:srgbClr val="0087FF"/>
    <a:srgbClr val="00D769"/>
    <a:srgbClr val="00B09B"/>
    <a:srgbClr val="BC1F8C"/>
    <a:srgbClr val="F82B7E"/>
    <a:srgbClr val="821E95"/>
    <a:srgbClr val="D91690"/>
    <a:srgbClr val="DDDEE1"/>
    <a:srgbClr val="D7D8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402605-9192-4930-B6BD-DE41756D4E61}" v="13" dt="2024-06-11T17:03:14.204"/>
    <p1510:client id="{41857CC2-1004-45C0-B1C1-1BA421DF74A5}" v="2" dt="2024-09-16T14:28:49.23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E9639D4-E3E2-4D34-9284-5A2195B3D0D7}" styleName="Style clair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Style clair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B1032C-EA38-4F05-BA0D-38AFFFC7BED3}" styleName="Style léger 3 - Accentuation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344D84-9AFB-497E-A393-DC336BA19D2E}" styleName="Style moyen 3 - Accentuation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46F890A9-2807-4EBB-B81D-B2AA78EC7F39}" styleName="Style foncé 2 - Accentuation 5/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93D81CF-94F2-401A-BA57-92F5A7B2D0C5}" styleName="Style moye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Style moyen 1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Style léger 2 - Accentuation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Style léger 3 - Accentuation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083E6E3-FA7D-4D7B-A595-EF9225AFEA82}" styleName="Style léger 1 - Accentuation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Style léger 1 - Accentuation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ABFCF23-3B69-468F-B69F-88F6DE6A72F2}" styleName="Style moyen 1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58" autoAdjust="0"/>
    <p:restoredTop sz="94660"/>
  </p:normalViewPr>
  <p:slideViewPr>
    <p:cSldViewPr snapToGrid="0">
      <p:cViewPr varScale="1">
        <p:scale>
          <a:sx n="80" d="100"/>
          <a:sy n="80" d="100"/>
        </p:scale>
        <p:origin x="848" y="48"/>
      </p:cViewPr>
      <p:guideLst>
        <p:guide orient="horz" pos="232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viewProps" Target="viewProps.xml"/><Relationship Id="rId50" Type="http://schemas.microsoft.com/office/2015/10/relationships/revisionInfo" Target="revisionInfo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theme" Target="theme/theme1.xml"/><Relationship Id="rId8" Type="http://schemas.openxmlformats.org/officeDocument/2006/relationships/slide" Target="slides/slide3.xml"/><Relationship Id="rId51" Type="http://schemas.microsoft.com/office/2018/10/relationships/authors" Target="authors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presProps" Target="presProp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/Relationships>
</file>

<file path=ppt/comments/modernComment_7FFFD84C_2E3D48AD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2A04F7DD-1F62-4A8B-826D-EBABE3D5DF1B}" authorId="{4A624BE4-90D3-BB4E-84FB-275FA3B43E7B}" created="2024-05-14T09:11:12.398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775768237" sldId="2147473484"/>
      <ac:spMk id="33" creationId="{A4EE0E3A-64E3-483A-C091-A03678F1EA69}"/>
    </ac:deMkLst>
    <p188:txBody>
      <a:bodyPr/>
      <a:lstStyle/>
      <a:p>
        <a:r>
          <a:rPr lang="fr-FR"/>
          <a:t>Export BMS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99B68B-FDE8-8F4C-AB88-4AF6831930A2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F4D58F-A1EC-EA47-9622-1DC3332ADB2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840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4D58F-A1EC-EA47-9622-1DC3332ADB2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8022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Rappel: normalement 1 par mois et par RE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4D58F-A1EC-EA47-9622-1DC3332ADB2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2602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Embauches sur T4-2023</a:t>
            </a:r>
          </a:p>
          <a:p>
            <a:r>
              <a:rPr lang="fr-FR" dirty="0"/>
              <a:t>4 FI:</a:t>
            </a:r>
          </a:p>
          <a:p>
            <a:pPr marL="285750" indent="-285750">
              <a:buFontTx/>
              <a:buChar char="-"/>
            </a:pPr>
            <a:r>
              <a:rPr lang="fr-FR" dirty="0"/>
              <a:t>12 CC: 7 CTT et 5 CDD</a:t>
            </a:r>
          </a:p>
          <a:p>
            <a:pPr marL="285750" indent="-285750">
              <a:buFontTx/>
              <a:buChar char="-"/>
            </a:pPr>
            <a:r>
              <a:rPr lang="fr-FR" dirty="0"/>
              <a:t>12 CC: 8 CTT et 4 CDD</a:t>
            </a:r>
          </a:p>
          <a:p>
            <a:pPr marL="285750" indent="-285750">
              <a:buFontTx/>
              <a:buChar char="-"/>
            </a:pPr>
            <a:r>
              <a:rPr lang="fr-FR" dirty="0"/>
              <a:t>3 CC: 3 CTT</a:t>
            </a:r>
          </a:p>
          <a:p>
            <a:pPr marL="285750" indent="-285750">
              <a:buFontTx/>
              <a:buChar char="-"/>
            </a:pPr>
            <a:r>
              <a:rPr lang="fr-FR" dirty="0"/>
              <a:t>5 CC: 3 CTT et 2 CDD</a:t>
            </a:r>
          </a:p>
          <a:p>
            <a:endParaRPr lang="fr-FR" dirty="0"/>
          </a:p>
          <a:p>
            <a:r>
              <a:rPr lang="fr-FR" dirty="0"/>
              <a:t>CDD sortis avant d’avoir eu les visites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4D58F-A1EC-EA47-9622-1DC3332ADB28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5489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Embauches sur T4-2023</a:t>
            </a:r>
          </a:p>
          <a:p>
            <a:r>
              <a:rPr lang="fr-FR" dirty="0"/>
              <a:t>4 FI:</a:t>
            </a:r>
          </a:p>
          <a:p>
            <a:pPr marL="285750" indent="-285750">
              <a:buFontTx/>
              <a:buChar char="-"/>
            </a:pPr>
            <a:r>
              <a:rPr lang="fr-FR" dirty="0"/>
              <a:t>12 CC: 7 CTT et 5 CDD</a:t>
            </a:r>
          </a:p>
          <a:p>
            <a:pPr marL="285750" indent="-285750">
              <a:buFontTx/>
              <a:buChar char="-"/>
            </a:pPr>
            <a:r>
              <a:rPr lang="fr-FR" dirty="0"/>
              <a:t>12 CC: 8 CTT et 4 CDD</a:t>
            </a:r>
          </a:p>
          <a:p>
            <a:pPr marL="285750" indent="-285750">
              <a:buFontTx/>
              <a:buChar char="-"/>
            </a:pPr>
            <a:r>
              <a:rPr lang="fr-FR" dirty="0"/>
              <a:t>3 CC: 3 CTT</a:t>
            </a:r>
          </a:p>
          <a:p>
            <a:pPr marL="285750" indent="-285750">
              <a:buFontTx/>
              <a:buChar char="-"/>
            </a:pPr>
            <a:r>
              <a:rPr lang="fr-FR" dirty="0"/>
              <a:t>5 CC: 3 CTT et 2 CDD</a:t>
            </a:r>
          </a:p>
          <a:p>
            <a:endParaRPr lang="fr-FR" dirty="0"/>
          </a:p>
          <a:p>
            <a:r>
              <a:rPr lang="fr-FR" dirty="0"/>
              <a:t>CDD sortis avant d’avoir eu les visites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4D58F-A1EC-EA47-9622-1DC3332ADB28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8492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Embauches sur T4-2023</a:t>
            </a:r>
          </a:p>
          <a:p>
            <a:r>
              <a:rPr lang="fr-FR" dirty="0"/>
              <a:t>4 FI:</a:t>
            </a:r>
          </a:p>
          <a:p>
            <a:pPr marL="285750" indent="-285750">
              <a:buFontTx/>
              <a:buChar char="-"/>
            </a:pPr>
            <a:r>
              <a:rPr lang="fr-FR" dirty="0"/>
              <a:t>12 CC: 7 CTT et 5 CDD</a:t>
            </a:r>
          </a:p>
          <a:p>
            <a:pPr marL="285750" indent="-285750">
              <a:buFontTx/>
              <a:buChar char="-"/>
            </a:pPr>
            <a:r>
              <a:rPr lang="fr-FR" dirty="0"/>
              <a:t>12 CC: 8 CTT et 4 CDD</a:t>
            </a:r>
          </a:p>
          <a:p>
            <a:pPr marL="285750" indent="-285750">
              <a:buFontTx/>
              <a:buChar char="-"/>
            </a:pPr>
            <a:r>
              <a:rPr lang="fr-FR" dirty="0"/>
              <a:t>3 CC: 3 CTT</a:t>
            </a:r>
          </a:p>
          <a:p>
            <a:pPr marL="285750" indent="-285750">
              <a:buFontTx/>
              <a:buChar char="-"/>
            </a:pPr>
            <a:r>
              <a:rPr lang="fr-FR" dirty="0"/>
              <a:t>5 CC: 3 CTT et 2 CDD</a:t>
            </a:r>
          </a:p>
          <a:p>
            <a:endParaRPr lang="fr-FR" dirty="0"/>
          </a:p>
          <a:p>
            <a:r>
              <a:rPr lang="fr-FR" dirty="0"/>
              <a:t>CDD sortis avant d’avoir eu les visites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4D58F-A1EC-EA47-9622-1DC3332ADB28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762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gular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4869656"/>
            <a:ext cx="2057400" cy="273844"/>
          </a:xfrm>
        </p:spPr>
        <p:txBody>
          <a:bodyPr/>
          <a:lstStyle/>
          <a:p>
            <a:fld id="{77984534-C4A0-1744-A0AE-D418451B474A}" type="slidenum">
              <a:rPr lang="en-US" smtClean="0"/>
              <a:t>‹N°›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B8AA7F-D0A5-5A42-9CC9-97FE64F0B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827" y="199031"/>
            <a:ext cx="5040630" cy="374548"/>
          </a:xfrm>
        </p:spPr>
        <p:txBody>
          <a:bodyPr vert="horz" wrap="none" lIns="91440" tIns="45720" rIns="91440" bIns="45720" rtlCol="0" anchor="ctr">
            <a:noAutofit/>
          </a:bodyPr>
          <a:lstStyle>
            <a:lvl1pPr>
              <a:defRPr lang="en-US" sz="2400" b="1">
                <a:gradFill>
                  <a:gsLst>
                    <a:gs pos="100000">
                      <a:schemeClr val="accent4"/>
                    </a:gs>
                    <a:gs pos="0">
                      <a:schemeClr val="accent1"/>
                    </a:gs>
                  </a:gsLst>
                  <a:lin ang="0" scaled="0"/>
                </a:gra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9874B27C-5679-5A49-A297-0FEF965A1A7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7827" y="581892"/>
            <a:ext cx="5040630" cy="311402"/>
          </a:xfrm>
        </p:spPr>
        <p:txBody>
          <a:bodyPr wrap="none" anchor="ctr">
            <a:noAutofit/>
          </a:bodyPr>
          <a:lstStyle>
            <a:lvl1pPr marL="0" indent="0">
              <a:buNone/>
              <a:defRPr sz="1600" b="0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95CBEB-C33F-1D47-862D-26D1A775AB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30788" y="182103"/>
            <a:ext cx="1330406" cy="26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714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Uma imagem com interior, computador, mesa, mobília&#10;&#10;Descrição gerada automaticamente">
            <a:extLst>
              <a:ext uri="{FF2B5EF4-FFF2-40B4-BE49-F238E27FC236}">
                <a16:creationId xmlns:a16="http://schemas.microsoft.com/office/drawing/2014/main" id="{D5C2FA71-A45E-866E-7746-F9ED370C06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1997" y="0"/>
            <a:ext cx="4572003" cy="5143500"/>
          </a:xfrm>
          <a:prstGeom prst="rect">
            <a:avLst/>
          </a:prstGeom>
        </p:spPr>
      </p:pic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E7270765-5515-8AF8-65A5-5B3621727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4869656"/>
            <a:ext cx="2057400" cy="273844"/>
          </a:xfrm>
          <a:prstGeom prst="rect">
            <a:avLst/>
          </a:prstGeom>
        </p:spPr>
        <p:txBody>
          <a:bodyPr/>
          <a:lstStyle/>
          <a:p>
            <a:fld id="{77984534-C4A0-1744-A0AE-D418451B474A}" type="slidenum">
              <a:rPr lang="en-US" smtClean="0"/>
              <a:t>‹N°›</a:t>
            </a:fld>
            <a:endParaRPr lang="en-US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33AEF0B-EC0B-F420-0864-A0F74191CDF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6524" y="146597"/>
            <a:ext cx="3404946" cy="304810"/>
          </a:xfrm>
          <a:prstGeom prst="rect">
            <a:avLst/>
          </a:prstGeom>
        </p:spPr>
      </p:pic>
      <p:sp>
        <p:nvSpPr>
          <p:cNvPr id="4" name="Espaço Reservado para Título 1">
            <a:extLst>
              <a:ext uri="{FF2B5EF4-FFF2-40B4-BE49-F238E27FC236}">
                <a16:creationId xmlns:a16="http://schemas.microsoft.com/office/drawing/2014/main" id="{A3D75CFF-7563-C671-46EB-9D46DB35B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275" y="1672622"/>
            <a:ext cx="3056382" cy="12798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538810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 descr="Uma imagem com planta, edifício, noite, árvore&#10;&#10;Descrição gerada automaticamente">
            <a:extLst>
              <a:ext uri="{FF2B5EF4-FFF2-40B4-BE49-F238E27FC236}">
                <a16:creationId xmlns:a16="http://schemas.microsoft.com/office/drawing/2014/main" id="{F658AC80-EE58-00B9-48AE-97C92BE91E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95087" y="0"/>
            <a:ext cx="4648913" cy="5143500"/>
          </a:xfrm>
          <a:prstGeom prst="rect">
            <a:avLst/>
          </a:prstGeom>
        </p:spPr>
      </p:pic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637C4326-AADF-F973-BE90-F941870DB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4869656"/>
            <a:ext cx="2057400" cy="273844"/>
          </a:xfrm>
          <a:prstGeom prst="rect">
            <a:avLst/>
          </a:prstGeom>
        </p:spPr>
        <p:txBody>
          <a:bodyPr/>
          <a:lstStyle/>
          <a:p>
            <a:fld id="{77984534-C4A0-1744-A0AE-D418451B474A}" type="slidenum">
              <a:rPr lang="en-US" smtClean="0"/>
              <a:t>‹N°›</a:t>
            </a:fld>
            <a:endParaRPr lang="en-US"/>
          </a:p>
        </p:txBody>
      </p:sp>
      <p:sp>
        <p:nvSpPr>
          <p:cNvPr id="4" name="Espaço Reservado para Título 1">
            <a:extLst>
              <a:ext uri="{FF2B5EF4-FFF2-40B4-BE49-F238E27FC236}">
                <a16:creationId xmlns:a16="http://schemas.microsoft.com/office/drawing/2014/main" id="{FA7D9678-9470-39EB-5B02-E3C31D4DB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275" y="1672622"/>
            <a:ext cx="3056382" cy="12798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pic>
        <p:nvPicPr>
          <p:cNvPr id="2" name="Imagem 4">
            <a:extLst>
              <a:ext uri="{FF2B5EF4-FFF2-40B4-BE49-F238E27FC236}">
                <a16:creationId xmlns:a16="http://schemas.microsoft.com/office/drawing/2014/main" id="{E9588B5F-2A66-D896-EE67-F4D4FB597CC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6524" y="146597"/>
            <a:ext cx="3404946" cy="304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015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3" descr="Uma imagem com texto, pose&#10;&#10;Descrição gerada automaticamente">
            <a:extLst>
              <a:ext uri="{FF2B5EF4-FFF2-40B4-BE49-F238E27FC236}">
                <a16:creationId xmlns:a16="http://schemas.microsoft.com/office/drawing/2014/main" id="{AAE0C53A-4C71-FECE-0345-2168ED44D6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29087" y="0"/>
            <a:ext cx="5014913" cy="5143500"/>
          </a:xfrm>
          <a:prstGeom prst="rect">
            <a:avLst/>
          </a:prstGeom>
        </p:spPr>
      </p:pic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637C4326-AADF-F973-BE90-F941870DB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4869656"/>
            <a:ext cx="2057400" cy="273844"/>
          </a:xfrm>
          <a:prstGeom prst="rect">
            <a:avLst/>
          </a:prstGeom>
        </p:spPr>
        <p:txBody>
          <a:bodyPr/>
          <a:lstStyle/>
          <a:p>
            <a:fld id="{77984534-C4A0-1744-A0AE-D418451B474A}" type="slidenum">
              <a:rPr lang="en-US" smtClean="0"/>
              <a:t>‹N°›</a:t>
            </a:fld>
            <a:endParaRPr lang="en-US"/>
          </a:p>
        </p:txBody>
      </p:sp>
      <p:sp>
        <p:nvSpPr>
          <p:cNvPr id="6" name="Espaço Reservado para Título 1">
            <a:extLst>
              <a:ext uri="{FF2B5EF4-FFF2-40B4-BE49-F238E27FC236}">
                <a16:creationId xmlns:a16="http://schemas.microsoft.com/office/drawing/2014/main" id="{43C1474D-09A5-F83F-CADB-7891C8E6E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275" y="1672622"/>
            <a:ext cx="3056382" cy="12798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pic>
        <p:nvPicPr>
          <p:cNvPr id="7" name="Imagem 4">
            <a:extLst>
              <a:ext uri="{FF2B5EF4-FFF2-40B4-BE49-F238E27FC236}">
                <a16:creationId xmlns:a16="http://schemas.microsoft.com/office/drawing/2014/main" id="{CF58B152-20DE-9DE4-EB9A-B6B8F28EA62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6524" y="146597"/>
            <a:ext cx="3404946" cy="304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8024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m interior, Cara humana, vela, parede&#10;&#10;Descrição gerada automaticamente">
            <a:extLst>
              <a:ext uri="{FF2B5EF4-FFF2-40B4-BE49-F238E27FC236}">
                <a16:creationId xmlns:a16="http://schemas.microsoft.com/office/drawing/2014/main" id="{AF6F40D5-51E6-65D6-898A-EEEDBEDFD9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29087" y="0"/>
            <a:ext cx="5014913" cy="5143500"/>
          </a:xfrm>
          <a:prstGeom prst="rect">
            <a:avLst/>
          </a:prstGeom>
        </p:spPr>
      </p:pic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637C4326-AADF-F973-BE90-F941870DB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4869656"/>
            <a:ext cx="2057400" cy="273844"/>
          </a:xfrm>
          <a:prstGeom prst="rect">
            <a:avLst/>
          </a:prstGeom>
        </p:spPr>
        <p:txBody>
          <a:bodyPr/>
          <a:lstStyle/>
          <a:p>
            <a:fld id="{77984534-C4A0-1744-A0AE-D418451B474A}" type="slidenum">
              <a:rPr lang="en-US" smtClean="0"/>
              <a:t>‹N°›</a:t>
            </a:fld>
            <a:endParaRPr lang="en-US"/>
          </a:p>
        </p:txBody>
      </p:sp>
      <p:sp>
        <p:nvSpPr>
          <p:cNvPr id="5" name="Espaço Reservado para Título 1">
            <a:extLst>
              <a:ext uri="{FF2B5EF4-FFF2-40B4-BE49-F238E27FC236}">
                <a16:creationId xmlns:a16="http://schemas.microsoft.com/office/drawing/2014/main" id="{C53A6293-33D3-E692-DFF1-9066839A3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275" y="1672622"/>
            <a:ext cx="3056382" cy="12798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pic>
        <p:nvPicPr>
          <p:cNvPr id="2" name="Imagem 4">
            <a:extLst>
              <a:ext uri="{FF2B5EF4-FFF2-40B4-BE49-F238E27FC236}">
                <a16:creationId xmlns:a16="http://schemas.microsoft.com/office/drawing/2014/main" id="{DE027837-A64B-E4F3-DFD3-38CB5470164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6524" y="146597"/>
            <a:ext cx="3404946" cy="304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3825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Uma imagem com noite, luz, alinhado, cidade&#10;&#10;Descrição gerada automaticamente">
            <a:extLst>
              <a:ext uri="{FF2B5EF4-FFF2-40B4-BE49-F238E27FC236}">
                <a16:creationId xmlns:a16="http://schemas.microsoft.com/office/drawing/2014/main" id="{B099506E-ADC5-B488-E7ED-5242399154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29087" y="0"/>
            <a:ext cx="5014914" cy="5143500"/>
          </a:xfrm>
          <a:prstGeom prst="rect">
            <a:avLst/>
          </a:prstGeom>
        </p:spPr>
      </p:pic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637C4326-AADF-F973-BE90-F941870DB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4869656"/>
            <a:ext cx="2057400" cy="273844"/>
          </a:xfrm>
          <a:prstGeom prst="rect">
            <a:avLst/>
          </a:prstGeom>
        </p:spPr>
        <p:txBody>
          <a:bodyPr/>
          <a:lstStyle/>
          <a:p>
            <a:fld id="{77984534-C4A0-1744-A0AE-D418451B474A}" type="slidenum">
              <a:rPr lang="en-US" smtClean="0"/>
              <a:t>‹N°›</a:t>
            </a:fld>
            <a:endParaRPr lang="en-US"/>
          </a:p>
        </p:txBody>
      </p:sp>
      <p:sp>
        <p:nvSpPr>
          <p:cNvPr id="5" name="Espaço Reservado para Título 1">
            <a:extLst>
              <a:ext uri="{FF2B5EF4-FFF2-40B4-BE49-F238E27FC236}">
                <a16:creationId xmlns:a16="http://schemas.microsoft.com/office/drawing/2014/main" id="{F4AF5316-219D-755A-A10F-A554BE4D2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275" y="1672622"/>
            <a:ext cx="3056382" cy="12798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pic>
        <p:nvPicPr>
          <p:cNvPr id="3" name="Imagem 4">
            <a:extLst>
              <a:ext uri="{FF2B5EF4-FFF2-40B4-BE49-F238E27FC236}">
                <a16:creationId xmlns:a16="http://schemas.microsoft.com/office/drawing/2014/main" id="{1EBEBE6B-75DB-9366-C3D3-C71BB9A34F0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6524" y="146597"/>
            <a:ext cx="3404946" cy="304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9515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27614-3A6B-AD95-6F99-94E0F09D1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827" y="199031"/>
            <a:ext cx="5040630" cy="37454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lvl1pPr>
              <a:defRPr lang="en-US" sz="2400" b="1">
                <a:gradFill>
                  <a:gsLst>
                    <a:gs pos="100000">
                      <a:schemeClr val="accent4"/>
                    </a:gs>
                    <a:gs pos="0">
                      <a:srgbClr val="780096"/>
                    </a:gs>
                  </a:gsLst>
                  <a:lin ang="0" scaled="0"/>
                </a:gra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1ADEEE-9410-8E78-1C4A-C3DC32717C9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7827" y="581892"/>
            <a:ext cx="5040630" cy="311402"/>
          </a:xfrm>
          <a:prstGeom prst="rect">
            <a:avLst/>
          </a:prstGeom>
        </p:spPr>
        <p:txBody>
          <a:bodyPr wrap="none" anchor="ctr">
            <a:noAutofit/>
          </a:bodyPr>
          <a:lstStyle>
            <a:lvl1pPr marL="0" indent="0">
              <a:buNone/>
              <a:defRPr sz="1600" b="0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3685ADE5-36E4-294C-25F9-5B8EDFAA0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4869656"/>
            <a:ext cx="2057400" cy="273844"/>
          </a:xfrm>
        </p:spPr>
        <p:txBody>
          <a:bodyPr/>
          <a:lstStyle/>
          <a:p>
            <a:fld id="{77984534-C4A0-1744-A0AE-D418451B474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7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4869656"/>
            <a:ext cx="2057400" cy="273844"/>
          </a:xfrm>
        </p:spPr>
        <p:txBody>
          <a:bodyPr/>
          <a:lstStyle/>
          <a:p>
            <a:fld id="{77984534-C4A0-1744-A0AE-D418451B474A}" type="slidenum">
              <a:rPr lang="en-US" smtClean="0"/>
              <a:t>‹N°›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BFDE43F-7E46-464B-9CFB-53D719F515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30788" y="182103"/>
            <a:ext cx="1330406" cy="26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877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ast Text Slide">
    <p:bg>
      <p:bgPr>
        <a:gradFill>
          <a:gsLst>
            <a:gs pos="100000">
              <a:schemeClr val="accent4"/>
            </a:gs>
            <a:gs pos="0">
              <a:schemeClr val="accent1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984534-C4A0-1744-A0AE-D418451B474A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5694BF0-1CF9-DB4C-8D16-0F15BE6FA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077" y="185914"/>
            <a:ext cx="5040630" cy="374548"/>
          </a:xfrm>
        </p:spPr>
        <p:txBody>
          <a:bodyPr vert="horz" wrap="none" lIns="91440" tIns="45720" rIns="91440" bIns="45720" rtlCol="0" anchor="ctr">
            <a:noAutofit/>
          </a:bodyPr>
          <a:lstStyle>
            <a:lvl1pPr>
              <a:defRPr lang="en-US"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4DD6853-2EAC-0142-A991-A4C38D6B45C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64077" y="568775"/>
            <a:ext cx="5040630" cy="311402"/>
          </a:xfrm>
        </p:spPr>
        <p:txBody>
          <a:bodyPr wrap="none" anchor="ctr">
            <a:no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AA6EE08E-D0D0-AD44-B99C-9DB9161DE5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0788" y="182103"/>
            <a:ext cx="1330407" cy="26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558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3428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Mesa de vidro&#10;&#10;Descrição gerada automaticamente com confiança média">
            <a:extLst>
              <a:ext uri="{FF2B5EF4-FFF2-40B4-BE49-F238E27FC236}">
                <a16:creationId xmlns:a16="http://schemas.microsoft.com/office/drawing/2014/main" id="{5C712806-2692-3CEF-347E-5D5C48CDB8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3999" cy="5143500"/>
          </a:xfrm>
          <a:prstGeom prst="rect">
            <a:avLst/>
          </a:prstGeom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0C104743-D5B6-EBF5-2389-C95DC65A93C9}"/>
              </a:ext>
            </a:extLst>
          </p:cNvPr>
          <p:cNvSpPr/>
          <p:nvPr userDrawn="1"/>
        </p:nvSpPr>
        <p:spPr>
          <a:xfrm>
            <a:off x="1" y="2935704"/>
            <a:ext cx="9144000" cy="2207795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86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71BED16C-E4F1-44A6-1454-28C5635FAD9A}"/>
              </a:ext>
            </a:extLst>
          </p:cNvPr>
          <p:cNvSpPr/>
          <p:nvPr userDrawn="1"/>
        </p:nvSpPr>
        <p:spPr>
          <a:xfrm rot="10800000">
            <a:off x="0" y="-24694"/>
            <a:ext cx="9144000" cy="1433948"/>
          </a:xfrm>
          <a:prstGeom prst="rect">
            <a:avLst/>
          </a:prstGeom>
          <a:gradFill>
            <a:gsLst>
              <a:gs pos="28000">
                <a:schemeClr val="bg1">
                  <a:alpha val="0"/>
                </a:schemeClr>
              </a:gs>
              <a:gs pos="10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3" name="Picture 7">
            <a:extLst>
              <a:ext uri="{FF2B5EF4-FFF2-40B4-BE49-F238E27FC236}">
                <a16:creationId xmlns:a16="http://schemas.microsoft.com/office/drawing/2014/main" id="{80AD7676-7F47-B2B8-ED94-83575662AF2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636524" y="139828"/>
            <a:ext cx="3309642" cy="3089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9A286A1-CA29-D588-D3D4-8E3B334C5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5536" y="4035849"/>
            <a:ext cx="5040630" cy="37454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lvl1pPr algn="r">
              <a:defRPr lang="en-US" sz="28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537FF2-4D5E-15A4-550B-3B5649F0FA3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905536" y="4418710"/>
            <a:ext cx="5040630" cy="311402"/>
          </a:xfrm>
          <a:prstGeom prst="rect">
            <a:avLst/>
          </a:prstGeom>
        </p:spPr>
        <p:txBody>
          <a:bodyPr wrap="none" anchor="ctr">
            <a:noAutofit/>
          </a:bodyPr>
          <a:lstStyle>
            <a:lvl1pPr marL="0" indent="0" algn="r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1247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Regular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53F3BA57-9CEE-C3E5-38A3-2CDE13FC68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Picture 9">
            <a:extLst>
              <a:ext uri="{FF2B5EF4-FFF2-40B4-BE49-F238E27FC236}">
                <a16:creationId xmlns:a16="http://schemas.microsoft.com/office/drawing/2014/main" id="{60696790-58B5-1ECD-E7BE-0F169C8D2C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lum bright="70000" contrast="-70000"/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428873"/>
            <a:ext cx="9144000" cy="2714627"/>
          </a:xfrm>
          <a:prstGeom prst="rect">
            <a:avLst/>
          </a:prstGeom>
        </p:spPr>
      </p:pic>
      <p:sp>
        <p:nvSpPr>
          <p:cNvPr id="11" name="Cadre 10">
            <a:extLst>
              <a:ext uri="{FF2B5EF4-FFF2-40B4-BE49-F238E27FC236}">
                <a16:creationId xmlns:a16="http://schemas.microsoft.com/office/drawing/2014/main" id="{287D1E6B-1C3D-20E0-C540-7B429F4D195F}"/>
              </a:ext>
            </a:extLst>
          </p:cNvPr>
          <p:cNvSpPr/>
          <p:nvPr userDrawn="1"/>
        </p:nvSpPr>
        <p:spPr>
          <a:xfrm>
            <a:off x="0" y="-1461"/>
            <a:ext cx="9144000" cy="5143500"/>
          </a:xfrm>
          <a:prstGeom prst="frame">
            <a:avLst>
              <a:gd name="adj1" fmla="val 1833"/>
            </a:avLst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B8AA7F-D0A5-5A42-9CC9-97FE64F0B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439" y="101345"/>
            <a:ext cx="5040630" cy="374548"/>
          </a:xfrm>
        </p:spPr>
        <p:txBody>
          <a:bodyPr vert="horz" wrap="none" lIns="91440" tIns="45720" rIns="91440" bIns="45720" rtlCol="0" anchor="ctr">
            <a:noAutofit/>
          </a:bodyPr>
          <a:lstStyle>
            <a:lvl1pPr>
              <a:defRPr lang="en-US" sz="20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178BD232-0258-3858-2A12-F2FB8120B2C5}"/>
              </a:ext>
            </a:extLst>
          </p:cNvPr>
          <p:cNvCxnSpPr/>
          <p:nvPr userDrawn="1"/>
        </p:nvCxnSpPr>
        <p:spPr>
          <a:xfrm>
            <a:off x="182439" y="491768"/>
            <a:ext cx="8779122" cy="0"/>
          </a:xfrm>
          <a:prstGeom prst="line">
            <a:avLst/>
          </a:prstGeom>
          <a:ln>
            <a:solidFill>
              <a:srgbClr val="F5D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1FDB7F4B-E744-98DC-D8E4-893D1FCBFC82}"/>
              </a:ext>
            </a:extLst>
          </p:cNvPr>
          <p:cNvCxnSpPr>
            <a:cxnSpLocks/>
          </p:cNvCxnSpPr>
          <p:nvPr userDrawn="1"/>
        </p:nvCxnSpPr>
        <p:spPr>
          <a:xfrm>
            <a:off x="182439" y="4958993"/>
            <a:ext cx="828528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D2EB4328-CB12-4B4D-6C3D-C90E7F0666B5}"/>
              </a:ext>
            </a:extLst>
          </p:cNvPr>
          <p:cNvSpPr/>
          <p:nvPr userDrawn="1"/>
        </p:nvSpPr>
        <p:spPr>
          <a:xfrm>
            <a:off x="8526525" y="4869659"/>
            <a:ext cx="457200" cy="273841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26525" y="4869659"/>
            <a:ext cx="457200" cy="273844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77984534-C4A0-1744-A0AE-D418451B474A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C650265A-296D-9916-D811-EFA2F9BF8E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86600" y="176342"/>
            <a:ext cx="1874961" cy="256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675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3" descr="Uma imagem com texto, pose&#10;&#10;Descrição gerada automaticamente">
            <a:extLst>
              <a:ext uri="{FF2B5EF4-FFF2-40B4-BE49-F238E27FC236}">
                <a16:creationId xmlns:a16="http://schemas.microsoft.com/office/drawing/2014/main" id="{AAE0C53A-4C71-FECE-0345-2168ED44D6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29087" y="0"/>
            <a:ext cx="5014913" cy="5143500"/>
          </a:xfrm>
          <a:prstGeom prst="rect">
            <a:avLst/>
          </a:prstGeom>
        </p:spPr>
      </p:pic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637C4326-AADF-F973-BE90-F941870DB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4869656"/>
            <a:ext cx="2057400" cy="273844"/>
          </a:xfrm>
          <a:prstGeom prst="rect">
            <a:avLst/>
          </a:prstGeom>
        </p:spPr>
        <p:txBody>
          <a:bodyPr/>
          <a:lstStyle/>
          <a:p>
            <a:fld id="{77984534-C4A0-1744-A0AE-D418451B474A}" type="slidenum">
              <a:rPr lang="en-US" smtClean="0"/>
              <a:t>‹N°›</a:t>
            </a:fld>
            <a:endParaRPr lang="en-US"/>
          </a:p>
        </p:txBody>
      </p:sp>
      <p:sp>
        <p:nvSpPr>
          <p:cNvPr id="6" name="Espaço Reservado para Título 1">
            <a:extLst>
              <a:ext uri="{FF2B5EF4-FFF2-40B4-BE49-F238E27FC236}">
                <a16:creationId xmlns:a16="http://schemas.microsoft.com/office/drawing/2014/main" id="{43C1474D-09A5-F83F-CADB-7891C8E6E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275" y="1672622"/>
            <a:ext cx="3056382" cy="12798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pic>
        <p:nvPicPr>
          <p:cNvPr id="7" name="Imagem 4">
            <a:extLst>
              <a:ext uri="{FF2B5EF4-FFF2-40B4-BE49-F238E27FC236}">
                <a16:creationId xmlns:a16="http://schemas.microsoft.com/office/drawing/2014/main" id="{CF58B152-20DE-9DE4-EB9A-B6B8F28EA62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6524" y="146597"/>
            <a:ext cx="3404946" cy="304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345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8" descr="Tela de computador&#10;&#10;Descrição gerada automaticamente com confiança média">
            <a:extLst>
              <a:ext uri="{FF2B5EF4-FFF2-40B4-BE49-F238E27FC236}">
                <a16:creationId xmlns:a16="http://schemas.microsoft.com/office/drawing/2014/main" id="{27276366-CE4A-E049-FE64-046B40E975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930973"/>
            <a:ext cx="9144000" cy="3212527"/>
          </a:xfrm>
          <a:prstGeom prst="rect">
            <a:avLst/>
          </a:prstGeom>
        </p:spPr>
      </p:pic>
      <p:pic>
        <p:nvPicPr>
          <p:cNvPr id="7" name="Imagem 6" descr="Uma imagem com interior, computador, mesa, mobília&#10;&#10;Descrição gerada automaticamente">
            <a:extLst>
              <a:ext uri="{FF2B5EF4-FFF2-40B4-BE49-F238E27FC236}">
                <a16:creationId xmlns:a16="http://schemas.microsoft.com/office/drawing/2014/main" id="{D5C2FA71-A45E-866E-7746-F9ED370C06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1997" y="0"/>
            <a:ext cx="4572003" cy="5143500"/>
          </a:xfrm>
          <a:prstGeom prst="rect">
            <a:avLst/>
          </a:prstGeom>
        </p:spPr>
      </p:pic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E7270765-5515-8AF8-65A5-5B3621727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4869656"/>
            <a:ext cx="2057400" cy="273844"/>
          </a:xfrm>
          <a:prstGeom prst="rect">
            <a:avLst/>
          </a:prstGeom>
        </p:spPr>
        <p:txBody>
          <a:bodyPr/>
          <a:lstStyle/>
          <a:p>
            <a:fld id="{77984534-C4A0-1744-A0AE-D418451B474A}" type="slidenum">
              <a:rPr lang="en-US" smtClean="0"/>
              <a:t>‹N°›</a:t>
            </a:fld>
            <a:endParaRPr lang="en-US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33AEF0B-EC0B-F420-0864-A0F74191CDF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6524" y="146597"/>
            <a:ext cx="3404946" cy="304810"/>
          </a:xfrm>
          <a:prstGeom prst="rect">
            <a:avLst/>
          </a:prstGeom>
        </p:spPr>
      </p:pic>
      <p:sp>
        <p:nvSpPr>
          <p:cNvPr id="4" name="Espaço Reservado para Título 1">
            <a:extLst>
              <a:ext uri="{FF2B5EF4-FFF2-40B4-BE49-F238E27FC236}">
                <a16:creationId xmlns:a16="http://schemas.microsoft.com/office/drawing/2014/main" id="{5946C37E-2F5A-C32C-83B0-D1199E3BF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275" y="1672622"/>
            <a:ext cx="3056382" cy="12798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063643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8" descr="Tela de computador&#10;&#10;Descrição gerada automaticamente com confiança média">
            <a:extLst>
              <a:ext uri="{FF2B5EF4-FFF2-40B4-BE49-F238E27FC236}">
                <a16:creationId xmlns:a16="http://schemas.microsoft.com/office/drawing/2014/main" id="{B8715595-6A31-FFD2-AFC8-8DFB05BE1E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930973"/>
            <a:ext cx="9144000" cy="3212527"/>
          </a:xfrm>
          <a:prstGeom prst="rect">
            <a:avLst/>
          </a:prstGeom>
        </p:spPr>
      </p:pic>
      <p:pic>
        <p:nvPicPr>
          <p:cNvPr id="3" name="Imagem 2" descr="Uma imagem com Cara humana, vestuário, pessoa, sorrir&#10;&#10;Descrição gerada automaticamente">
            <a:extLst>
              <a:ext uri="{FF2B5EF4-FFF2-40B4-BE49-F238E27FC236}">
                <a16:creationId xmlns:a16="http://schemas.microsoft.com/office/drawing/2014/main" id="{4033ECE0-68B3-AE0C-E3E4-FE6497137C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46521" y="-4771"/>
            <a:ext cx="4397479" cy="5155386"/>
          </a:xfrm>
          <a:prstGeom prst="rect">
            <a:avLst/>
          </a:prstGeom>
        </p:spPr>
      </p:pic>
      <p:sp>
        <p:nvSpPr>
          <p:cNvPr id="11" name="Slide Number Placeholder 1">
            <a:extLst>
              <a:ext uri="{FF2B5EF4-FFF2-40B4-BE49-F238E27FC236}">
                <a16:creationId xmlns:a16="http://schemas.microsoft.com/office/drawing/2014/main" id="{E4E8FBA3-AE4E-6555-5D90-9B8BA1015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4869656"/>
            <a:ext cx="2057400" cy="273844"/>
          </a:xfrm>
          <a:prstGeom prst="rect">
            <a:avLst/>
          </a:prstGeom>
        </p:spPr>
        <p:txBody>
          <a:bodyPr/>
          <a:lstStyle/>
          <a:p>
            <a:fld id="{77984534-C4A0-1744-A0AE-D418451B474A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Espaço Reservado para Título 1">
            <a:extLst>
              <a:ext uri="{FF2B5EF4-FFF2-40B4-BE49-F238E27FC236}">
                <a16:creationId xmlns:a16="http://schemas.microsoft.com/office/drawing/2014/main" id="{9B633D19-AAE1-3043-8761-A83CF5B96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275" y="1672622"/>
            <a:ext cx="3056382" cy="12798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1F7A314A-F6A3-30D1-6811-A842C0FDA2C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6524" y="146597"/>
            <a:ext cx="3404946" cy="304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907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4.emf"/><Relationship Id="rId4" Type="http://schemas.openxmlformats.org/officeDocument/2006/relationships/slideLayout" Target="../slideLayouts/slideLayout11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4869656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984534-C4A0-1744-A0AE-D418451B474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810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0" r:id="rId2"/>
    <p:sldLayoutId id="2147483772" r:id="rId3"/>
    <p:sldLayoutId id="2147483773" r:id="rId4"/>
    <p:sldLayoutId id="2147483774" r:id="rId5"/>
    <p:sldLayoutId id="2147483775" r:id="rId6"/>
    <p:sldLayoutId id="2147483786" r:id="rId7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1D6D9D52-8F5D-C363-D18B-64920ABDC3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86600" y="4869656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77984534-C4A0-1744-A0AE-D418451B474A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17" name="Picture 5">
            <a:extLst>
              <a:ext uri="{FF2B5EF4-FFF2-40B4-BE49-F238E27FC236}">
                <a16:creationId xmlns:a16="http://schemas.microsoft.com/office/drawing/2014/main" id="{F76D7FF6-5748-894D-AE17-9E76CD4E78EE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5636524" y="139828"/>
            <a:ext cx="3309642" cy="30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051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microsoft.com/office/2018/10/relationships/comments" Target="../comments/modernComment_7FFFD84C_2E3D48AD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EA3D03-9174-CE5D-30A8-1A777C2B7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5536" y="3690145"/>
            <a:ext cx="5040630" cy="374548"/>
          </a:xfrm>
        </p:spPr>
        <p:txBody>
          <a:bodyPr/>
          <a:lstStyle/>
          <a:p>
            <a:r>
              <a:rPr lang="en-US" sz="2800" dirty="0" err="1"/>
              <a:t>Indicateurs</a:t>
            </a:r>
            <a:r>
              <a:rPr lang="en-US" sz="2800" dirty="0"/>
              <a:t> 1er </a:t>
            </a:r>
            <a:r>
              <a:rPr lang="en-US" sz="2800" dirty="0" err="1"/>
              <a:t>trimestre</a:t>
            </a:r>
            <a:r>
              <a:rPr lang="en-US" sz="2800" dirty="0"/>
              <a:t> 2024</a:t>
            </a:r>
            <a:br>
              <a:rPr lang="en-US" sz="2800" dirty="0"/>
            </a:br>
            <a:r>
              <a:rPr lang="en-US" sz="2800" dirty="0" err="1"/>
              <a:t>Périmètre</a:t>
            </a:r>
            <a:r>
              <a:rPr lang="en-US" sz="2800" dirty="0"/>
              <a:t> Blagnac - Montpellier</a:t>
            </a:r>
            <a:endParaRPr lang="pt-BR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4E3B845-7938-D3E1-A93E-3691139E89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/>
              <a:t>Réunion CSST du 13 </a:t>
            </a:r>
            <a:r>
              <a:rPr lang="en-US" sz="1600" dirty="0" err="1"/>
              <a:t>juin</a:t>
            </a:r>
            <a:r>
              <a:rPr lang="en-US" sz="1600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22755648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CDBDB669-496D-D3D4-745C-CD6F523C02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01696"/>
            <a:ext cx="9144000" cy="2249424"/>
          </a:xfrm>
          <a:prstGeom prst="rect">
            <a:avLst/>
          </a:prstGeom>
        </p:spPr>
      </p:pic>
      <p:sp>
        <p:nvSpPr>
          <p:cNvPr id="26" name="Title 25">
            <a:extLst>
              <a:ext uri="{FF2B5EF4-FFF2-40B4-BE49-F238E27FC236}">
                <a16:creationId xmlns:a16="http://schemas.microsoft.com/office/drawing/2014/main" id="{39B6B6E1-BF67-1A4F-811B-405F90761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827" y="154426"/>
            <a:ext cx="5040630" cy="374548"/>
          </a:xfrm>
        </p:spPr>
        <p:txBody>
          <a:bodyPr/>
          <a:lstStyle/>
          <a:p>
            <a:r>
              <a:rPr lang="en-US" dirty="0"/>
              <a:t>AOF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A26A84AC-4E05-FF41-BD58-CFE5C22EA4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T1 2024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B29CC889-8036-096D-33BC-6D07143E29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1376" y="1536363"/>
            <a:ext cx="5447076" cy="1410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7076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CDBDB669-496D-D3D4-745C-CD6F523C02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94076"/>
            <a:ext cx="9144000" cy="2249424"/>
          </a:xfrm>
          <a:prstGeom prst="rect">
            <a:avLst/>
          </a:prstGeom>
        </p:spPr>
      </p:pic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A26A84AC-4E05-FF41-BD58-CFE5C22EA4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2025" y="504010"/>
            <a:ext cx="2024261" cy="311402"/>
          </a:xfrm>
        </p:spPr>
        <p:txBody>
          <a:bodyPr/>
          <a:lstStyle/>
          <a:p>
            <a:r>
              <a:rPr lang="en-US" dirty="0"/>
              <a:t>Evolution  AOF / T1 2024 </a:t>
            </a:r>
          </a:p>
        </p:txBody>
      </p:sp>
      <p:sp>
        <p:nvSpPr>
          <p:cNvPr id="26" name="Title 25">
            <a:extLst>
              <a:ext uri="{FF2B5EF4-FFF2-40B4-BE49-F238E27FC236}">
                <a16:creationId xmlns:a16="http://schemas.microsoft.com/office/drawing/2014/main" id="{39B6B6E1-BF67-1A4F-811B-405F90761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247" y="129462"/>
            <a:ext cx="5040630" cy="374548"/>
          </a:xfrm>
        </p:spPr>
        <p:txBody>
          <a:bodyPr/>
          <a:lstStyle/>
          <a:p>
            <a:r>
              <a:rPr lang="en-US" dirty="0"/>
              <a:t>AOF par </a:t>
            </a:r>
            <a:r>
              <a:rPr lang="en-US" dirty="0" err="1"/>
              <a:t>déclencheur</a:t>
            </a:r>
            <a:r>
              <a:rPr lang="en-US" dirty="0"/>
              <a:t> Veolia et EDF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AA40C0F-C060-2984-0047-9A6327EF75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1100" y="1078916"/>
            <a:ext cx="3390900" cy="340995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A4354567-9F58-CC34-212E-0C42E12FDE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0538" y="1759382"/>
            <a:ext cx="2733675" cy="139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4413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CDBDB669-496D-D3D4-745C-CD6F523C02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94076"/>
            <a:ext cx="9144000" cy="2249424"/>
          </a:xfrm>
          <a:prstGeom prst="rect">
            <a:avLst/>
          </a:prstGeom>
        </p:spPr>
      </p:pic>
      <p:sp>
        <p:nvSpPr>
          <p:cNvPr id="26" name="Title 25">
            <a:extLst>
              <a:ext uri="{FF2B5EF4-FFF2-40B4-BE49-F238E27FC236}">
                <a16:creationId xmlns:a16="http://schemas.microsoft.com/office/drawing/2014/main" id="{39B6B6E1-BF67-1A4F-811B-405F90761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247" y="129462"/>
            <a:ext cx="5040630" cy="374548"/>
          </a:xfrm>
        </p:spPr>
        <p:txBody>
          <a:bodyPr/>
          <a:lstStyle/>
          <a:p>
            <a:r>
              <a:rPr lang="en-US" dirty="0"/>
              <a:t>Picking AOF – EDF Blagnac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108BF19-44C9-F2D3-5C07-F57095F757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1886" y="9503"/>
            <a:ext cx="2079616" cy="2067383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E9D1B6F-0201-9A70-4998-C29465EBF9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658" y="2209047"/>
            <a:ext cx="8727034" cy="2755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476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CDBDB669-496D-D3D4-745C-CD6F523C02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94076"/>
            <a:ext cx="9144000" cy="2249424"/>
          </a:xfrm>
          <a:prstGeom prst="rect">
            <a:avLst/>
          </a:prstGeom>
        </p:spPr>
      </p:pic>
      <p:sp>
        <p:nvSpPr>
          <p:cNvPr id="26" name="Title 25">
            <a:extLst>
              <a:ext uri="{FF2B5EF4-FFF2-40B4-BE49-F238E27FC236}">
                <a16:creationId xmlns:a16="http://schemas.microsoft.com/office/drawing/2014/main" id="{39B6B6E1-BF67-1A4F-811B-405F90761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247" y="129462"/>
            <a:ext cx="5040630" cy="374548"/>
          </a:xfrm>
        </p:spPr>
        <p:txBody>
          <a:bodyPr/>
          <a:lstStyle/>
          <a:p>
            <a:r>
              <a:rPr lang="en-US" dirty="0"/>
              <a:t>Picking AOF – EDF Blagnac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60082BE-CCD8-BAE9-21BB-E10A7D2339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2796" y="863194"/>
            <a:ext cx="5198408" cy="3731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6780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CDBDB669-496D-D3D4-745C-CD6F523C02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94076"/>
            <a:ext cx="9144000" cy="2249424"/>
          </a:xfrm>
          <a:prstGeom prst="rect">
            <a:avLst/>
          </a:prstGeom>
        </p:spPr>
      </p:pic>
      <p:sp>
        <p:nvSpPr>
          <p:cNvPr id="26" name="Title 25">
            <a:extLst>
              <a:ext uri="{FF2B5EF4-FFF2-40B4-BE49-F238E27FC236}">
                <a16:creationId xmlns:a16="http://schemas.microsoft.com/office/drawing/2014/main" id="{39B6B6E1-BF67-1A4F-811B-405F90761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247" y="129462"/>
            <a:ext cx="5040630" cy="374548"/>
          </a:xfrm>
        </p:spPr>
        <p:txBody>
          <a:bodyPr/>
          <a:lstStyle/>
          <a:p>
            <a:r>
              <a:rPr lang="en-US" dirty="0"/>
              <a:t>Picking AOF – VEOLIA Blagnac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8773FA7-AC71-D9B1-4E9B-BFB85BD4F1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787" y="118415"/>
            <a:ext cx="2118324" cy="2131009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68D91D23-36A1-B5E0-EAF0-2BCA2D4F29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" y="2337396"/>
            <a:ext cx="9105900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8591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CDBDB669-496D-D3D4-745C-CD6F523C02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94076"/>
            <a:ext cx="9144000" cy="2249424"/>
          </a:xfrm>
          <a:prstGeom prst="rect">
            <a:avLst/>
          </a:prstGeom>
        </p:spPr>
      </p:pic>
      <p:sp>
        <p:nvSpPr>
          <p:cNvPr id="26" name="Title 25">
            <a:extLst>
              <a:ext uri="{FF2B5EF4-FFF2-40B4-BE49-F238E27FC236}">
                <a16:creationId xmlns:a16="http://schemas.microsoft.com/office/drawing/2014/main" id="{39B6B6E1-BF67-1A4F-811B-405F90761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247" y="129462"/>
            <a:ext cx="5040630" cy="374548"/>
          </a:xfrm>
        </p:spPr>
        <p:txBody>
          <a:bodyPr/>
          <a:lstStyle/>
          <a:p>
            <a:r>
              <a:rPr lang="en-US" dirty="0"/>
              <a:t>Picking AOF – VEOLIA Blagnac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BB1C036-E2FF-0AC0-84A1-BE51E3441A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4003" y="863193"/>
            <a:ext cx="5855702" cy="3635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4263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CDBDB669-496D-D3D4-745C-CD6F523C02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01696"/>
            <a:ext cx="9144000" cy="2249424"/>
          </a:xfrm>
          <a:prstGeom prst="rect">
            <a:avLst/>
          </a:prstGeom>
        </p:spPr>
      </p:pic>
      <p:sp>
        <p:nvSpPr>
          <p:cNvPr id="26" name="Title 25">
            <a:extLst>
              <a:ext uri="{FF2B5EF4-FFF2-40B4-BE49-F238E27FC236}">
                <a16:creationId xmlns:a16="http://schemas.microsoft.com/office/drawing/2014/main" id="{39B6B6E1-BF67-1A4F-811B-405F90761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827" y="154426"/>
            <a:ext cx="5040630" cy="374548"/>
          </a:xfrm>
        </p:spPr>
        <p:txBody>
          <a:bodyPr/>
          <a:lstStyle/>
          <a:p>
            <a:r>
              <a:rPr lang="en-US" dirty="0"/>
              <a:t>COF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A26A84AC-4E05-FF41-BD58-CFE5C22EA4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T1 2024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E374EC8-E6CC-EFC1-0EB6-E0AB903691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3075" y="1517904"/>
            <a:ext cx="6157849" cy="1628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4260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E527B376-F07C-394B-A8CB-6EADAA81CF84}"/>
              </a:ext>
            </a:extLst>
          </p:cNvPr>
          <p:cNvSpPr/>
          <p:nvPr/>
        </p:nvSpPr>
        <p:spPr>
          <a:xfrm>
            <a:off x="5102846" y="1438057"/>
            <a:ext cx="31594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000000"/>
                </a:solidFill>
                <a:latin typeface="Calibri"/>
              </a:rPr>
              <a:t>4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-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Disciplinaire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Imagem 3" descr="Uma imagem com pessoa, céu, homem&#10;&#10;Descrição gerada automaticamente">
            <a:extLst>
              <a:ext uri="{FF2B5EF4-FFF2-40B4-BE49-F238E27FC236}">
                <a16:creationId xmlns:a16="http://schemas.microsoft.com/office/drawing/2014/main" id="{C49C2227-2FD1-A841-9573-10D1931016E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4" b="-60"/>
          <a:stretch/>
        </p:blipFill>
        <p:spPr>
          <a:xfrm>
            <a:off x="6880" y="4947"/>
            <a:ext cx="4575232" cy="5148302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B546F7F1-2043-F964-64A0-070DA99C0D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94076"/>
            <a:ext cx="9144000" cy="224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8671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8797C497-E4A2-8ED0-CB93-9C7A60FCAF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94076"/>
            <a:ext cx="9144000" cy="2249424"/>
          </a:xfrm>
          <a:prstGeom prst="rect">
            <a:avLst/>
          </a:prstGeom>
        </p:spPr>
      </p:pic>
      <p:sp>
        <p:nvSpPr>
          <p:cNvPr id="26" name="Title 25">
            <a:extLst>
              <a:ext uri="{FF2B5EF4-FFF2-40B4-BE49-F238E27FC236}">
                <a16:creationId xmlns:a16="http://schemas.microsoft.com/office/drawing/2014/main" id="{39B6B6E1-BF67-1A4F-811B-405F90761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827" y="154426"/>
            <a:ext cx="5040630" cy="374548"/>
          </a:xfrm>
        </p:spPr>
        <p:txBody>
          <a:bodyPr/>
          <a:lstStyle/>
          <a:p>
            <a:r>
              <a:rPr lang="en-US" dirty="0" err="1"/>
              <a:t>Disciplinaire</a:t>
            </a:r>
            <a:endParaRPr lang="en-US" dirty="0"/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B05D2192-3E6F-6A5C-35CA-4BB946F1BA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6195460"/>
              </p:ext>
            </p:extLst>
          </p:nvPr>
        </p:nvGraphicFramePr>
        <p:xfrm>
          <a:off x="746809" y="1233896"/>
          <a:ext cx="7348534" cy="1397000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1153652">
                  <a:extLst>
                    <a:ext uri="{9D8B030D-6E8A-4147-A177-3AD203B41FA5}">
                      <a16:colId xmlns:a16="http://schemas.microsoft.com/office/drawing/2014/main" val="3740015336"/>
                    </a:ext>
                  </a:extLst>
                </a:gridCol>
                <a:gridCol w="1460322">
                  <a:extLst>
                    <a:ext uri="{9D8B030D-6E8A-4147-A177-3AD203B41FA5}">
                      <a16:colId xmlns:a16="http://schemas.microsoft.com/office/drawing/2014/main" val="1805351208"/>
                    </a:ext>
                  </a:extLst>
                </a:gridCol>
                <a:gridCol w="2162865">
                  <a:extLst>
                    <a:ext uri="{9D8B030D-6E8A-4147-A177-3AD203B41FA5}">
                      <a16:colId xmlns:a16="http://schemas.microsoft.com/office/drawing/2014/main" val="1175854663"/>
                    </a:ext>
                  </a:extLst>
                </a:gridCol>
                <a:gridCol w="2571695">
                  <a:extLst>
                    <a:ext uri="{9D8B030D-6E8A-4147-A177-3AD203B41FA5}">
                      <a16:colId xmlns:a16="http://schemas.microsoft.com/office/drawing/2014/main" val="244901197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Notifications sur T1 2024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189592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Nbre avertissements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Nbre mises à pied disciplinaires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Nbre licenciements disciplinaires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947424922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Blagnac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579511750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Montpellier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6924344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12827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C79B1012-8A41-8349-8594-70AE6A4D5429}"/>
              </a:ext>
            </a:extLst>
          </p:cNvPr>
          <p:cNvSpPr/>
          <p:nvPr/>
        </p:nvSpPr>
        <p:spPr>
          <a:xfrm>
            <a:off x="355275" y="1080494"/>
            <a:ext cx="40359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+mj-lt"/>
              </a:rPr>
              <a:t>5 - Inaptitude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B08219-9105-064F-883C-8423BEE77BC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1997" y="-1"/>
            <a:ext cx="4572004" cy="5143500"/>
          </a:xfrm>
          <a:prstGeom prst="rect">
            <a:avLst/>
          </a:prstGeom>
        </p:spPr>
      </p:pic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EEAC1158-00C9-A54A-A3E2-A7DEEC495D2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0788" y="182103"/>
            <a:ext cx="1330407" cy="26792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8374BF0E-4DFB-7370-27C7-F7E72EEB60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894076"/>
            <a:ext cx="9144000" cy="224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85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C4EF9290-C722-C34C-A6E1-FB7D989C873C}"/>
              </a:ext>
            </a:extLst>
          </p:cNvPr>
          <p:cNvSpPr txBox="1">
            <a:spLocks/>
          </p:cNvSpPr>
          <p:nvPr/>
        </p:nvSpPr>
        <p:spPr>
          <a:xfrm>
            <a:off x="298198" y="2879338"/>
            <a:ext cx="2981076" cy="364995"/>
          </a:xfrm>
          <a:prstGeom prst="rect">
            <a:avLst/>
          </a:prstGeom>
          <a:gradFill>
            <a:gsLst>
              <a:gs pos="100000">
                <a:schemeClr val="accent4">
                  <a:lumMod val="75000"/>
                </a:schemeClr>
              </a:gs>
              <a:gs pos="0">
                <a:schemeClr val="tx2">
                  <a:lumMod val="75000"/>
                </a:schemeClr>
              </a:gs>
            </a:gsLst>
            <a:lin ang="0" scaled="0"/>
          </a:gradFill>
        </p:spPr>
        <p:txBody>
          <a:bodyPr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500" b="0" i="0" kern="1200">
                <a:solidFill>
                  <a:schemeClr val="bg1"/>
                </a:solidFill>
                <a:latin typeface="SancoaleSoftened" panose="02000503050000020004" pitchFamily="2" charset="77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pPr marL="8890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b="1" dirty="0">
                <a:solidFill>
                  <a:srgbClr val="F5D200"/>
                </a:solidFill>
                <a:latin typeface="Calibri"/>
                <a:cs typeface="Calibri Light" panose="020F0302020204030204" pitchFamily="34" charset="0"/>
              </a:rPr>
              <a:t>5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F5D200"/>
                </a:solidFill>
                <a:effectLst/>
                <a:uLnTx/>
                <a:uFillTx/>
                <a:latin typeface="Calibri"/>
                <a:ea typeface="Noto Sans" panose="020B0502040504020204" pitchFamily="34" charset="0"/>
                <a:cs typeface="Calibri Light" panose="020F0302020204030204" pitchFamily="34" charset="0"/>
              </a:rPr>
              <a:t> 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FF0082"/>
                </a:solidFill>
                <a:effectLst/>
                <a:uLnTx/>
                <a:uFillTx/>
                <a:latin typeface="Calibri Light" panose="020F0302020204030204" pitchFamily="34" charset="0"/>
                <a:ea typeface="Noto Sans" panose="020B0502040504020204" pitchFamily="34" charset="0"/>
                <a:cs typeface="Calibri Light" panose="020F0302020204030204" pitchFamily="34" charset="0"/>
              </a:rPr>
              <a:t>|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FF0082"/>
                </a:solidFill>
                <a:effectLst/>
                <a:uLnTx/>
                <a:uFillTx/>
                <a:latin typeface="Calibri"/>
                <a:ea typeface="Noto Sans" panose="020B0502040504020204" pitchFamily="34" charset="0"/>
              </a:rPr>
              <a:t> 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Noto Sans" panose="020B0502040504020204" pitchFamily="34" charset="0"/>
                <a:cs typeface="Calibri Light" panose="020F0302020204030204" pitchFamily="34" charset="0"/>
              </a:rPr>
              <a:t>Inaptitude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77473A4-549B-6ADD-7D35-D113551E193D}"/>
              </a:ext>
            </a:extLst>
          </p:cNvPr>
          <p:cNvSpPr txBox="1">
            <a:spLocks/>
          </p:cNvSpPr>
          <p:nvPr/>
        </p:nvSpPr>
        <p:spPr>
          <a:xfrm>
            <a:off x="298198" y="3397491"/>
            <a:ext cx="2981076" cy="364995"/>
          </a:xfrm>
          <a:prstGeom prst="rect">
            <a:avLst/>
          </a:prstGeom>
          <a:gradFill>
            <a:gsLst>
              <a:gs pos="100000">
                <a:schemeClr val="accent4">
                  <a:lumMod val="75000"/>
                </a:schemeClr>
              </a:gs>
              <a:gs pos="0">
                <a:schemeClr val="tx2">
                  <a:lumMod val="75000"/>
                </a:schemeClr>
              </a:gs>
            </a:gsLst>
            <a:lin ang="0" scaled="0"/>
          </a:gradFill>
        </p:spPr>
        <p:txBody>
          <a:bodyPr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500" b="0" i="0" kern="1200">
                <a:solidFill>
                  <a:schemeClr val="bg1"/>
                </a:solidFill>
                <a:latin typeface="SancoaleSoftened" panose="02000503050000020004" pitchFamily="2" charset="77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pPr marL="8890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b="1" dirty="0">
                <a:solidFill>
                  <a:srgbClr val="F5D200"/>
                </a:solidFill>
                <a:latin typeface="Calibri"/>
                <a:cs typeface="Calibri Light" panose="020F0302020204030204" pitchFamily="34" charset="0"/>
              </a:rPr>
              <a:t>6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F5D200"/>
                </a:solidFill>
                <a:effectLst/>
                <a:uLnTx/>
                <a:uFillTx/>
                <a:latin typeface="Calibri"/>
                <a:ea typeface="Noto Sans" panose="020B0502040504020204" pitchFamily="34" charset="0"/>
                <a:cs typeface="Calibri Light" panose="020F0302020204030204" pitchFamily="34" charset="0"/>
              </a:rPr>
              <a:t> 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FF0082"/>
                </a:solidFill>
                <a:effectLst/>
                <a:uLnTx/>
                <a:uFillTx/>
                <a:latin typeface="Calibri Light" panose="020F0302020204030204" pitchFamily="34" charset="0"/>
                <a:ea typeface="Noto Sans" panose="020B0502040504020204" pitchFamily="34" charset="0"/>
                <a:cs typeface="Calibri Light" panose="020F0302020204030204" pitchFamily="34" charset="0"/>
              </a:rPr>
              <a:t>|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FF0082"/>
                </a:solidFill>
                <a:effectLst/>
                <a:uLnTx/>
                <a:uFillTx/>
                <a:latin typeface="Calibri"/>
                <a:ea typeface="Noto Sans" panose="020B0502040504020204" pitchFamily="34" charset="0"/>
              </a:rPr>
              <a:t> </a:t>
            </a:r>
            <a:r>
              <a:rPr lang="fr-FR" sz="1800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Démissions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 pitchFamily="34" charset="0"/>
              <a:ea typeface="Noto Sans" panose="020B0502040504020204" pitchFamily="34" charset="0"/>
              <a:cs typeface="Calibri Light" panose="020F0302020204030204" pitchFamily="34" charset="0"/>
            </a:endParaRPr>
          </a:p>
        </p:txBody>
      </p:sp>
      <p:pic>
        <p:nvPicPr>
          <p:cNvPr id="3" name="Image 2" descr="Une image contenant personne, foule&#10;&#10;Description générée automatiquement">
            <a:extLst>
              <a:ext uri="{FF2B5EF4-FFF2-40B4-BE49-F238E27FC236}">
                <a16:creationId xmlns:a16="http://schemas.microsoft.com/office/drawing/2014/main" id="{3D00C8E1-2947-F4A3-FAAA-E7C323D9BFD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02754" y="1592262"/>
            <a:ext cx="6326302" cy="3449893"/>
          </a:xfrm>
          <a:prstGeom prst="rect">
            <a:avLst/>
          </a:prstGeom>
        </p:spPr>
      </p:pic>
      <p:sp>
        <p:nvSpPr>
          <p:cNvPr id="29" name="Cadre 28">
            <a:extLst>
              <a:ext uri="{FF2B5EF4-FFF2-40B4-BE49-F238E27FC236}">
                <a16:creationId xmlns:a16="http://schemas.microsoft.com/office/drawing/2014/main" id="{C51B41F6-163F-9D15-F007-D154D5914263}"/>
              </a:ext>
            </a:extLst>
          </p:cNvPr>
          <p:cNvSpPr/>
          <p:nvPr/>
        </p:nvSpPr>
        <p:spPr>
          <a:xfrm>
            <a:off x="0" y="-1461"/>
            <a:ext cx="9144000" cy="5143500"/>
          </a:xfrm>
          <a:prstGeom prst="frame">
            <a:avLst>
              <a:gd name="adj1" fmla="val 1833"/>
            </a:avLst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3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FB9A91-C218-1745-9DDA-39993BF77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Sommaire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BE1B137-0C50-4B47-9C0F-8CED4AB5AC21}"/>
              </a:ext>
            </a:extLst>
          </p:cNvPr>
          <p:cNvSpPr txBox="1">
            <a:spLocks/>
          </p:cNvSpPr>
          <p:nvPr/>
        </p:nvSpPr>
        <p:spPr>
          <a:xfrm>
            <a:off x="298198" y="838868"/>
            <a:ext cx="2981076" cy="364995"/>
          </a:xfrm>
          <a:prstGeom prst="rect">
            <a:avLst/>
          </a:prstGeom>
          <a:gradFill>
            <a:gsLst>
              <a:gs pos="100000">
                <a:schemeClr val="accent4">
                  <a:lumMod val="75000"/>
                </a:schemeClr>
              </a:gs>
              <a:gs pos="0">
                <a:schemeClr val="tx2">
                  <a:lumMod val="75000"/>
                </a:schemeClr>
              </a:gs>
            </a:gsLst>
            <a:lin ang="0" scaled="0"/>
          </a:gradFill>
        </p:spPr>
        <p:txBody>
          <a:bodyPr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500" b="0" i="0" kern="1200">
                <a:solidFill>
                  <a:schemeClr val="bg1"/>
                </a:solidFill>
                <a:latin typeface="SancoaleSoftened" panose="02000503050000020004" pitchFamily="2" charset="77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pPr marL="8890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F5D200"/>
                </a:solidFill>
                <a:effectLst/>
                <a:uLnTx/>
                <a:uFillTx/>
                <a:latin typeface="Calibri"/>
                <a:ea typeface="Noto Sans" panose="020B0502040504020204" pitchFamily="34" charset="0"/>
                <a:cs typeface="Calibri Light" panose="020F0302020204030204" pitchFamily="34" charset="0"/>
              </a:rPr>
              <a:t>1 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FF0082"/>
                </a:solidFill>
                <a:effectLst/>
                <a:uLnTx/>
                <a:uFillTx/>
                <a:latin typeface="Calibri Light" panose="020F0302020204030204" pitchFamily="34" charset="0"/>
                <a:ea typeface="Noto Sans" panose="020B0502040504020204" pitchFamily="34" charset="0"/>
                <a:cs typeface="Calibri Light" panose="020F0302020204030204" pitchFamily="34" charset="0"/>
              </a:rPr>
              <a:t>|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FF0082"/>
                </a:solidFill>
                <a:effectLst/>
                <a:uLnTx/>
                <a:uFillTx/>
                <a:latin typeface="Calibri"/>
                <a:ea typeface="Noto Sans" panose="020B0502040504020204" pitchFamily="34" charset="0"/>
              </a:rPr>
              <a:t> 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Noto Sans" panose="020B0502040504020204" pitchFamily="34" charset="0"/>
                <a:cs typeface="Calibri Light" panose="020F0302020204030204" pitchFamily="34" charset="0"/>
              </a:rPr>
              <a:t>Accident du travail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7F5A3EA-D9D3-9A4F-A5C6-2F2B1D043BAB}"/>
              </a:ext>
            </a:extLst>
          </p:cNvPr>
          <p:cNvSpPr txBox="1">
            <a:spLocks/>
          </p:cNvSpPr>
          <p:nvPr/>
        </p:nvSpPr>
        <p:spPr>
          <a:xfrm>
            <a:off x="285364" y="1346147"/>
            <a:ext cx="2981076" cy="364995"/>
          </a:xfrm>
          <a:prstGeom prst="rect">
            <a:avLst/>
          </a:prstGeom>
          <a:gradFill>
            <a:gsLst>
              <a:gs pos="100000">
                <a:schemeClr val="accent4">
                  <a:lumMod val="75000"/>
                </a:schemeClr>
              </a:gs>
              <a:gs pos="0">
                <a:schemeClr val="tx2">
                  <a:lumMod val="75000"/>
                </a:schemeClr>
              </a:gs>
            </a:gsLst>
            <a:lin ang="0" scaled="0"/>
          </a:gradFill>
        </p:spPr>
        <p:txBody>
          <a:bodyPr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500" b="0" i="0" kern="1200">
                <a:solidFill>
                  <a:schemeClr val="bg1"/>
                </a:solidFill>
                <a:latin typeface="SancoaleSoftened" panose="02000503050000020004" pitchFamily="2" charset="77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pPr marL="8890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F5D200"/>
                </a:solidFill>
                <a:effectLst/>
                <a:uLnTx/>
                <a:uFillTx/>
                <a:latin typeface="Calibri"/>
                <a:ea typeface="Noto Sans" panose="020B0502040504020204" pitchFamily="34" charset="0"/>
                <a:cs typeface="Calibri Light" panose="020F0302020204030204" pitchFamily="34" charset="0"/>
              </a:rPr>
              <a:t>2 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FF0082"/>
                </a:solidFill>
                <a:effectLst/>
                <a:uLnTx/>
                <a:uFillTx/>
                <a:latin typeface="Calibri Light" panose="020F0302020204030204" pitchFamily="34" charset="0"/>
                <a:ea typeface="Noto Sans" panose="020B0502040504020204" pitchFamily="34" charset="0"/>
                <a:cs typeface="Calibri Light" panose="020F0302020204030204" pitchFamily="34" charset="0"/>
              </a:rPr>
              <a:t>|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FF0082"/>
                </a:solidFill>
                <a:effectLst/>
                <a:uLnTx/>
                <a:uFillTx/>
                <a:latin typeface="Calibri"/>
                <a:ea typeface="Noto Sans" panose="020B0502040504020204" pitchFamily="34" charset="0"/>
              </a:rPr>
              <a:t> </a:t>
            </a:r>
            <a:r>
              <a:rPr lang="fr-FR" sz="1800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Formulaire d’actions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 pitchFamily="34" charset="0"/>
              <a:ea typeface="Noto Sans" panose="020B05020405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371E67B-D847-1343-BA24-EE79270B5041}"/>
              </a:ext>
            </a:extLst>
          </p:cNvPr>
          <p:cNvSpPr txBox="1">
            <a:spLocks/>
          </p:cNvSpPr>
          <p:nvPr/>
        </p:nvSpPr>
        <p:spPr>
          <a:xfrm>
            <a:off x="298198" y="2365292"/>
            <a:ext cx="2981076" cy="364995"/>
          </a:xfrm>
          <a:prstGeom prst="rect">
            <a:avLst/>
          </a:prstGeom>
          <a:gradFill>
            <a:gsLst>
              <a:gs pos="100000">
                <a:schemeClr val="accent4">
                  <a:lumMod val="75000"/>
                </a:schemeClr>
              </a:gs>
              <a:gs pos="0">
                <a:schemeClr val="tx2">
                  <a:lumMod val="75000"/>
                </a:schemeClr>
              </a:gs>
            </a:gsLst>
            <a:lin ang="0" scaled="0"/>
          </a:gradFill>
        </p:spPr>
        <p:txBody>
          <a:bodyPr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500" b="0" i="0" kern="1200">
                <a:solidFill>
                  <a:schemeClr val="bg1"/>
                </a:solidFill>
                <a:latin typeface="SancoaleSoftened" panose="02000503050000020004" pitchFamily="2" charset="77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pPr marL="8890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F5D200"/>
                </a:solidFill>
                <a:effectLst/>
                <a:uLnTx/>
                <a:uFillTx/>
                <a:latin typeface="Calibri"/>
                <a:ea typeface="Noto Sans" panose="020B0502040504020204" pitchFamily="34" charset="0"/>
                <a:cs typeface="Calibri Light" panose="020F0302020204030204" pitchFamily="34" charset="0"/>
              </a:rPr>
              <a:t>4 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FF0082"/>
                </a:solidFill>
                <a:effectLst/>
                <a:uLnTx/>
                <a:uFillTx/>
                <a:latin typeface="Calibri Light" panose="020F0302020204030204" pitchFamily="34" charset="0"/>
                <a:ea typeface="Noto Sans" panose="020B0502040504020204" pitchFamily="34" charset="0"/>
                <a:cs typeface="Calibri Light" panose="020F0302020204030204" pitchFamily="34" charset="0"/>
              </a:rPr>
              <a:t>|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FF0082"/>
                </a:solidFill>
                <a:effectLst/>
                <a:uLnTx/>
                <a:uFillTx/>
                <a:latin typeface="Calibri"/>
                <a:ea typeface="Noto Sans" panose="020B0502040504020204" pitchFamily="34" charset="0"/>
              </a:rPr>
              <a:t> </a:t>
            </a:r>
            <a:r>
              <a:rPr lang="fr-FR" sz="1800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Disciplinaire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 pitchFamily="34" charset="0"/>
              <a:ea typeface="Noto Sans" panose="020B05020405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A515281-5BEE-238F-46DA-D1EA357C65D7}"/>
              </a:ext>
            </a:extLst>
          </p:cNvPr>
          <p:cNvSpPr/>
          <p:nvPr/>
        </p:nvSpPr>
        <p:spPr>
          <a:xfrm>
            <a:off x="8526525" y="4869659"/>
            <a:ext cx="457200" cy="273841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3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1121231-9B6C-6828-BBA6-C6C05B47FB01}"/>
              </a:ext>
            </a:extLst>
          </p:cNvPr>
          <p:cNvSpPr txBox="1">
            <a:spLocks/>
          </p:cNvSpPr>
          <p:nvPr/>
        </p:nvSpPr>
        <p:spPr>
          <a:xfrm>
            <a:off x="298198" y="1851246"/>
            <a:ext cx="2981076" cy="364995"/>
          </a:xfrm>
          <a:prstGeom prst="rect">
            <a:avLst/>
          </a:prstGeom>
          <a:gradFill>
            <a:gsLst>
              <a:gs pos="100000">
                <a:schemeClr val="accent4">
                  <a:lumMod val="75000"/>
                </a:schemeClr>
              </a:gs>
              <a:gs pos="0">
                <a:schemeClr val="tx2">
                  <a:lumMod val="75000"/>
                </a:schemeClr>
              </a:gs>
            </a:gsLst>
            <a:lin ang="0" scaled="0"/>
          </a:gradFill>
        </p:spPr>
        <p:txBody>
          <a:bodyPr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500" b="0" i="0" kern="1200">
                <a:solidFill>
                  <a:schemeClr val="bg1"/>
                </a:solidFill>
                <a:latin typeface="SancoaleSoftened" panose="02000503050000020004" pitchFamily="2" charset="77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pPr marL="8890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F5D200"/>
                </a:solidFill>
                <a:effectLst/>
                <a:uLnTx/>
                <a:uFillTx/>
                <a:latin typeface="Calibri"/>
                <a:ea typeface="Noto Sans" panose="020B0502040504020204" pitchFamily="34" charset="0"/>
                <a:cs typeface="Calibri Light" panose="020F0302020204030204" pitchFamily="34" charset="0"/>
              </a:rPr>
              <a:t>3 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FF0082"/>
                </a:solidFill>
                <a:effectLst/>
                <a:uLnTx/>
                <a:uFillTx/>
                <a:latin typeface="Calibri Light" panose="020F0302020204030204" pitchFamily="34" charset="0"/>
                <a:ea typeface="Noto Sans" panose="020B0502040504020204" pitchFamily="34" charset="0"/>
                <a:cs typeface="Calibri Light" panose="020F0302020204030204" pitchFamily="34" charset="0"/>
              </a:rPr>
              <a:t>|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FF0082"/>
                </a:solidFill>
                <a:effectLst/>
                <a:uLnTx/>
                <a:uFillTx/>
                <a:latin typeface="Calibri"/>
                <a:ea typeface="Noto Sans" panose="020B0502040504020204" pitchFamily="34" charset="0"/>
              </a:rPr>
              <a:t> 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Noto Sans" panose="020B0502040504020204" pitchFamily="34" charset="0"/>
                <a:cs typeface="Calibri Light" panose="020F0302020204030204" pitchFamily="34" charset="0"/>
              </a:rPr>
              <a:t>AOF et COF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 pitchFamily="34" charset="0"/>
              <a:ea typeface="Noto Sans" panose="020B05020405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31" name="Slide Number Placeholder 4">
            <a:extLst>
              <a:ext uri="{FF2B5EF4-FFF2-40B4-BE49-F238E27FC236}">
                <a16:creationId xmlns:a16="http://schemas.microsoft.com/office/drawing/2014/main" id="{AD8ECC35-E83F-48F6-C990-B09088493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26525" y="4869659"/>
            <a:ext cx="457200" cy="273844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984534-C4A0-1744-A0AE-D418451B474A}" type="slidenum">
              <a:rPr kumimoji="0" lang="fr-FR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r-FR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AF03C74-69B6-821B-F7D9-62972FFD142B}"/>
              </a:ext>
            </a:extLst>
          </p:cNvPr>
          <p:cNvSpPr txBox="1">
            <a:spLocks/>
          </p:cNvSpPr>
          <p:nvPr/>
        </p:nvSpPr>
        <p:spPr>
          <a:xfrm>
            <a:off x="3499104" y="850570"/>
            <a:ext cx="3213269" cy="364995"/>
          </a:xfrm>
          <a:prstGeom prst="rect">
            <a:avLst/>
          </a:prstGeom>
          <a:gradFill>
            <a:gsLst>
              <a:gs pos="100000">
                <a:schemeClr val="accent4">
                  <a:lumMod val="75000"/>
                </a:schemeClr>
              </a:gs>
              <a:gs pos="0">
                <a:schemeClr val="tx2">
                  <a:lumMod val="75000"/>
                </a:schemeClr>
              </a:gs>
            </a:gsLst>
            <a:lin ang="0" scaled="0"/>
          </a:gradFill>
        </p:spPr>
        <p:txBody>
          <a:bodyPr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500" b="0" i="0" kern="1200">
                <a:solidFill>
                  <a:schemeClr val="bg1"/>
                </a:solidFill>
                <a:latin typeface="SancoaleSoftened" panose="02000503050000020004" pitchFamily="2" charset="77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pPr marL="8890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b="1" dirty="0">
                <a:solidFill>
                  <a:srgbClr val="F5D200"/>
                </a:solidFill>
                <a:latin typeface="Calibri"/>
                <a:cs typeface="Calibri Light" panose="020F0302020204030204" pitchFamily="34" charset="0"/>
              </a:rPr>
              <a:t>7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F5D200"/>
                </a:solidFill>
                <a:effectLst/>
                <a:uLnTx/>
                <a:uFillTx/>
                <a:latin typeface="Calibri"/>
                <a:ea typeface="Noto Sans" panose="020B0502040504020204" pitchFamily="34" charset="0"/>
                <a:cs typeface="Calibri Light" panose="020F0302020204030204" pitchFamily="34" charset="0"/>
              </a:rPr>
              <a:t> 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FF0082"/>
                </a:solidFill>
                <a:effectLst/>
                <a:uLnTx/>
                <a:uFillTx/>
                <a:latin typeface="Calibri Light" panose="020F0302020204030204" pitchFamily="34" charset="0"/>
                <a:ea typeface="Noto Sans" panose="020B0502040504020204" pitchFamily="34" charset="0"/>
                <a:cs typeface="Calibri Light" panose="020F0302020204030204" pitchFamily="34" charset="0"/>
              </a:rPr>
              <a:t>|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FF0082"/>
                </a:solidFill>
                <a:effectLst/>
                <a:uLnTx/>
                <a:uFillTx/>
                <a:latin typeface="Calibri"/>
                <a:ea typeface="Noto Sans" panose="020B0502040504020204" pitchFamily="34" charset="0"/>
              </a:rPr>
              <a:t> 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Noto Sans" panose="020B0502040504020204" pitchFamily="34" charset="0"/>
                <a:cs typeface="Calibri Light" panose="020F0302020204030204" pitchFamily="34" charset="0"/>
              </a:rPr>
              <a:t>Aménagements de poste TH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 pitchFamily="34" charset="0"/>
              <a:ea typeface="Noto Sans" panose="020B05020405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4B33FB7-C00B-2476-48B1-1CCF1EDAF912}"/>
              </a:ext>
            </a:extLst>
          </p:cNvPr>
          <p:cNvSpPr txBox="1">
            <a:spLocks/>
          </p:cNvSpPr>
          <p:nvPr/>
        </p:nvSpPr>
        <p:spPr>
          <a:xfrm>
            <a:off x="3499104" y="1327924"/>
            <a:ext cx="3213269" cy="364995"/>
          </a:xfrm>
          <a:prstGeom prst="rect">
            <a:avLst/>
          </a:prstGeom>
          <a:gradFill>
            <a:gsLst>
              <a:gs pos="100000">
                <a:schemeClr val="accent4">
                  <a:lumMod val="75000"/>
                </a:schemeClr>
              </a:gs>
              <a:gs pos="0">
                <a:schemeClr val="tx2">
                  <a:lumMod val="75000"/>
                </a:schemeClr>
              </a:gs>
            </a:gsLst>
            <a:lin ang="0" scaled="0"/>
          </a:gradFill>
        </p:spPr>
        <p:txBody>
          <a:bodyPr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500" b="0" i="0" kern="1200">
                <a:solidFill>
                  <a:schemeClr val="bg1"/>
                </a:solidFill>
                <a:latin typeface="SancoaleSoftened" panose="02000503050000020004" pitchFamily="2" charset="77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pPr marL="8890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b="1" dirty="0">
                <a:solidFill>
                  <a:srgbClr val="F5D200"/>
                </a:solidFill>
                <a:latin typeface="Calibri"/>
                <a:cs typeface="Calibri Light" panose="020F0302020204030204" pitchFamily="34" charset="0"/>
              </a:rPr>
              <a:t>8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F5D200"/>
                </a:solidFill>
                <a:effectLst/>
                <a:uLnTx/>
                <a:uFillTx/>
                <a:latin typeface="Calibri"/>
                <a:ea typeface="Noto Sans" panose="020B0502040504020204" pitchFamily="34" charset="0"/>
                <a:cs typeface="Calibri Light" panose="020F0302020204030204" pitchFamily="34" charset="0"/>
              </a:rPr>
              <a:t> 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FF0082"/>
                </a:solidFill>
                <a:effectLst/>
                <a:uLnTx/>
                <a:uFillTx/>
                <a:latin typeface="Calibri Light" panose="020F0302020204030204" pitchFamily="34" charset="0"/>
                <a:ea typeface="Noto Sans" panose="020B0502040504020204" pitchFamily="34" charset="0"/>
                <a:cs typeface="Calibri Light" panose="020F0302020204030204" pitchFamily="34" charset="0"/>
              </a:rPr>
              <a:t>|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FF0082"/>
                </a:solidFill>
                <a:effectLst/>
                <a:uLnTx/>
                <a:uFillTx/>
                <a:latin typeface="Calibri"/>
                <a:ea typeface="Noto Sans" panose="020B0502040504020204" pitchFamily="34" charset="0"/>
              </a:rPr>
              <a:t> 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Noto Sans" panose="020B0502040504020204" pitchFamily="34" charset="0"/>
                <a:cs typeface="Calibri Light" panose="020F0302020204030204" pitchFamily="34" charset="0"/>
              </a:rPr>
              <a:t>Absentéisme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 pitchFamily="34" charset="0"/>
              <a:ea typeface="Noto Sans" panose="020B05020405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5622A8E8-17CD-57E7-2339-09E79946F81B}"/>
              </a:ext>
            </a:extLst>
          </p:cNvPr>
          <p:cNvSpPr txBox="1">
            <a:spLocks/>
          </p:cNvSpPr>
          <p:nvPr/>
        </p:nvSpPr>
        <p:spPr>
          <a:xfrm>
            <a:off x="3499103" y="1801453"/>
            <a:ext cx="3213269" cy="364995"/>
          </a:xfrm>
          <a:prstGeom prst="rect">
            <a:avLst/>
          </a:prstGeom>
          <a:gradFill>
            <a:gsLst>
              <a:gs pos="100000">
                <a:schemeClr val="accent4">
                  <a:lumMod val="75000"/>
                </a:schemeClr>
              </a:gs>
              <a:gs pos="0">
                <a:schemeClr val="tx2">
                  <a:lumMod val="75000"/>
                </a:schemeClr>
              </a:gs>
            </a:gsLst>
            <a:lin ang="0" scaled="0"/>
          </a:gradFill>
        </p:spPr>
        <p:txBody>
          <a:bodyPr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500" b="0" i="0" kern="1200">
                <a:solidFill>
                  <a:schemeClr val="bg1"/>
                </a:solidFill>
                <a:latin typeface="SancoaleSoftened" panose="02000503050000020004" pitchFamily="2" charset="77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pPr marL="8890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F5D200"/>
                </a:solidFill>
                <a:effectLst/>
                <a:uLnTx/>
                <a:uFillTx/>
                <a:latin typeface="Calibri"/>
                <a:ea typeface="Noto Sans" panose="020B0502040504020204" pitchFamily="34" charset="0"/>
                <a:cs typeface="Calibri Light" panose="020F0302020204030204" pitchFamily="34" charset="0"/>
              </a:rPr>
              <a:t>9 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FF0082"/>
                </a:solidFill>
                <a:effectLst/>
                <a:uLnTx/>
                <a:uFillTx/>
                <a:latin typeface="Calibri Light" panose="020F0302020204030204" pitchFamily="34" charset="0"/>
                <a:ea typeface="Noto Sans" panose="020B0502040504020204" pitchFamily="34" charset="0"/>
                <a:cs typeface="Calibri Light" panose="020F0302020204030204" pitchFamily="34" charset="0"/>
              </a:rPr>
              <a:t>|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FF0082"/>
                </a:solidFill>
                <a:effectLst/>
                <a:uLnTx/>
                <a:uFillTx/>
                <a:latin typeface="Calibri"/>
                <a:ea typeface="Noto Sans" panose="020B0502040504020204" pitchFamily="34" charset="0"/>
              </a:rPr>
              <a:t> 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Noto Sans" panose="020B0502040504020204" pitchFamily="34" charset="0"/>
                <a:cs typeface="Calibri Light" panose="020F0302020204030204" pitchFamily="34" charset="0"/>
              </a:rPr>
              <a:t>Visites médicales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 pitchFamily="34" charset="0"/>
              <a:ea typeface="Noto Sans" panose="020B05020405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9870A458-E5FD-C0DD-BAB2-8AFE4FC7477E}"/>
              </a:ext>
            </a:extLst>
          </p:cNvPr>
          <p:cNvSpPr txBox="1">
            <a:spLocks/>
          </p:cNvSpPr>
          <p:nvPr/>
        </p:nvSpPr>
        <p:spPr>
          <a:xfrm>
            <a:off x="3499102" y="2248288"/>
            <a:ext cx="3213269" cy="364995"/>
          </a:xfrm>
          <a:prstGeom prst="rect">
            <a:avLst/>
          </a:prstGeom>
          <a:gradFill>
            <a:gsLst>
              <a:gs pos="100000">
                <a:schemeClr val="accent4">
                  <a:lumMod val="75000"/>
                </a:schemeClr>
              </a:gs>
              <a:gs pos="0">
                <a:schemeClr val="tx2">
                  <a:lumMod val="75000"/>
                </a:schemeClr>
              </a:gs>
            </a:gsLst>
            <a:lin ang="0" scaled="0"/>
          </a:gradFill>
        </p:spPr>
        <p:txBody>
          <a:bodyPr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500" b="0" i="0" kern="1200">
                <a:solidFill>
                  <a:schemeClr val="bg1"/>
                </a:solidFill>
                <a:latin typeface="SancoaleSoftened" panose="02000503050000020004" pitchFamily="2" charset="77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pPr marL="8890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b="1" dirty="0">
                <a:solidFill>
                  <a:srgbClr val="F5D200"/>
                </a:solidFill>
                <a:latin typeface="Calibri"/>
                <a:cs typeface="Calibri Light" panose="020F0302020204030204" pitchFamily="34" charset="0"/>
              </a:rPr>
              <a:t>10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F5D200"/>
                </a:solidFill>
                <a:effectLst/>
                <a:uLnTx/>
                <a:uFillTx/>
                <a:latin typeface="Calibri"/>
                <a:ea typeface="Noto Sans" panose="020B0502040504020204" pitchFamily="34" charset="0"/>
                <a:cs typeface="Calibri Light" panose="020F0302020204030204" pitchFamily="34" charset="0"/>
              </a:rPr>
              <a:t> 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FF0082"/>
                </a:solidFill>
                <a:effectLst/>
                <a:uLnTx/>
                <a:uFillTx/>
                <a:latin typeface="Calibri Light" panose="020F0302020204030204" pitchFamily="34" charset="0"/>
                <a:ea typeface="Noto Sans" panose="020B0502040504020204" pitchFamily="34" charset="0"/>
                <a:cs typeface="Calibri Light" panose="020F0302020204030204" pitchFamily="34" charset="0"/>
              </a:rPr>
              <a:t>|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FF0082"/>
                </a:solidFill>
                <a:effectLst/>
                <a:uLnTx/>
                <a:uFillTx/>
                <a:latin typeface="Calibri"/>
                <a:ea typeface="Noto Sans" panose="020B0502040504020204" pitchFamily="34" charset="0"/>
              </a:rPr>
              <a:t> 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Noto Sans" panose="020B0502040504020204" pitchFamily="34" charset="0"/>
                <a:cs typeface="Calibri Light" panose="020F0302020204030204" pitchFamily="34" charset="0"/>
              </a:rPr>
              <a:t>Attrition et </a:t>
            </a:r>
            <a:r>
              <a:rPr kumimoji="0" lang="fr-FR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Noto Sans" panose="020B0502040504020204" pitchFamily="34" charset="0"/>
                <a:cs typeface="Calibri Light" panose="020F0302020204030204" pitchFamily="34" charset="0"/>
              </a:rPr>
              <a:t>turn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Noto Sans" panose="020B0502040504020204" pitchFamily="34" charset="0"/>
                <a:cs typeface="Calibri Light" panose="020F0302020204030204" pitchFamily="34" charset="0"/>
              </a:rPr>
              <a:t> over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 pitchFamily="34" charset="0"/>
              <a:ea typeface="Noto Sans" panose="020B050204050402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2670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Image 35">
            <a:extLst>
              <a:ext uri="{FF2B5EF4-FFF2-40B4-BE49-F238E27FC236}">
                <a16:creationId xmlns:a16="http://schemas.microsoft.com/office/drawing/2014/main" id="{5FB0BACA-0B77-B04A-0987-C8E3DF3E43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94076"/>
            <a:ext cx="9144000" cy="2249424"/>
          </a:xfrm>
          <a:prstGeom prst="rect">
            <a:avLst/>
          </a:prstGeom>
        </p:spPr>
      </p:pic>
      <p:sp>
        <p:nvSpPr>
          <p:cNvPr id="26" name="Title 25">
            <a:extLst>
              <a:ext uri="{FF2B5EF4-FFF2-40B4-BE49-F238E27FC236}">
                <a16:creationId xmlns:a16="http://schemas.microsoft.com/office/drawing/2014/main" id="{39B6B6E1-BF67-1A4F-811B-405F90761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827" y="154426"/>
            <a:ext cx="5040630" cy="374548"/>
          </a:xfrm>
        </p:spPr>
        <p:txBody>
          <a:bodyPr/>
          <a:lstStyle/>
          <a:p>
            <a:r>
              <a:rPr lang="en-US" dirty="0"/>
              <a:t>Inaptitude</a:t>
            </a:r>
          </a:p>
        </p:txBody>
      </p:sp>
      <p:sp>
        <p:nvSpPr>
          <p:cNvPr id="33" name="Espace réservé du texte 32">
            <a:extLst>
              <a:ext uri="{FF2B5EF4-FFF2-40B4-BE49-F238E27FC236}">
                <a16:creationId xmlns:a16="http://schemas.microsoft.com/office/drawing/2014/main" id="{EC79F17A-7DD4-8137-E354-5506AF98DD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T1 2024</a:t>
            </a:r>
          </a:p>
        </p:txBody>
      </p:sp>
      <p:graphicFrame>
        <p:nvGraphicFramePr>
          <p:cNvPr id="34" name="Tableau 33">
            <a:extLst>
              <a:ext uri="{FF2B5EF4-FFF2-40B4-BE49-F238E27FC236}">
                <a16:creationId xmlns:a16="http://schemas.microsoft.com/office/drawing/2014/main" id="{7695ACF9-E58D-1B9F-E514-14F7486FCB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6092914"/>
              </p:ext>
            </p:extLst>
          </p:nvPr>
        </p:nvGraphicFramePr>
        <p:xfrm>
          <a:off x="404422" y="1046881"/>
          <a:ext cx="8070288" cy="1524869"/>
        </p:xfrm>
        <a:graphic>
          <a:graphicData uri="http://schemas.openxmlformats.org/drawingml/2006/table">
            <a:tbl>
              <a:tblPr>
                <a:tableStyleId>{C083E6E3-FA7D-4D7B-A595-EF9225AFEA82}</a:tableStyleId>
              </a:tblPr>
              <a:tblGrid>
                <a:gridCol w="930584">
                  <a:extLst>
                    <a:ext uri="{9D8B030D-6E8A-4147-A177-3AD203B41FA5}">
                      <a16:colId xmlns:a16="http://schemas.microsoft.com/office/drawing/2014/main" val="3746070575"/>
                    </a:ext>
                  </a:extLst>
                </a:gridCol>
                <a:gridCol w="1030721">
                  <a:extLst>
                    <a:ext uri="{9D8B030D-6E8A-4147-A177-3AD203B41FA5}">
                      <a16:colId xmlns:a16="http://schemas.microsoft.com/office/drawing/2014/main" val="2939939227"/>
                    </a:ext>
                  </a:extLst>
                </a:gridCol>
                <a:gridCol w="1536891">
                  <a:extLst>
                    <a:ext uri="{9D8B030D-6E8A-4147-A177-3AD203B41FA5}">
                      <a16:colId xmlns:a16="http://schemas.microsoft.com/office/drawing/2014/main" val="1509238171"/>
                    </a:ext>
                  </a:extLst>
                </a:gridCol>
                <a:gridCol w="1723376">
                  <a:extLst>
                    <a:ext uri="{9D8B030D-6E8A-4147-A177-3AD203B41FA5}">
                      <a16:colId xmlns:a16="http://schemas.microsoft.com/office/drawing/2014/main" val="4049454162"/>
                    </a:ext>
                  </a:extLst>
                </a:gridCol>
                <a:gridCol w="1099617">
                  <a:extLst>
                    <a:ext uri="{9D8B030D-6E8A-4147-A177-3AD203B41FA5}">
                      <a16:colId xmlns:a16="http://schemas.microsoft.com/office/drawing/2014/main" val="637454573"/>
                    </a:ext>
                  </a:extLst>
                </a:gridCol>
                <a:gridCol w="1749099">
                  <a:extLst>
                    <a:ext uri="{9D8B030D-6E8A-4147-A177-3AD203B41FA5}">
                      <a16:colId xmlns:a16="http://schemas.microsoft.com/office/drawing/2014/main" val="1858266608"/>
                    </a:ext>
                  </a:extLst>
                </a:gridCol>
              </a:tblGrid>
              <a:tr h="125805">
                <a:tc>
                  <a:txBody>
                    <a:bodyPr/>
                    <a:lstStyle/>
                    <a:p>
                      <a:pPr algn="l" fontAlgn="b"/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Inaptitudes T4 2023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2875931"/>
                  </a:ext>
                </a:extLst>
              </a:tr>
              <a:tr h="671429">
                <a:tc>
                  <a:txBody>
                    <a:bodyPr/>
                    <a:lstStyle/>
                    <a:p>
                      <a:pPr algn="l" fontAlgn="b"/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Nombre d'avis d'inaptitude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Nombre </a:t>
                      </a:r>
                      <a:r>
                        <a:rPr lang="fr-FR" sz="1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SANS</a:t>
                      </a:r>
                      <a:r>
                        <a:rPr lang="fr-FR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reclassement possible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Nombre de propositions de reclassement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Nombre de reclassements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Nombre de licenciements pour inaptitude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05339054"/>
                  </a:ext>
                </a:extLst>
              </a:tr>
              <a:tr h="125805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Blagnac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  <a:endParaRPr kumimoji="0" lang="fr-F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  <a:endParaRPr kumimoji="0" lang="fr-F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  <a:endParaRPr kumimoji="0" lang="fr-F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  <a:endParaRPr kumimoji="0" lang="fr-F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67815166"/>
                  </a:ext>
                </a:extLst>
              </a:tr>
              <a:tr h="125805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Montpellier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  <a:endParaRPr kumimoji="0" lang="fr-F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  <a:endParaRPr kumimoji="0" lang="fr-F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  <a:endParaRPr kumimoji="0" lang="fr-F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  <a:endParaRPr kumimoji="0" lang="fr-F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07651494"/>
                  </a:ext>
                </a:extLst>
              </a:tr>
              <a:tr h="125805">
                <a:tc>
                  <a:txBody>
                    <a:bodyPr/>
                    <a:lstStyle/>
                    <a:p>
                      <a:pPr algn="l" fontAlgn="b"/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  <a:endParaRPr kumimoji="0" lang="fr-F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  <a:endParaRPr kumimoji="0" lang="fr-F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  <a:endParaRPr kumimoji="0" lang="fr-F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  <a:endParaRPr kumimoji="0" lang="fr-F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6988772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06027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40DEE48B-9BF4-C040-942E-119450012436}"/>
              </a:ext>
            </a:extLst>
          </p:cNvPr>
          <p:cNvSpPr/>
          <p:nvPr/>
        </p:nvSpPr>
        <p:spPr>
          <a:xfrm>
            <a:off x="355275" y="1080494"/>
            <a:ext cx="40359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+mj-lt"/>
              </a:rPr>
              <a:t>6 - </a:t>
            </a:r>
            <a:r>
              <a:rPr lang="en-US" sz="3200" b="1" dirty="0" err="1">
                <a:latin typeface="+mj-lt"/>
              </a:rPr>
              <a:t>Démission</a:t>
            </a:r>
            <a:endParaRPr lang="en-US" sz="3200" b="1" dirty="0"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1A2B78-E335-594B-8D77-6AA01920A0D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 flipH="1">
            <a:off x="4571993" y="0"/>
            <a:ext cx="4572007" cy="5149546"/>
          </a:xfrm>
          <a:prstGeom prst="rect">
            <a:avLst/>
          </a:prstGeom>
        </p:spPr>
      </p:pic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3A566985-3C08-B949-B8A2-770940C6578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0788" y="182103"/>
            <a:ext cx="1330407" cy="26792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5B11EE7A-8E86-AC9E-E6EF-87F1837D2E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894076"/>
            <a:ext cx="9144000" cy="224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5325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CB7646C4-2E23-F4DC-16CF-D1B4D35CE8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94076"/>
            <a:ext cx="9144000" cy="2249424"/>
          </a:xfrm>
          <a:prstGeom prst="rect">
            <a:avLst/>
          </a:prstGeom>
        </p:spPr>
      </p:pic>
      <p:sp>
        <p:nvSpPr>
          <p:cNvPr id="26" name="Title 25">
            <a:extLst>
              <a:ext uri="{FF2B5EF4-FFF2-40B4-BE49-F238E27FC236}">
                <a16:creationId xmlns:a16="http://schemas.microsoft.com/office/drawing/2014/main" id="{39B6B6E1-BF67-1A4F-811B-405F90761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827" y="154426"/>
            <a:ext cx="5040630" cy="374548"/>
          </a:xfrm>
        </p:spPr>
        <p:txBody>
          <a:bodyPr/>
          <a:lstStyle/>
          <a:p>
            <a:r>
              <a:rPr lang="en-US" dirty="0" err="1"/>
              <a:t>Démission</a:t>
            </a:r>
            <a:endParaRPr lang="en-US" dirty="0"/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E45655D3-AF16-342A-A088-01EB43DE2D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0357434"/>
              </p:ext>
            </p:extLst>
          </p:nvPr>
        </p:nvGraphicFramePr>
        <p:xfrm>
          <a:off x="2385423" y="1326600"/>
          <a:ext cx="2271512" cy="1567476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1126522">
                  <a:extLst>
                    <a:ext uri="{9D8B030D-6E8A-4147-A177-3AD203B41FA5}">
                      <a16:colId xmlns:a16="http://schemas.microsoft.com/office/drawing/2014/main" val="1578483907"/>
                    </a:ext>
                  </a:extLst>
                </a:gridCol>
                <a:gridCol w="1144990">
                  <a:extLst>
                    <a:ext uri="{9D8B030D-6E8A-4147-A177-3AD203B41FA5}">
                      <a16:colId xmlns:a16="http://schemas.microsoft.com/office/drawing/2014/main" val="848684675"/>
                    </a:ext>
                  </a:extLst>
                </a:gridCol>
              </a:tblGrid>
              <a:tr h="51896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>
                          <a:solidFill>
                            <a:srgbClr val="000000"/>
                          </a:solidFill>
                          <a:effectLst/>
                        </a:rPr>
                        <a:t>Centres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Trimestre 1 2024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74939734"/>
                  </a:ext>
                </a:extLst>
              </a:tr>
              <a:tr h="26477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>
                          <a:solidFill>
                            <a:srgbClr val="000000"/>
                          </a:solidFill>
                          <a:effectLst/>
                        </a:rPr>
                        <a:t>Blagnac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04680235"/>
                  </a:ext>
                </a:extLst>
              </a:tr>
              <a:tr h="26477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>
                          <a:solidFill>
                            <a:srgbClr val="000000"/>
                          </a:solidFill>
                          <a:effectLst/>
                        </a:rPr>
                        <a:t>Montpellier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0 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14339797"/>
                  </a:ext>
                </a:extLst>
              </a:tr>
              <a:tr h="51896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Total général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7142212"/>
                  </a:ext>
                </a:extLst>
              </a:tr>
            </a:tbl>
          </a:graphicData>
        </a:graphic>
      </p:graphicFrame>
      <p:sp>
        <p:nvSpPr>
          <p:cNvPr id="33" name="Espace réservé du texte 32">
            <a:extLst>
              <a:ext uri="{FF2B5EF4-FFF2-40B4-BE49-F238E27FC236}">
                <a16:creationId xmlns:a16="http://schemas.microsoft.com/office/drawing/2014/main" id="{EC79F17A-7DD4-8137-E354-5506AF98DD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T1 2024</a:t>
            </a:r>
          </a:p>
        </p:txBody>
      </p:sp>
    </p:spTree>
    <p:extLst>
      <p:ext uri="{BB962C8B-B14F-4D97-AF65-F5344CB8AC3E}">
        <p14:creationId xmlns:p14="http://schemas.microsoft.com/office/powerpoint/2010/main" val="3753709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2C14DBA-B5F2-624F-B36B-EB61FD1BEE3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4572000" cy="5143500"/>
          </a:xfrm>
          <a:prstGeom prst="rect">
            <a:avLst/>
          </a:prstGeom>
        </p:spPr>
      </p:pic>
      <p:sp>
        <p:nvSpPr>
          <p:cNvPr id="3" name="Rectangle 5">
            <a:extLst>
              <a:ext uri="{FF2B5EF4-FFF2-40B4-BE49-F238E27FC236}">
                <a16:creationId xmlns:a16="http://schemas.microsoft.com/office/drawing/2014/main" id="{0E4008D9-4343-A442-840D-0917061080CF}"/>
              </a:ext>
            </a:extLst>
          </p:cNvPr>
          <p:cNvSpPr/>
          <p:nvPr/>
        </p:nvSpPr>
        <p:spPr>
          <a:xfrm>
            <a:off x="5102846" y="1123732"/>
            <a:ext cx="31594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+mj-lt"/>
              </a:rPr>
              <a:t>7 – </a:t>
            </a:r>
            <a:r>
              <a:rPr lang="en-US" sz="2800" b="1" dirty="0" err="1">
                <a:latin typeface="+mj-lt"/>
              </a:rPr>
              <a:t>Aménagement</a:t>
            </a:r>
            <a:r>
              <a:rPr lang="en-US" sz="2800" b="1" dirty="0">
                <a:latin typeface="+mj-lt"/>
              </a:rPr>
              <a:t> de </a:t>
            </a:r>
            <a:r>
              <a:rPr lang="en-US" sz="2800" b="1" dirty="0" err="1">
                <a:latin typeface="+mj-lt"/>
              </a:rPr>
              <a:t>postes</a:t>
            </a:r>
            <a:r>
              <a:rPr lang="en-US" sz="2800" b="1" dirty="0">
                <a:latin typeface="+mj-lt"/>
              </a:rPr>
              <a:t> TH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1FC3D61-5D1B-8568-D0D2-73D42F3985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94076"/>
            <a:ext cx="9144000" cy="224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227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age 31">
            <a:extLst>
              <a:ext uri="{FF2B5EF4-FFF2-40B4-BE49-F238E27FC236}">
                <a16:creationId xmlns:a16="http://schemas.microsoft.com/office/drawing/2014/main" id="{F169E2A9-BFBA-C1CF-0D37-7401E046B7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94076"/>
            <a:ext cx="9144000" cy="2249424"/>
          </a:xfrm>
          <a:prstGeom prst="rect">
            <a:avLst/>
          </a:prstGeom>
        </p:spPr>
      </p:pic>
      <p:sp>
        <p:nvSpPr>
          <p:cNvPr id="26" name="Title 25">
            <a:extLst>
              <a:ext uri="{FF2B5EF4-FFF2-40B4-BE49-F238E27FC236}">
                <a16:creationId xmlns:a16="http://schemas.microsoft.com/office/drawing/2014/main" id="{39B6B6E1-BF67-1A4F-811B-405F90761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827" y="154426"/>
            <a:ext cx="5040630" cy="374548"/>
          </a:xfrm>
        </p:spPr>
        <p:txBody>
          <a:bodyPr/>
          <a:lstStyle/>
          <a:p>
            <a:r>
              <a:rPr lang="en-US" dirty="0" err="1"/>
              <a:t>Aménagement</a:t>
            </a:r>
            <a:r>
              <a:rPr lang="en-US" dirty="0"/>
              <a:t> de poste TH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A26A84AC-4E05-FF41-BD58-CFE5C22EA4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7827" y="585191"/>
            <a:ext cx="5040630" cy="311402"/>
          </a:xfrm>
        </p:spPr>
        <p:txBody>
          <a:bodyPr/>
          <a:lstStyle/>
          <a:p>
            <a:r>
              <a:rPr lang="en-US" dirty="0"/>
              <a:t>T1 2024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4D880BD8-29CF-3548-1910-A31B6762E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4869656"/>
            <a:ext cx="2057400" cy="273844"/>
          </a:xfrm>
        </p:spPr>
        <p:txBody>
          <a:bodyPr/>
          <a:lstStyle/>
          <a:p>
            <a:fld id="{77984534-C4A0-1744-A0AE-D418451B474A}" type="slidenum">
              <a:rPr lang="en-US" smtClean="0"/>
              <a:t>24</a:t>
            </a:fld>
            <a:endParaRPr lang="en-US"/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6755BF1D-591A-E267-C38C-F562D157BB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8830496"/>
              </p:ext>
            </p:extLst>
          </p:nvPr>
        </p:nvGraphicFramePr>
        <p:xfrm>
          <a:off x="141610" y="1777174"/>
          <a:ext cx="8860779" cy="2433162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914411">
                  <a:extLst>
                    <a:ext uri="{9D8B030D-6E8A-4147-A177-3AD203B41FA5}">
                      <a16:colId xmlns:a16="http://schemas.microsoft.com/office/drawing/2014/main" val="1019102376"/>
                    </a:ext>
                  </a:extLst>
                </a:gridCol>
                <a:gridCol w="399250">
                  <a:extLst>
                    <a:ext uri="{9D8B030D-6E8A-4147-A177-3AD203B41FA5}">
                      <a16:colId xmlns:a16="http://schemas.microsoft.com/office/drawing/2014/main" val="3417740838"/>
                    </a:ext>
                  </a:extLst>
                </a:gridCol>
                <a:gridCol w="1210629">
                  <a:extLst>
                    <a:ext uri="{9D8B030D-6E8A-4147-A177-3AD203B41FA5}">
                      <a16:colId xmlns:a16="http://schemas.microsoft.com/office/drawing/2014/main" val="949339738"/>
                    </a:ext>
                  </a:extLst>
                </a:gridCol>
                <a:gridCol w="1996251">
                  <a:extLst>
                    <a:ext uri="{9D8B030D-6E8A-4147-A177-3AD203B41FA5}">
                      <a16:colId xmlns:a16="http://schemas.microsoft.com/office/drawing/2014/main" val="3141407255"/>
                    </a:ext>
                  </a:extLst>
                </a:gridCol>
                <a:gridCol w="798500">
                  <a:extLst>
                    <a:ext uri="{9D8B030D-6E8A-4147-A177-3AD203B41FA5}">
                      <a16:colId xmlns:a16="http://schemas.microsoft.com/office/drawing/2014/main" val="1737798892"/>
                    </a:ext>
                  </a:extLst>
                </a:gridCol>
                <a:gridCol w="978808">
                  <a:extLst>
                    <a:ext uri="{9D8B030D-6E8A-4147-A177-3AD203B41FA5}">
                      <a16:colId xmlns:a16="http://schemas.microsoft.com/office/drawing/2014/main" val="3613154613"/>
                    </a:ext>
                  </a:extLst>
                </a:gridCol>
                <a:gridCol w="759863">
                  <a:extLst>
                    <a:ext uri="{9D8B030D-6E8A-4147-A177-3AD203B41FA5}">
                      <a16:colId xmlns:a16="http://schemas.microsoft.com/office/drawing/2014/main" val="2358770300"/>
                    </a:ext>
                  </a:extLst>
                </a:gridCol>
                <a:gridCol w="824259">
                  <a:extLst>
                    <a:ext uri="{9D8B030D-6E8A-4147-A177-3AD203B41FA5}">
                      <a16:colId xmlns:a16="http://schemas.microsoft.com/office/drawing/2014/main" val="2823449031"/>
                    </a:ext>
                  </a:extLst>
                </a:gridCol>
                <a:gridCol w="978808">
                  <a:extLst>
                    <a:ext uri="{9D8B030D-6E8A-4147-A177-3AD203B41FA5}">
                      <a16:colId xmlns:a16="http://schemas.microsoft.com/office/drawing/2014/main" val="4095902061"/>
                    </a:ext>
                  </a:extLst>
                </a:gridCol>
              </a:tblGrid>
              <a:tr h="57837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Centre concerné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Poste</a:t>
                      </a:r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Date de réalisation de l'aménagement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Type d'aménagement (à décrire)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A la demande de la médecine du travail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Coût de l'aménagement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Prise en charge AGEFIPH en € 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Montant de participation de l'entreprise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Travail à distance  ou sur site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52925636"/>
                  </a:ext>
                </a:extLst>
              </a:tr>
              <a:tr h="309131">
                <a:tc>
                  <a:txBody>
                    <a:bodyPr/>
                    <a:lstStyle/>
                    <a:p>
                      <a:r>
                        <a:rPr lang="fr-FR" sz="1100" dirty="0">
                          <a:solidFill>
                            <a:srgbClr val="0070C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Blagnac</a:t>
                      </a:r>
                      <a:endParaRPr lang="fr-FR" sz="1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solidFill>
                            <a:srgbClr val="0070C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CC</a:t>
                      </a:r>
                      <a:endParaRPr lang="fr-FR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solidFill>
                            <a:srgbClr val="0070C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24/01/2024</a:t>
                      </a:r>
                      <a:endParaRPr lang="fr-FR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solidFill>
                            <a:srgbClr val="0070C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Bureau assis-debout</a:t>
                      </a:r>
                      <a:endParaRPr lang="fr-FR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7620" marR="7620" marT="7620" anchor="b"/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solidFill>
                            <a:srgbClr val="0070C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OUI</a:t>
                      </a:r>
                      <a:endParaRPr lang="fr-FR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solidFill>
                            <a:srgbClr val="0070C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886.72 € HT</a:t>
                      </a:r>
                      <a:endParaRPr lang="fr-FR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fr-FR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fr-FR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fr-FR" sz="1100" dirty="0">
                          <a:solidFill>
                            <a:srgbClr val="0070C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A distance</a:t>
                      </a:r>
                      <a:endParaRPr lang="fr-FR" sz="1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09007831"/>
                  </a:ext>
                </a:extLst>
              </a:tr>
              <a:tr h="309131">
                <a:tc>
                  <a:txBody>
                    <a:bodyPr/>
                    <a:lstStyle/>
                    <a:p>
                      <a:pPr algn="ctr" fontAlgn="ctr"/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5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16511361"/>
                  </a:ext>
                </a:extLst>
              </a:tr>
              <a:tr h="309131">
                <a:tc>
                  <a:txBody>
                    <a:bodyPr/>
                    <a:lstStyle/>
                    <a:p>
                      <a:pPr algn="ctr" fontAlgn="ctr"/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5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05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05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05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1637079"/>
                  </a:ext>
                </a:extLst>
              </a:tr>
              <a:tr h="309131">
                <a:tc>
                  <a:txBody>
                    <a:bodyPr/>
                    <a:lstStyle/>
                    <a:p>
                      <a:pPr algn="ctr" fontAlgn="ctr"/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5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05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05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05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78516349"/>
                  </a:ext>
                </a:extLst>
              </a:tr>
              <a:tr h="309131">
                <a:tc>
                  <a:txBody>
                    <a:bodyPr/>
                    <a:lstStyle/>
                    <a:p>
                      <a:pPr algn="ctr" fontAlgn="ctr"/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5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05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05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05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92212977"/>
                  </a:ext>
                </a:extLst>
              </a:tr>
              <a:tr h="309131">
                <a:tc>
                  <a:txBody>
                    <a:bodyPr/>
                    <a:lstStyle/>
                    <a:p>
                      <a:pPr algn="ctr" fontAlgn="ctr"/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5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05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05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05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91450477"/>
                  </a:ext>
                </a:extLst>
              </a:tr>
            </a:tbl>
          </a:graphicData>
        </a:graphic>
      </p:graphicFrame>
      <p:sp>
        <p:nvSpPr>
          <p:cNvPr id="33" name="Rectangle 32">
            <a:extLst>
              <a:ext uri="{FF2B5EF4-FFF2-40B4-BE49-F238E27FC236}">
                <a16:creationId xmlns:a16="http://schemas.microsoft.com/office/drawing/2014/main" id="{A4EE0E3A-64E3-483A-C091-A03678F1EA69}"/>
              </a:ext>
            </a:extLst>
          </p:cNvPr>
          <p:cNvSpPr/>
          <p:nvPr/>
        </p:nvSpPr>
        <p:spPr>
          <a:xfrm>
            <a:off x="1343027" y="699183"/>
            <a:ext cx="6036773" cy="789626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>
                <a:solidFill>
                  <a:schemeClr val="tx1"/>
                </a:solidFill>
              </a:rPr>
              <a:t>Nombre de salariés en situation de Handicap:</a:t>
            </a:r>
          </a:p>
          <a:p>
            <a:r>
              <a:rPr lang="fr-FR" dirty="0">
                <a:solidFill>
                  <a:schemeClr val="tx1"/>
                </a:solidFill>
              </a:rPr>
              <a:t>Blagnac: 18</a:t>
            </a:r>
          </a:p>
          <a:p>
            <a:r>
              <a:rPr lang="fr-FR" dirty="0">
                <a:solidFill>
                  <a:schemeClr val="tx1"/>
                </a:solidFill>
              </a:rPr>
              <a:t>Montpellier: 4</a:t>
            </a:r>
          </a:p>
        </p:txBody>
      </p:sp>
    </p:spTree>
    <p:extLst>
      <p:ext uri="{BB962C8B-B14F-4D97-AF65-F5344CB8AC3E}">
        <p14:creationId xmlns:p14="http://schemas.microsoft.com/office/powerpoint/2010/main" val="775768237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642BE455-A75C-1527-0E33-CBAE44546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275" y="1672622"/>
            <a:ext cx="3056382" cy="582898"/>
          </a:xfrm>
        </p:spPr>
        <p:txBody>
          <a:bodyPr>
            <a:normAutofit/>
          </a:bodyPr>
          <a:lstStyle/>
          <a:p>
            <a:r>
              <a:rPr lang="pt-BR" dirty="0"/>
              <a:t>8 – Absentéisme 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71D73A9-2250-7E07-7D3E-D36E8DAD8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984534-C4A0-1744-A0AE-D418451B474A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94D1B1DD-F3B8-5B6A-75CC-297C45774A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94076"/>
            <a:ext cx="9144000" cy="224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8573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C9C90A0-CC53-48F9-676C-401DA1348D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94076"/>
            <a:ext cx="9144000" cy="22494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1236EC-ED88-B546-8A37-FF4B19026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err="1"/>
              <a:t>Absentéisme</a:t>
            </a:r>
            <a:endParaRPr lang="en-US" dirty="0"/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3324BB8D-ECF7-0E46-BB89-8F42F24DDB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Repartition par type absence et de </a:t>
            </a:r>
            <a:r>
              <a:rPr lang="en-US" dirty="0" err="1"/>
              <a:t>contrat</a:t>
            </a:r>
            <a:r>
              <a:rPr lang="en-US" dirty="0"/>
              <a:t> / </a:t>
            </a:r>
            <a:r>
              <a:rPr lang="en-US" dirty="0" err="1"/>
              <a:t>centre</a:t>
            </a:r>
            <a:r>
              <a:rPr lang="en-US" dirty="0"/>
              <a:t> de Blagnac / T1 2024</a:t>
            </a:r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2A07D9D3-69B3-4CB8-B210-9D84DBD570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0654258"/>
              </p:ext>
            </p:extLst>
          </p:nvPr>
        </p:nvGraphicFramePr>
        <p:xfrm>
          <a:off x="540537" y="1630742"/>
          <a:ext cx="3556140" cy="22250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884680">
                  <a:extLst>
                    <a:ext uri="{9D8B030D-6E8A-4147-A177-3AD203B41FA5}">
                      <a16:colId xmlns:a16="http://schemas.microsoft.com/office/drawing/2014/main" val="3129986790"/>
                    </a:ext>
                  </a:extLst>
                </a:gridCol>
                <a:gridCol w="1671460">
                  <a:extLst>
                    <a:ext uri="{9D8B030D-6E8A-4147-A177-3AD203B41FA5}">
                      <a16:colId xmlns:a16="http://schemas.microsoft.com/office/drawing/2014/main" val="20770099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Motifs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Taux d’absentéisme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355669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Injustifiée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13 %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848610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Justifiée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7 %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050266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Maladie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61 %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79557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Grève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15 %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649381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/>
                        <a:t>ABSENTEISME GLOBAL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18,5%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36081180"/>
                  </a:ext>
                </a:extLst>
              </a:tr>
            </a:tbl>
          </a:graphicData>
        </a:graphic>
      </p:graphicFrame>
      <p:sp>
        <p:nvSpPr>
          <p:cNvPr id="6" name="ZoneTexte 5">
            <a:extLst>
              <a:ext uri="{FF2B5EF4-FFF2-40B4-BE49-F238E27FC236}">
                <a16:creationId xmlns:a16="http://schemas.microsoft.com/office/drawing/2014/main" id="{8C8DC421-FB6A-4425-A313-7AB1233969F5}"/>
              </a:ext>
            </a:extLst>
          </p:cNvPr>
          <p:cNvSpPr txBox="1"/>
          <p:nvPr/>
        </p:nvSpPr>
        <p:spPr>
          <a:xfrm>
            <a:off x="287827" y="1237534"/>
            <a:ext cx="40615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Répartition par motif sur l’absentéisme global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087C289-74D9-454A-AE11-EEB0CA810A4C}"/>
              </a:ext>
            </a:extLst>
          </p:cNvPr>
          <p:cNvSpPr txBox="1"/>
          <p:nvPr/>
        </p:nvSpPr>
        <p:spPr>
          <a:xfrm>
            <a:off x="4469651" y="1239893"/>
            <a:ext cx="47025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Répartition par type de contrat sur l’absentéisme global : </a:t>
            </a: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84A79A4D-6ECD-4B4A-BE2A-C226DBD4A3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137593"/>
              </p:ext>
            </p:extLst>
          </p:nvPr>
        </p:nvGraphicFramePr>
        <p:xfrm>
          <a:off x="4864445" y="1655271"/>
          <a:ext cx="3048000" cy="2311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146662317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7690002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Nature du</a:t>
                      </a:r>
                      <a:r>
                        <a:rPr lang="fr-FR" sz="1200" baseline="0" dirty="0"/>
                        <a:t> contrat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Taux d’absentéisme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363686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CDI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17,5 %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251605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CDD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18,3 %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407551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Intérim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18,9 %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15633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Contrats Pro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28,9 %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997930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/>
                        <a:t>ABSENTEISME GLOBAL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18,5 %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435965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64155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E9E5780-8C3D-30F8-DF62-E8EC8F7EB2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94076"/>
            <a:ext cx="9144000" cy="22494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1236EC-ED88-B546-8A37-FF4B19026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err="1"/>
              <a:t>Absentéisme</a:t>
            </a:r>
            <a:endParaRPr lang="en-US" dirty="0"/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3324BB8D-ECF7-0E46-BB89-8F42F24DDB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Evolution du </a:t>
            </a:r>
            <a:r>
              <a:rPr lang="en-US" dirty="0" err="1"/>
              <a:t>taux</a:t>
            </a:r>
            <a:r>
              <a:rPr lang="en-US" dirty="0"/>
              <a:t> </a:t>
            </a:r>
            <a:r>
              <a:rPr lang="en-US" dirty="0" err="1"/>
              <a:t>d’absentéisme</a:t>
            </a:r>
            <a:r>
              <a:rPr lang="en-US" dirty="0"/>
              <a:t> du </a:t>
            </a:r>
            <a:r>
              <a:rPr lang="en-US" dirty="0" err="1"/>
              <a:t>centre</a:t>
            </a:r>
            <a:r>
              <a:rPr lang="en-US" dirty="0"/>
              <a:t> de Blagnac  / T1 2024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ACEA6E9-3B41-1D48-1F4A-B4D56E63FF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94168"/>
            <a:ext cx="9144000" cy="255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7455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3B635FD6-270B-F082-A0B8-7A49E6565A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94076"/>
            <a:ext cx="9144000" cy="22494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1236EC-ED88-B546-8A37-FF4B19026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err="1"/>
              <a:t>Absentéisme</a:t>
            </a:r>
            <a:endParaRPr lang="en-US" dirty="0"/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3324BB8D-ECF7-0E46-BB89-8F42F24DDB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Répartition</a:t>
            </a:r>
            <a:r>
              <a:rPr lang="en-US" dirty="0"/>
              <a:t> par type </a:t>
            </a:r>
            <a:r>
              <a:rPr lang="en-US" dirty="0" err="1"/>
              <a:t>d’absence</a:t>
            </a:r>
            <a:r>
              <a:rPr lang="en-US" dirty="0"/>
              <a:t> et de </a:t>
            </a:r>
            <a:r>
              <a:rPr lang="en-US" dirty="0" err="1"/>
              <a:t>contrat</a:t>
            </a:r>
            <a:r>
              <a:rPr lang="en-US" dirty="0"/>
              <a:t> en WAHA du </a:t>
            </a:r>
            <a:r>
              <a:rPr lang="en-US" dirty="0" err="1"/>
              <a:t>centre</a:t>
            </a:r>
            <a:r>
              <a:rPr lang="en-US" dirty="0"/>
              <a:t> de BLAGNAC / T1 2024</a:t>
            </a:r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8596DA51-88B2-45B0-BA21-D34E26ADB6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6738773"/>
              </p:ext>
            </p:extLst>
          </p:nvPr>
        </p:nvGraphicFramePr>
        <p:xfrm>
          <a:off x="652297" y="1655271"/>
          <a:ext cx="3556140" cy="22250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884680">
                  <a:extLst>
                    <a:ext uri="{9D8B030D-6E8A-4147-A177-3AD203B41FA5}">
                      <a16:colId xmlns:a16="http://schemas.microsoft.com/office/drawing/2014/main" val="3129986790"/>
                    </a:ext>
                  </a:extLst>
                </a:gridCol>
                <a:gridCol w="1671460">
                  <a:extLst>
                    <a:ext uri="{9D8B030D-6E8A-4147-A177-3AD203B41FA5}">
                      <a16:colId xmlns:a16="http://schemas.microsoft.com/office/drawing/2014/main" val="20770099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Motifs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Taux d’absentéisme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355669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Injustifiée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7 %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848610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Justifiée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9 %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050266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Maladie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63 %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79557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Grève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17 %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649381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/>
                        <a:t>ABSENTEISME GLOBAL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14,9 %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36081180"/>
                  </a:ext>
                </a:extLst>
              </a:tr>
            </a:tbl>
          </a:graphicData>
        </a:graphic>
      </p:graphicFrame>
      <p:sp>
        <p:nvSpPr>
          <p:cNvPr id="6" name="ZoneTexte 5">
            <a:extLst>
              <a:ext uri="{FF2B5EF4-FFF2-40B4-BE49-F238E27FC236}">
                <a16:creationId xmlns:a16="http://schemas.microsoft.com/office/drawing/2014/main" id="{2E0047B6-4FFE-4FFF-B76C-B69245B87268}"/>
              </a:ext>
            </a:extLst>
          </p:cNvPr>
          <p:cNvSpPr txBox="1"/>
          <p:nvPr/>
        </p:nvSpPr>
        <p:spPr>
          <a:xfrm>
            <a:off x="287827" y="1237534"/>
            <a:ext cx="40615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Répartition par motif sur l’absentéisme global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B0FDF51-55AC-4D04-AD58-A5A3C12B4C50}"/>
              </a:ext>
            </a:extLst>
          </p:cNvPr>
          <p:cNvSpPr txBox="1"/>
          <p:nvPr/>
        </p:nvSpPr>
        <p:spPr>
          <a:xfrm>
            <a:off x="4469651" y="1239893"/>
            <a:ext cx="47025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Répartition par type de contrat sur l’absentéisme global : </a:t>
            </a: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C236964C-894D-4682-A6DF-09148E4600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7558244"/>
              </p:ext>
            </p:extLst>
          </p:nvPr>
        </p:nvGraphicFramePr>
        <p:xfrm>
          <a:off x="4860734" y="1654462"/>
          <a:ext cx="3048000" cy="23114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146662317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7690002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Nature du</a:t>
                      </a:r>
                      <a:r>
                        <a:rPr lang="fr-FR" sz="1200" baseline="0" dirty="0"/>
                        <a:t> contrat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Taux d’absentéisme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363686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CDI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14,1 %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251605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CDD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44 %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407551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Intérim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10,9 %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15633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Contrats Pro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26,6 %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327380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/>
                        <a:t>ABSENTEISME GLOBAL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14,9 %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435965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96642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A8CE476-B42B-C9F5-68A4-39120BCF03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94076"/>
            <a:ext cx="9144000" cy="22494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1236EC-ED88-B546-8A37-FF4B19026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err="1"/>
              <a:t>Absentéisme</a:t>
            </a:r>
            <a:endParaRPr lang="en-US" dirty="0"/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3324BB8D-ECF7-0E46-BB89-8F42F24DDB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Evolution du </a:t>
            </a:r>
            <a:r>
              <a:rPr lang="en-US" dirty="0" err="1"/>
              <a:t>taux</a:t>
            </a:r>
            <a:r>
              <a:rPr lang="en-US" dirty="0"/>
              <a:t> </a:t>
            </a:r>
            <a:r>
              <a:rPr lang="en-US" dirty="0" err="1"/>
              <a:t>d’absentéisme</a:t>
            </a:r>
            <a:r>
              <a:rPr lang="en-US" dirty="0"/>
              <a:t> en WAHA du </a:t>
            </a:r>
            <a:r>
              <a:rPr lang="en-US" dirty="0" err="1"/>
              <a:t>centre</a:t>
            </a:r>
            <a:r>
              <a:rPr lang="en-US" dirty="0"/>
              <a:t> de Blagnac / T1 2024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229CE89-DBAC-C541-DDBF-2CAAC5E222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75478"/>
            <a:ext cx="9144000" cy="2392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820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3455753E-D598-7680-F6EA-58165D401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000000"/>
                </a:solidFill>
                <a:latin typeface="Calibri"/>
              </a:rPr>
              <a:t>1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– Accident du travail</a:t>
            </a:r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6291DA2-3D0A-3094-D68A-AE6F6AA02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84534-C4A0-1744-A0AE-D418451B474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4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C9C90A0-CC53-48F9-676C-401DA1348D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94076"/>
            <a:ext cx="9144000" cy="22494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1236EC-ED88-B546-8A37-FF4B19026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err="1"/>
              <a:t>Absentéisme</a:t>
            </a:r>
            <a:endParaRPr lang="en-US" dirty="0"/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3324BB8D-ECF7-0E46-BB89-8F42F24DDB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Répartition</a:t>
            </a:r>
            <a:r>
              <a:rPr lang="en-US" dirty="0"/>
              <a:t> par type </a:t>
            </a:r>
            <a:r>
              <a:rPr lang="en-US" dirty="0" err="1"/>
              <a:t>d’absence</a:t>
            </a:r>
            <a:r>
              <a:rPr lang="en-US" dirty="0"/>
              <a:t> et de </a:t>
            </a:r>
            <a:r>
              <a:rPr lang="en-US" dirty="0" err="1"/>
              <a:t>contrat</a:t>
            </a:r>
            <a:r>
              <a:rPr lang="en-US" dirty="0"/>
              <a:t> / </a:t>
            </a:r>
            <a:r>
              <a:rPr lang="en-US" dirty="0" err="1"/>
              <a:t>centre</a:t>
            </a:r>
            <a:r>
              <a:rPr lang="en-US" dirty="0"/>
              <a:t> de Montpellier / T1 2024</a:t>
            </a:r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2A07D9D3-69B3-4CB8-B210-9D84DBD570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7146603"/>
              </p:ext>
            </p:extLst>
          </p:nvPr>
        </p:nvGraphicFramePr>
        <p:xfrm>
          <a:off x="540537" y="1630742"/>
          <a:ext cx="3556140" cy="22250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884680">
                  <a:extLst>
                    <a:ext uri="{9D8B030D-6E8A-4147-A177-3AD203B41FA5}">
                      <a16:colId xmlns:a16="http://schemas.microsoft.com/office/drawing/2014/main" val="3129986790"/>
                    </a:ext>
                  </a:extLst>
                </a:gridCol>
                <a:gridCol w="1671460">
                  <a:extLst>
                    <a:ext uri="{9D8B030D-6E8A-4147-A177-3AD203B41FA5}">
                      <a16:colId xmlns:a16="http://schemas.microsoft.com/office/drawing/2014/main" val="20770099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Motifs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Taux d’absentéisme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355669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Injustifiée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6 %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848610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Justifiée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11 %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050266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Maladie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73 %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79557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Grève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11 %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649381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/>
                        <a:t>ABSENTEISME GLOBAL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16,1 %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36081180"/>
                  </a:ext>
                </a:extLst>
              </a:tr>
            </a:tbl>
          </a:graphicData>
        </a:graphic>
      </p:graphicFrame>
      <p:sp>
        <p:nvSpPr>
          <p:cNvPr id="6" name="ZoneTexte 5">
            <a:extLst>
              <a:ext uri="{FF2B5EF4-FFF2-40B4-BE49-F238E27FC236}">
                <a16:creationId xmlns:a16="http://schemas.microsoft.com/office/drawing/2014/main" id="{8C8DC421-FB6A-4425-A313-7AB1233969F5}"/>
              </a:ext>
            </a:extLst>
          </p:cNvPr>
          <p:cNvSpPr txBox="1"/>
          <p:nvPr/>
        </p:nvSpPr>
        <p:spPr>
          <a:xfrm>
            <a:off x="287827" y="1237534"/>
            <a:ext cx="40615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Répartition par motif sur l’absentéisme global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087C289-74D9-454A-AE11-EEB0CA810A4C}"/>
              </a:ext>
            </a:extLst>
          </p:cNvPr>
          <p:cNvSpPr txBox="1"/>
          <p:nvPr/>
        </p:nvSpPr>
        <p:spPr>
          <a:xfrm>
            <a:off x="4469651" y="1239893"/>
            <a:ext cx="47025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Répartition par type de contrat sur l’absentéisme global : </a:t>
            </a: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84A79A4D-6ECD-4B4A-BE2A-C226DBD4A3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7686352"/>
              </p:ext>
            </p:extLst>
          </p:nvPr>
        </p:nvGraphicFramePr>
        <p:xfrm>
          <a:off x="4864445" y="1655271"/>
          <a:ext cx="3048000" cy="2311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146662317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7690002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Nature du</a:t>
                      </a:r>
                      <a:r>
                        <a:rPr lang="fr-FR" sz="1200" baseline="0" dirty="0"/>
                        <a:t> contrat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Taux d’absentéisme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363686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CDI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16,1 %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251605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CDD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407551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Intérim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15633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Contrats Pro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997930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/>
                        <a:t>ABSENTEISME GLOBAL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16,1 %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435965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18295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E9E5780-8C3D-30F8-DF62-E8EC8F7EB2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94076"/>
            <a:ext cx="9144000" cy="22494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1236EC-ED88-B546-8A37-FF4B19026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err="1"/>
              <a:t>Absentéisme</a:t>
            </a:r>
            <a:endParaRPr lang="en-US" dirty="0"/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3324BB8D-ECF7-0E46-BB89-8F42F24DDB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Evolution du </a:t>
            </a:r>
            <a:r>
              <a:rPr lang="en-US" dirty="0" err="1"/>
              <a:t>taux</a:t>
            </a:r>
            <a:r>
              <a:rPr lang="en-US" dirty="0"/>
              <a:t> </a:t>
            </a:r>
            <a:r>
              <a:rPr lang="en-US" dirty="0" err="1"/>
              <a:t>d’absentéisme</a:t>
            </a:r>
            <a:r>
              <a:rPr lang="en-US" dirty="0"/>
              <a:t> du </a:t>
            </a:r>
            <a:r>
              <a:rPr lang="en-US" dirty="0" err="1"/>
              <a:t>centre</a:t>
            </a:r>
            <a:r>
              <a:rPr lang="en-US" dirty="0"/>
              <a:t> de Montpellier  / T1 2024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CA861F0-5AF1-848F-CD38-FC4D6C041A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14737"/>
            <a:ext cx="9144000" cy="251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430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3B635FD6-270B-F082-A0B8-7A49E6565A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94076"/>
            <a:ext cx="9144000" cy="22494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1236EC-ED88-B546-8A37-FF4B19026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err="1"/>
              <a:t>Absentéisme</a:t>
            </a:r>
            <a:endParaRPr lang="en-US" dirty="0"/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3324BB8D-ECF7-0E46-BB89-8F42F24DDB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Répartition</a:t>
            </a:r>
            <a:r>
              <a:rPr lang="en-US" dirty="0"/>
              <a:t> par type </a:t>
            </a:r>
            <a:r>
              <a:rPr lang="en-US" dirty="0" err="1"/>
              <a:t>d’absence</a:t>
            </a:r>
            <a:r>
              <a:rPr lang="en-US" dirty="0"/>
              <a:t> et de </a:t>
            </a:r>
            <a:r>
              <a:rPr lang="en-US" dirty="0" err="1"/>
              <a:t>contrat</a:t>
            </a:r>
            <a:r>
              <a:rPr lang="en-US" dirty="0"/>
              <a:t> en WAHA du </a:t>
            </a:r>
            <a:r>
              <a:rPr lang="en-US" dirty="0" err="1"/>
              <a:t>centre</a:t>
            </a:r>
            <a:r>
              <a:rPr lang="en-US" dirty="0"/>
              <a:t> de Montpellier / T1 2024</a:t>
            </a:r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8596DA51-88B2-45B0-BA21-D34E26ADB6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502943"/>
              </p:ext>
            </p:extLst>
          </p:nvPr>
        </p:nvGraphicFramePr>
        <p:xfrm>
          <a:off x="652297" y="1655271"/>
          <a:ext cx="3556140" cy="22250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884680">
                  <a:extLst>
                    <a:ext uri="{9D8B030D-6E8A-4147-A177-3AD203B41FA5}">
                      <a16:colId xmlns:a16="http://schemas.microsoft.com/office/drawing/2014/main" val="3129986790"/>
                    </a:ext>
                  </a:extLst>
                </a:gridCol>
                <a:gridCol w="1671460">
                  <a:extLst>
                    <a:ext uri="{9D8B030D-6E8A-4147-A177-3AD203B41FA5}">
                      <a16:colId xmlns:a16="http://schemas.microsoft.com/office/drawing/2014/main" val="20770099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Motifs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Taux d’absentéisme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355669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Injustifiée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9 %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848610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Justifiée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16 %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050266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Maladie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63 %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79557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Grève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12 %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649381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/>
                        <a:t>ABSENTEISME GLOBAL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15,5 %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36081180"/>
                  </a:ext>
                </a:extLst>
              </a:tr>
            </a:tbl>
          </a:graphicData>
        </a:graphic>
      </p:graphicFrame>
      <p:sp>
        <p:nvSpPr>
          <p:cNvPr id="6" name="ZoneTexte 5">
            <a:extLst>
              <a:ext uri="{FF2B5EF4-FFF2-40B4-BE49-F238E27FC236}">
                <a16:creationId xmlns:a16="http://schemas.microsoft.com/office/drawing/2014/main" id="{2E0047B6-4FFE-4FFF-B76C-B69245B87268}"/>
              </a:ext>
            </a:extLst>
          </p:cNvPr>
          <p:cNvSpPr txBox="1"/>
          <p:nvPr/>
        </p:nvSpPr>
        <p:spPr>
          <a:xfrm>
            <a:off x="287827" y="1237534"/>
            <a:ext cx="40615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Répartition par motif sur l’absentéisme global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B0FDF51-55AC-4D04-AD58-A5A3C12B4C50}"/>
              </a:ext>
            </a:extLst>
          </p:cNvPr>
          <p:cNvSpPr txBox="1"/>
          <p:nvPr/>
        </p:nvSpPr>
        <p:spPr>
          <a:xfrm>
            <a:off x="4469651" y="1239893"/>
            <a:ext cx="47025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Répartition par type de contrat sur l’absentéisme global : </a:t>
            </a: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C236964C-894D-4682-A6DF-09148E4600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1623282"/>
              </p:ext>
            </p:extLst>
          </p:nvPr>
        </p:nvGraphicFramePr>
        <p:xfrm>
          <a:off x="4860734" y="1654462"/>
          <a:ext cx="3048000" cy="19994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146662317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7690002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Nature du</a:t>
                      </a:r>
                      <a:r>
                        <a:rPr lang="fr-FR" sz="1200" baseline="0" dirty="0"/>
                        <a:t> contrat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Taux d’absentéisme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363686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CDI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15,5 %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251605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CDD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40755140"/>
                  </a:ext>
                </a:extLst>
              </a:tr>
              <a:tr h="429760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Intérim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15633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/>
                        <a:t>ABSENTEISME GLOBAL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15,5 %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435965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27325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A8CE476-B42B-C9F5-68A4-39120BCF03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94076"/>
            <a:ext cx="9144000" cy="22494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1236EC-ED88-B546-8A37-FF4B19026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err="1"/>
              <a:t>Absentéisme</a:t>
            </a:r>
            <a:endParaRPr lang="en-US" dirty="0"/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3324BB8D-ECF7-0E46-BB89-8F42F24DDB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Evolution du </a:t>
            </a:r>
            <a:r>
              <a:rPr lang="en-US" dirty="0" err="1"/>
              <a:t>taux</a:t>
            </a:r>
            <a:r>
              <a:rPr lang="en-US" dirty="0"/>
              <a:t> </a:t>
            </a:r>
            <a:r>
              <a:rPr lang="en-US" dirty="0" err="1"/>
              <a:t>d’absentéisme</a:t>
            </a:r>
            <a:r>
              <a:rPr lang="en-US" dirty="0"/>
              <a:t> en WAHA du </a:t>
            </a:r>
            <a:r>
              <a:rPr lang="en-US" dirty="0" err="1"/>
              <a:t>cente</a:t>
            </a:r>
            <a:r>
              <a:rPr lang="en-US" dirty="0"/>
              <a:t> de Montpellier / T1 2024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73CFF41-1EE0-1A33-F6C1-324C7BB82E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34356"/>
            <a:ext cx="9144000" cy="2474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0457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642BE455-A75C-1527-0E33-CBAE44546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275" y="1672622"/>
            <a:ext cx="3707274" cy="582898"/>
          </a:xfrm>
        </p:spPr>
        <p:txBody>
          <a:bodyPr>
            <a:normAutofit/>
          </a:bodyPr>
          <a:lstStyle/>
          <a:p>
            <a:r>
              <a:rPr lang="pt-BR" dirty="0"/>
              <a:t>9 – Visites médicales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71D73A9-2250-7E07-7D3E-D36E8DAD8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984534-C4A0-1744-A0AE-D418451B474A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94D1B1DD-F3B8-5B6A-75CC-297C45774A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94076"/>
            <a:ext cx="9144000" cy="224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2312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A8CE476-B42B-C9F5-68A4-39120BCF03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94076"/>
            <a:ext cx="9144000" cy="22494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1236EC-ED88-B546-8A37-FF4B19026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err="1"/>
              <a:t>Visites</a:t>
            </a:r>
            <a:r>
              <a:rPr lang="en-US" dirty="0"/>
              <a:t> </a:t>
            </a:r>
            <a:r>
              <a:rPr lang="en-US" dirty="0" err="1"/>
              <a:t>médicales</a:t>
            </a:r>
            <a:endParaRPr lang="en-US" dirty="0"/>
          </a:p>
        </p:txBody>
      </p:sp>
      <p:sp>
        <p:nvSpPr>
          <p:cNvPr id="11" name="Text Placeholder 39">
            <a:extLst>
              <a:ext uri="{FF2B5EF4-FFF2-40B4-BE49-F238E27FC236}">
                <a16:creationId xmlns:a16="http://schemas.microsoft.com/office/drawing/2014/main" id="{99867460-FEEA-C3D0-CC69-3F54A8D19F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7827" y="581892"/>
            <a:ext cx="5040630" cy="311402"/>
          </a:xfrm>
        </p:spPr>
        <p:txBody>
          <a:bodyPr/>
          <a:lstStyle/>
          <a:p>
            <a:r>
              <a:rPr lang="en-US" dirty="0" err="1"/>
              <a:t>Nombre</a:t>
            </a:r>
            <a:r>
              <a:rPr lang="en-US" dirty="0"/>
              <a:t> de </a:t>
            </a:r>
            <a:r>
              <a:rPr lang="en-US" dirty="0" err="1"/>
              <a:t>visites</a:t>
            </a:r>
            <a:r>
              <a:rPr lang="en-US" dirty="0"/>
              <a:t> </a:t>
            </a:r>
            <a:r>
              <a:rPr lang="en-US" dirty="0" err="1"/>
              <a:t>médicales</a:t>
            </a:r>
            <a:r>
              <a:rPr lang="en-US" dirty="0"/>
              <a:t> par </a:t>
            </a:r>
            <a:r>
              <a:rPr lang="en-US" dirty="0" err="1"/>
              <a:t>typologie</a:t>
            </a:r>
            <a:r>
              <a:rPr lang="en-US" dirty="0"/>
              <a:t>/ T1 2024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389DDE5-576D-1B67-E2DA-2D9A2F63EF32}"/>
              </a:ext>
            </a:extLst>
          </p:cNvPr>
          <p:cNvSpPr txBox="1"/>
          <p:nvPr/>
        </p:nvSpPr>
        <p:spPr>
          <a:xfrm>
            <a:off x="662026" y="1155138"/>
            <a:ext cx="6879946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100" dirty="0">
                <a:solidFill>
                  <a:srgbClr val="0070C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Blagnac : </a:t>
            </a:r>
            <a:endParaRPr lang="fr-FR" sz="11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fr-FR" sz="1100" b="1" dirty="0">
                <a:solidFill>
                  <a:srgbClr val="0070C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21 visites médicales réalisées au total :</a:t>
            </a:r>
            <a:endParaRPr lang="fr-FR" sz="1100" dirty="0">
              <a:solidFill>
                <a:srgbClr val="0070C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r-FR" sz="1100" dirty="0">
                <a:solidFill>
                  <a:srgbClr val="0070C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6 visites médicales d’embauche</a:t>
            </a:r>
            <a:endParaRPr lang="fr-FR" sz="1100" dirty="0">
              <a:solidFill>
                <a:srgbClr val="0070C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r-FR" sz="1100" dirty="0">
                <a:solidFill>
                  <a:srgbClr val="0070C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2 visites de reprises</a:t>
            </a:r>
            <a:endParaRPr lang="fr-FR" sz="1100" dirty="0">
              <a:solidFill>
                <a:srgbClr val="0070C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r-FR" sz="1100" dirty="0">
                <a:solidFill>
                  <a:srgbClr val="0070C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5 visites à la demande de l’employeur</a:t>
            </a:r>
            <a:endParaRPr lang="fr-FR" sz="1100" dirty="0">
              <a:solidFill>
                <a:srgbClr val="0070C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r-FR" sz="1100" dirty="0">
                <a:solidFill>
                  <a:srgbClr val="0070C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4 visites à la demande du médecin</a:t>
            </a:r>
            <a:endParaRPr lang="fr-FR" sz="1100" dirty="0">
              <a:solidFill>
                <a:srgbClr val="0070C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r-FR" sz="1100" dirty="0">
                <a:solidFill>
                  <a:srgbClr val="0070C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3 visites à la demande du salarié</a:t>
            </a:r>
            <a:endParaRPr lang="fr-FR" sz="1100" dirty="0">
              <a:solidFill>
                <a:srgbClr val="0070C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r-FR" sz="1100" dirty="0">
                <a:solidFill>
                  <a:srgbClr val="0070C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1 visite périodique</a:t>
            </a:r>
            <a:endParaRPr lang="fr-FR" sz="1100" dirty="0">
              <a:solidFill>
                <a:srgbClr val="0070C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fr-FR" sz="1100" b="1" dirty="0">
                <a:solidFill>
                  <a:srgbClr val="0070C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4 visites médicales prévues où les salariés étaient absents et n’ont pas prévenu</a:t>
            </a:r>
            <a:endParaRPr lang="fr-FR" sz="1100" dirty="0">
              <a:solidFill>
                <a:srgbClr val="0070C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fr-FR" sz="1100" dirty="0">
                <a:solidFill>
                  <a:srgbClr val="0070C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  <a:endParaRPr lang="fr-FR" sz="11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fr-FR" sz="1100" dirty="0">
                <a:solidFill>
                  <a:srgbClr val="0070C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Montpellier :</a:t>
            </a:r>
            <a:endParaRPr lang="fr-FR" sz="11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fr-FR" sz="1100" b="1" dirty="0">
                <a:solidFill>
                  <a:srgbClr val="0070C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1 visite médicale prévue sur la période où le salarié ne s’est pas présenté (en attente d’une nouvelle convocation)</a:t>
            </a:r>
            <a:endParaRPr lang="fr-FR" sz="1100" dirty="0">
              <a:solidFill>
                <a:srgbClr val="0070C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fr-FR" sz="1100" i="1" dirty="0">
                <a:solidFill>
                  <a:srgbClr val="0070C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Attention : le nombre est bas car en 2023, 13 salariés (sur un effectif de 20) ont eu des visites : 3 VIP initiale / 6 visites de reprise / 1 visite à mi-carrière / 2 visites à la demande du médecin / 1 visite à la demande de l’employeur.</a:t>
            </a:r>
            <a:endParaRPr lang="fr-FR" sz="11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fr-FR" sz="1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</a:p>
          <a:p>
            <a:r>
              <a:rPr lang="fr-FR" sz="1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6478645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A8CE476-B42B-C9F5-68A4-39120BCF03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94076"/>
            <a:ext cx="9144000" cy="22494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1236EC-ED88-B546-8A37-FF4B19026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err="1"/>
              <a:t>Visites</a:t>
            </a:r>
            <a:r>
              <a:rPr lang="en-US" dirty="0"/>
              <a:t> </a:t>
            </a:r>
            <a:r>
              <a:rPr lang="en-US" dirty="0" err="1"/>
              <a:t>médicales</a:t>
            </a:r>
            <a:endParaRPr lang="en-US" dirty="0"/>
          </a:p>
        </p:txBody>
      </p:sp>
      <p:sp>
        <p:nvSpPr>
          <p:cNvPr id="11" name="Text Placeholder 39">
            <a:extLst>
              <a:ext uri="{FF2B5EF4-FFF2-40B4-BE49-F238E27FC236}">
                <a16:creationId xmlns:a16="http://schemas.microsoft.com/office/drawing/2014/main" id="{99867460-FEEA-C3D0-CC69-3F54A8D19F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7827" y="581892"/>
            <a:ext cx="5040630" cy="311402"/>
          </a:xfrm>
        </p:spPr>
        <p:txBody>
          <a:bodyPr/>
          <a:lstStyle/>
          <a:p>
            <a:r>
              <a:rPr lang="en-US" dirty="0" err="1"/>
              <a:t>Aménagements</a:t>
            </a:r>
            <a:r>
              <a:rPr lang="en-US" dirty="0"/>
              <a:t> </a:t>
            </a:r>
            <a:r>
              <a:rPr lang="en-US" dirty="0" err="1"/>
              <a:t>horaires</a:t>
            </a:r>
            <a:r>
              <a:rPr lang="en-US" dirty="0"/>
              <a:t>/ T1 2024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805138F-2EB0-D9E9-DE19-7D408C9121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9817" y="1348898"/>
            <a:ext cx="5446547" cy="3212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5063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642BE455-A75C-1527-0E33-CBAE44546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275" y="1672622"/>
            <a:ext cx="3707274" cy="582898"/>
          </a:xfrm>
        </p:spPr>
        <p:txBody>
          <a:bodyPr>
            <a:normAutofit fontScale="90000"/>
          </a:bodyPr>
          <a:lstStyle/>
          <a:p>
            <a:r>
              <a:rPr lang="pt-BR" dirty="0"/>
              <a:t>10 – Attrition et Turn Over par activité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71D73A9-2250-7E07-7D3E-D36E8DAD8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984534-C4A0-1744-A0AE-D418451B474A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94D1B1DD-F3B8-5B6A-75CC-297C45774A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94076"/>
            <a:ext cx="9144000" cy="224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0105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A8CE476-B42B-C9F5-68A4-39120BCF03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94076"/>
            <a:ext cx="9144000" cy="22494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1236EC-ED88-B546-8A37-FF4B19026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Attrition et Turn Over par </a:t>
            </a:r>
            <a:r>
              <a:rPr lang="en-US" dirty="0" err="1"/>
              <a:t>activité</a:t>
            </a:r>
            <a:endParaRPr lang="en-US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CF4328F-07F2-70F9-CE42-6A1FBCF18C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BLAGNAC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6481A8D-B477-CDE1-9E58-7B9EEBF623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11519"/>
            <a:ext cx="9144000" cy="163558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7ED856C0-A9CD-BF49-9D16-540003132D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977423"/>
            <a:ext cx="9144000" cy="1562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57672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4"/>
            </a:gs>
            <a:gs pos="0">
              <a:schemeClr val="accent1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7">
            <a:extLst>
              <a:ext uri="{FF2B5EF4-FFF2-40B4-BE49-F238E27FC236}">
                <a16:creationId xmlns:a16="http://schemas.microsoft.com/office/drawing/2014/main" id="{3FD49ECE-0CF6-384F-B5C9-FFE11A42F7D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alphaModFix amt="4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416" y="605200"/>
            <a:ext cx="9144000" cy="4538300"/>
          </a:xfrm>
          <a:prstGeom prst="rect">
            <a:avLst/>
          </a:prstGeom>
        </p:spPr>
      </p:pic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57CB1BCA-5028-A846-89DD-27027D511ECC}"/>
              </a:ext>
            </a:extLst>
          </p:cNvPr>
          <p:cNvSpPr txBox="1">
            <a:spLocks/>
          </p:cNvSpPr>
          <p:nvPr/>
        </p:nvSpPr>
        <p:spPr>
          <a:xfrm>
            <a:off x="7086600" y="4869656"/>
            <a:ext cx="20574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7984534-C4A0-1744-A0AE-D418451B474A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4" name="Imagem 12">
            <a:extLst>
              <a:ext uri="{FF2B5EF4-FFF2-40B4-BE49-F238E27FC236}">
                <a16:creationId xmlns:a16="http://schemas.microsoft.com/office/drawing/2014/main" id="{697981E2-6655-9048-BAC6-C7892EA3AE6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0387" y="1773599"/>
            <a:ext cx="3963225" cy="798151"/>
          </a:xfrm>
          <a:prstGeom prst="rect">
            <a:avLst/>
          </a:prstGeom>
        </p:spPr>
      </p:pic>
      <p:pic>
        <p:nvPicPr>
          <p:cNvPr id="5" name="Imagem 3">
            <a:extLst>
              <a:ext uri="{FF2B5EF4-FFF2-40B4-BE49-F238E27FC236}">
                <a16:creationId xmlns:a16="http://schemas.microsoft.com/office/drawing/2014/main" id="{D159D6C0-C1E8-8948-A2AC-C5A4D7A6C1D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896612"/>
            <a:ext cx="9144000" cy="246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749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A567A59B-E011-C2CA-17EC-2321A51360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73106"/>
            <a:ext cx="9144000" cy="2249424"/>
          </a:xfrm>
          <a:prstGeom prst="rect">
            <a:avLst/>
          </a:prstGeom>
        </p:spPr>
      </p:pic>
      <p:sp>
        <p:nvSpPr>
          <p:cNvPr id="26" name="Title 25">
            <a:extLst>
              <a:ext uri="{FF2B5EF4-FFF2-40B4-BE49-F238E27FC236}">
                <a16:creationId xmlns:a16="http://schemas.microsoft.com/office/drawing/2014/main" id="{39B6B6E1-BF67-1A4F-811B-405F90761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27" y="46631"/>
            <a:ext cx="5040630" cy="374548"/>
          </a:xfrm>
        </p:spPr>
        <p:txBody>
          <a:bodyPr/>
          <a:lstStyle/>
          <a:p>
            <a:r>
              <a:rPr lang="en-US" dirty="0"/>
              <a:t>Accidents du travail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A26A84AC-4E05-FF41-BD58-CFE5C22EA4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1627" y="421179"/>
            <a:ext cx="5040630" cy="311402"/>
          </a:xfrm>
        </p:spPr>
        <p:txBody>
          <a:bodyPr/>
          <a:lstStyle/>
          <a:p>
            <a:r>
              <a:rPr lang="fr-FR" dirty="0"/>
              <a:t>Suivi Accident de travail - Centre de Blagnac et Montpellier / T4 2023</a:t>
            </a:r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11DBC6F1-EEAD-9994-7C71-7198BC99F8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2923378"/>
              </p:ext>
            </p:extLst>
          </p:nvPr>
        </p:nvGraphicFramePr>
        <p:xfrm>
          <a:off x="892232" y="940593"/>
          <a:ext cx="6935254" cy="3262313"/>
        </p:xfrm>
        <a:graphic>
          <a:graphicData uri="http://schemas.openxmlformats.org/drawingml/2006/table">
            <a:tbl>
              <a:tblPr firstRow="1" firstCol="1" bandRow="1"/>
              <a:tblGrid>
                <a:gridCol w="1183414">
                  <a:extLst>
                    <a:ext uri="{9D8B030D-6E8A-4147-A177-3AD203B41FA5}">
                      <a16:colId xmlns:a16="http://schemas.microsoft.com/office/drawing/2014/main" val="1328896876"/>
                    </a:ext>
                  </a:extLst>
                </a:gridCol>
                <a:gridCol w="620088">
                  <a:extLst>
                    <a:ext uri="{9D8B030D-6E8A-4147-A177-3AD203B41FA5}">
                      <a16:colId xmlns:a16="http://schemas.microsoft.com/office/drawing/2014/main" val="2884984376"/>
                    </a:ext>
                  </a:extLst>
                </a:gridCol>
                <a:gridCol w="947802">
                  <a:extLst>
                    <a:ext uri="{9D8B030D-6E8A-4147-A177-3AD203B41FA5}">
                      <a16:colId xmlns:a16="http://schemas.microsoft.com/office/drawing/2014/main" val="1883818879"/>
                    </a:ext>
                  </a:extLst>
                </a:gridCol>
                <a:gridCol w="1021699">
                  <a:extLst>
                    <a:ext uri="{9D8B030D-6E8A-4147-A177-3AD203B41FA5}">
                      <a16:colId xmlns:a16="http://schemas.microsoft.com/office/drawing/2014/main" val="1584568878"/>
                    </a:ext>
                  </a:extLst>
                </a:gridCol>
                <a:gridCol w="840706">
                  <a:extLst>
                    <a:ext uri="{9D8B030D-6E8A-4147-A177-3AD203B41FA5}">
                      <a16:colId xmlns:a16="http://schemas.microsoft.com/office/drawing/2014/main" val="3031093488"/>
                    </a:ext>
                  </a:extLst>
                </a:gridCol>
                <a:gridCol w="839635">
                  <a:extLst>
                    <a:ext uri="{9D8B030D-6E8A-4147-A177-3AD203B41FA5}">
                      <a16:colId xmlns:a16="http://schemas.microsoft.com/office/drawing/2014/main" val="1329353650"/>
                    </a:ext>
                  </a:extLst>
                </a:gridCol>
                <a:gridCol w="315399">
                  <a:extLst>
                    <a:ext uri="{9D8B030D-6E8A-4147-A177-3AD203B41FA5}">
                      <a16:colId xmlns:a16="http://schemas.microsoft.com/office/drawing/2014/main" val="4238485577"/>
                    </a:ext>
                  </a:extLst>
                </a:gridCol>
                <a:gridCol w="177244">
                  <a:extLst>
                    <a:ext uri="{9D8B030D-6E8A-4147-A177-3AD203B41FA5}">
                      <a16:colId xmlns:a16="http://schemas.microsoft.com/office/drawing/2014/main" val="1281823761"/>
                    </a:ext>
                  </a:extLst>
                </a:gridCol>
                <a:gridCol w="235612">
                  <a:extLst>
                    <a:ext uri="{9D8B030D-6E8A-4147-A177-3AD203B41FA5}">
                      <a16:colId xmlns:a16="http://schemas.microsoft.com/office/drawing/2014/main" val="2595768637"/>
                    </a:ext>
                  </a:extLst>
                </a:gridCol>
                <a:gridCol w="224903">
                  <a:extLst>
                    <a:ext uri="{9D8B030D-6E8A-4147-A177-3AD203B41FA5}">
                      <a16:colId xmlns:a16="http://schemas.microsoft.com/office/drawing/2014/main" val="4218017091"/>
                    </a:ext>
                  </a:extLst>
                </a:gridCol>
                <a:gridCol w="267740">
                  <a:extLst>
                    <a:ext uri="{9D8B030D-6E8A-4147-A177-3AD203B41FA5}">
                      <a16:colId xmlns:a16="http://schemas.microsoft.com/office/drawing/2014/main" val="392316831"/>
                    </a:ext>
                  </a:extLst>
                </a:gridCol>
                <a:gridCol w="235612">
                  <a:extLst>
                    <a:ext uri="{9D8B030D-6E8A-4147-A177-3AD203B41FA5}">
                      <a16:colId xmlns:a16="http://schemas.microsoft.com/office/drawing/2014/main" val="2038818966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2189602603"/>
                    </a:ext>
                  </a:extLst>
                </a:gridCol>
              </a:tblGrid>
              <a:tr h="197960">
                <a:tc rowSpan="2">
                  <a:txBody>
                    <a:bodyPr/>
                    <a:lstStyle/>
                    <a:p>
                      <a:r>
                        <a:rPr lang="fr-FR" sz="9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 </a:t>
                      </a:r>
                    </a:p>
                  </a:txBody>
                  <a:tcPr marL="3219" marR="3219" marT="3219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r>
                        <a:rPr lang="fr-FR" sz="900" b="1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Mois concerné</a:t>
                      </a:r>
                      <a:endParaRPr lang="fr-FR" sz="9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219" marR="3219" marT="32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B7FF"/>
                    </a:solidFill>
                  </a:tcPr>
                </a:tc>
                <a:tc gridSpan="4">
                  <a:txBody>
                    <a:bodyPr/>
                    <a:lstStyle/>
                    <a:p>
                      <a:r>
                        <a:rPr lang="fr-FR" sz="900" b="1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Circonstances de l'accident de travail</a:t>
                      </a:r>
                      <a:endParaRPr lang="fr-FR" sz="9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219" marR="3219" marT="32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B7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r>
                        <a:rPr lang="fr-FR" sz="900" b="1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Avec arrêt</a:t>
                      </a:r>
                      <a:endParaRPr lang="fr-FR" sz="9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219" marR="3219" marT="32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B7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r>
                        <a:rPr lang="fr-FR" sz="900" b="1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Sans arrêt </a:t>
                      </a:r>
                      <a:endParaRPr lang="fr-FR" sz="9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219" marR="3219" marT="32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B7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8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9744915"/>
                  </a:ext>
                </a:extLst>
              </a:tr>
              <a:tr h="14431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r>
                        <a:rPr lang="fr-FR" sz="900" b="1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Détails</a:t>
                      </a:r>
                      <a:endParaRPr lang="fr-FR" sz="9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219" marR="3219" marT="32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B7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fr-FR" sz="900" b="1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WAHA ?</a:t>
                      </a:r>
                      <a:endParaRPr lang="fr-FR" sz="9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219" marR="3219" marT="32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B7FF"/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fr-FR" sz="900" b="1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B&amp;M ?</a:t>
                      </a:r>
                      <a:endParaRPr lang="fr-FR" sz="9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219" marR="3219" marT="32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B7FF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8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291104"/>
                  </a:ext>
                </a:extLst>
              </a:tr>
              <a:tr h="144849">
                <a:tc>
                  <a:txBody>
                    <a:bodyPr/>
                    <a:lstStyle/>
                    <a:p>
                      <a:r>
                        <a:rPr lang="fr-FR" sz="9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 </a:t>
                      </a:r>
                    </a:p>
                  </a:txBody>
                  <a:tcPr marL="3219" marR="3219" marT="3219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fr-FR" sz="900" b="1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CDI</a:t>
                      </a:r>
                      <a:endParaRPr lang="fr-FR" sz="9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219" marR="3219" marT="32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B7FF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fr-FR" sz="900" b="1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CDD</a:t>
                      </a:r>
                      <a:endParaRPr lang="fr-FR" sz="9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219" marR="3219" marT="32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B7FF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fr-FR" sz="900" b="1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CTT</a:t>
                      </a:r>
                      <a:endParaRPr lang="fr-FR" sz="9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219" marR="3219" marT="32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B7FF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fr-FR" sz="900" b="1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CDI</a:t>
                      </a:r>
                      <a:endParaRPr lang="fr-FR" sz="9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219" marR="3219" marT="32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B7FF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fr-FR" sz="900" b="1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CDD</a:t>
                      </a:r>
                      <a:endParaRPr lang="fr-FR" sz="9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219" marR="3219" marT="32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B7FF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fr-FR" sz="900" b="1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CTT</a:t>
                      </a:r>
                      <a:endParaRPr lang="fr-FR" sz="9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219" marR="3219" marT="32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B7F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0791132"/>
                  </a:ext>
                </a:extLst>
              </a:tr>
              <a:tr h="340126">
                <a:tc>
                  <a:txBody>
                    <a:bodyPr/>
                    <a:lstStyle/>
                    <a:p>
                      <a:endParaRPr lang="fr-FR" sz="8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9" marR="3219" marT="321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900" b="1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Survenu en début de journée</a:t>
                      </a:r>
                      <a:endParaRPr lang="fr-FR" sz="9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219" marR="3219" marT="32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B7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900" b="1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Survenu en fin de journée</a:t>
                      </a:r>
                      <a:endParaRPr lang="fr-FR" sz="9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219" marR="3219" marT="32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B7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8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0159243"/>
                  </a:ext>
                </a:extLst>
              </a:tr>
              <a:tr h="557935">
                <a:tc>
                  <a:txBody>
                    <a:bodyPr/>
                    <a:lstStyle/>
                    <a:p>
                      <a:r>
                        <a:rPr lang="fr-FR" sz="900" b="1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Trajet</a:t>
                      </a:r>
                      <a:endParaRPr lang="fr-FR" sz="9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219" marR="3219" marT="32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B7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9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 </a:t>
                      </a:r>
                    </a:p>
                  </a:txBody>
                  <a:tcPr marL="3219" marR="3219" marT="32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9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 </a:t>
                      </a:r>
                    </a:p>
                  </a:txBody>
                  <a:tcPr marL="3219" marR="3219" marT="32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9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 </a:t>
                      </a:r>
                    </a:p>
                  </a:txBody>
                  <a:tcPr marL="3219" marR="3219" marT="32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90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 </a:t>
                      </a:r>
                      <a:endParaRPr lang="fr-FR" sz="9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219" marR="3219" marT="32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9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 </a:t>
                      </a:r>
                    </a:p>
                  </a:txBody>
                  <a:tcPr marL="3219" marR="3219" marT="32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9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0</a:t>
                      </a:r>
                    </a:p>
                  </a:txBody>
                  <a:tcPr marL="3219" marR="3219" marT="32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9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0</a:t>
                      </a:r>
                    </a:p>
                  </a:txBody>
                  <a:tcPr marL="3219" marR="3219" marT="32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9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0</a:t>
                      </a:r>
                    </a:p>
                  </a:txBody>
                  <a:tcPr marL="3219" marR="3219" marT="32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9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0</a:t>
                      </a:r>
                    </a:p>
                  </a:txBody>
                  <a:tcPr marL="3219" marR="3219" marT="32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9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0</a:t>
                      </a:r>
                    </a:p>
                  </a:txBody>
                  <a:tcPr marL="3219" marR="3219" marT="32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9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0</a:t>
                      </a:r>
                    </a:p>
                  </a:txBody>
                  <a:tcPr marL="3219" marR="3219" marT="32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0573182"/>
                  </a:ext>
                </a:extLst>
              </a:tr>
              <a:tr h="332615">
                <a:tc>
                  <a:txBody>
                    <a:bodyPr/>
                    <a:lstStyle/>
                    <a:p>
                      <a:r>
                        <a:rPr lang="fr-FR" sz="900" b="1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Chute</a:t>
                      </a:r>
                      <a:endParaRPr lang="fr-FR" sz="9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219" marR="3219" marT="32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B7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9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 </a:t>
                      </a:r>
                    </a:p>
                  </a:txBody>
                  <a:tcPr marL="3219" marR="3219" marT="32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fr-FR" sz="9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 </a:t>
                      </a:r>
                    </a:p>
                  </a:txBody>
                  <a:tcPr marL="3219" marR="3219" marT="32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9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 </a:t>
                      </a:r>
                    </a:p>
                  </a:txBody>
                  <a:tcPr marL="3219" marR="3219" marT="32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9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 </a:t>
                      </a:r>
                    </a:p>
                  </a:txBody>
                  <a:tcPr marL="3219" marR="3219" marT="32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9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0</a:t>
                      </a:r>
                    </a:p>
                  </a:txBody>
                  <a:tcPr marL="3219" marR="3219" marT="32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9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0</a:t>
                      </a:r>
                    </a:p>
                  </a:txBody>
                  <a:tcPr marL="3219" marR="3219" marT="32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9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0 </a:t>
                      </a:r>
                    </a:p>
                  </a:txBody>
                  <a:tcPr marL="3219" marR="3219" marT="32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9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0</a:t>
                      </a:r>
                    </a:p>
                  </a:txBody>
                  <a:tcPr marL="3219" marR="3219" marT="32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9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0</a:t>
                      </a:r>
                    </a:p>
                  </a:txBody>
                  <a:tcPr marL="3219" marR="3219" marT="32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9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0 </a:t>
                      </a:r>
                    </a:p>
                  </a:txBody>
                  <a:tcPr marL="3219" marR="3219" marT="32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1728412"/>
                  </a:ext>
                </a:extLst>
              </a:tr>
              <a:tr h="399675">
                <a:tc>
                  <a:txBody>
                    <a:bodyPr/>
                    <a:lstStyle/>
                    <a:p>
                      <a:r>
                        <a:rPr lang="fr-FR" sz="900" b="1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Manutention</a:t>
                      </a:r>
                      <a:endParaRPr lang="fr-FR" sz="9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219" marR="3219" marT="32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B7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9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 </a:t>
                      </a:r>
                    </a:p>
                  </a:txBody>
                  <a:tcPr marL="3219" marR="3219" marT="32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fr-FR" sz="9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 </a:t>
                      </a:r>
                    </a:p>
                  </a:txBody>
                  <a:tcPr marL="3219" marR="3219" marT="32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9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 </a:t>
                      </a:r>
                    </a:p>
                  </a:txBody>
                  <a:tcPr marL="3219" marR="3219" marT="32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9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 </a:t>
                      </a:r>
                    </a:p>
                  </a:txBody>
                  <a:tcPr marL="3219" marR="3219" marT="32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9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0</a:t>
                      </a:r>
                    </a:p>
                  </a:txBody>
                  <a:tcPr marL="3219" marR="3219" marT="32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9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0</a:t>
                      </a:r>
                    </a:p>
                  </a:txBody>
                  <a:tcPr marL="3219" marR="3219" marT="32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9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0</a:t>
                      </a:r>
                    </a:p>
                  </a:txBody>
                  <a:tcPr marL="3219" marR="3219" marT="32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9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0</a:t>
                      </a:r>
                    </a:p>
                  </a:txBody>
                  <a:tcPr marL="3219" marR="3219" marT="32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9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0</a:t>
                      </a:r>
                    </a:p>
                  </a:txBody>
                  <a:tcPr marL="3219" marR="3219" marT="32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9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0</a:t>
                      </a:r>
                    </a:p>
                  </a:txBody>
                  <a:tcPr marL="3219" marR="3219" marT="32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2316950"/>
                  </a:ext>
                </a:extLst>
              </a:tr>
              <a:tr h="144849">
                <a:tc>
                  <a:txBody>
                    <a:bodyPr/>
                    <a:lstStyle/>
                    <a:p>
                      <a:r>
                        <a:rPr lang="fr-FR" sz="900" b="1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Autres, précisez :</a:t>
                      </a:r>
                      <a:endParaRPr lang="fr-FR" sz="9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219" marR="3219" marT="32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1B7FF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fr-FR" sz="900">
                          <a:solidFill>
                            <a:srgbClr val="0070C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 Janvier</a:t>
                      </a:r>
                      <a:endParaRPr lang="fr-FR" sz="9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219" marR="3219" marT="32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gridSpan="2">
                  <a:txBody>
                    <a:bodyPr/>
                    <a:lstStyle/>
                    <a:p>
                      <a:r>
                        <a:rPr lang="fr-FR" sz="90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A sa prise de poste le matin / en entrant dans nos locaux, devant l'escalier, la chaussée était mouillée et la CC a glissée.</a:t>
                      </a:r>
                      <a:endParaRPr lang="fr-FR" sz="9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219" marR="3219" marT="32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fr-FR" sz="900">
                          <a:solidFill>
                            <a:srgbClr val="0070C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 Oui, à moitié</a:t>
                      </a:r>
                      <a:endParaRPr lang="fr-FR" sz="9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219" marR="3219" marT="32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r>
                        <a:rPr lang="fr-FR" sz="900">
                          <a:solidFill>
                            <a:srgbClr val="0070C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 </a:t>
                      </a:r>
                      <a:endParaRPr lang="fr-FR" sz="9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219" marR="3219" marT="32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r>
                        <a:rPr lang="fr-FR" sz="900">
                          <a:solidFill>
                            <a:srgbClr val="0070C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2 jrs</a:t>
                      </a:r>
                      <a:endParaRPr lang="fr-FR" sz="9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219" marR="3219" marT="32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r>
                        <a:rPr lang="fr-FR" sz="900">
                          <a:solidFill>
                            <a:srgbClr val="0070C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0</a:t>
                      </a:r>
                      <a:endParaRPr lang="fr-FR" sz="9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219" marR="3219" marT="32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r>
                        <a:rPr lang="fr-FR" sz="900">
                          <a:solidFill>
                            <a:srgbClr val="0070C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0</a:t>
                      </a:r>
                      <a:endParaRPr lang="fr-FR" sz="9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219" marR="3219" marT="32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r>
                        <a:rPr lang="fr-FR" sz="900">
                          <a:solidFill>
                            <a:srgbClr val="0070C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0</a:t>
                      </a:r>
                      <a:endParaRPr lang="fr-FR" sz="9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219" marR="3219" marT="32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r>
                        <a:rPr lang="fr-FR" sz="900">
                          <a:solidFill>
                            <a:srgbClr val="0070C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0</a:t>
                      </a:r>
                      <a:endParaRPr lang="fr-FR" sz="9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219" marR="3219" marT="32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r>
                        <a:rPr lang="fr-FR" sz="900">
                          <a:solidFill>
                            <a:srgbClr val="0070C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0 </a:t>
                      </a:r>
                      <a:endParaRPr lang="fr-FR" sz="9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219" marR="3219" marT="32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4642631"/>
                  </a:ext>
                </a:extLst>
              </a:tr>
              <a:tr h="424889">
                <a:tc>
                  <a:txBody>
                    <a:bodyPr/>
                    <a:lstStyle/>
                    <a:p>
                      <a:r>
                        <a:rPr lang="fr-FR" sz="900" b="1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Accident de plain-pied</a:t>
                      </a:r>
                      <a:endParaRPr lang="fr-FR" sz="9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219" marR="3219" marT="32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B7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8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9293491"/>
                  </a:ext>
                </a:extLst>
              </a:tr>
              <a:tr h="430254">
                <a:tc>
                  <a:txBody>
                    <a:bodyPr/>
                    <a:lstStyle/>
                    <a:p>
                      <a:r>
                        <a:rPr lang="fr-FR" sz="900" b="1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xxxxxxxxxxxxx</a:t>
                      </a:r>
                      <a:endParaRPr lang="fr-FR" sz="9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219" marR="3219" marT="32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B7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9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 </a:t>
                      </a:r>
                    </a:p>
                  </a:txBody>
                  <a:tcPr marL="3219" marR="3219" marT="32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fr-FR" sz="9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 </a:t>
                      </a:r>
                    </a:p>
                  </a:txBody>
                  <a:tcPr marL="3219" marR="3219" marT="32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9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 </a:t>
                      </a:r>
                    </a:p>
                  </a:txBody>
                  <a:tcPr marL="3219" marR="3219" marT="32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9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 </a:t>
                      </a:r>
                    </a:p>
                  </a:txBody>
                  <a:tcPr marL="3219" marR="3219" marT="32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9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 </a:t>
                      </a:r>
                    </a:p>
                  </a:txBody>
                  <a:tcPr marL="3219" marR="3219" marT="32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9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 </a:t>
                      </a:r>
                    </a:p>
                  </a:txBody>
                  <a:tcPr marL="3219" marR="3219" marT="32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9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 </a:t>
                      </a:r>
                    </a:p>
                  </a:txBody>
                  <a:tcPr marL="3219" marR="3219" marT="32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9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 </a:t>
                      </a:r>
                    </a:p>
                  </a:txBody>
                  <a:tcPr marL="3219" marR="3219" marT="32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9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 </a:t>
                      </a:r>
                    </a:p>
                  </a:txBody>
                  <a:tcPr marL="3219" marR="3219" marT="32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9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 </a:t>
                      </a:r>
                    </a:p>
                  </a:txBody>
                  <a:tcPr marL="3219" marR="3219" marT="32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8126519"/>
                  </a:ext>
                </a:extLst>
              </a:tr>
              <a:tr h="144849">
                <a:tc>
                  <a:txBody>
                    <a:bodyPr/>
                    <a:lstStyle/>
                    <a:p>
                      <a:r>
                        <a:rPr lang="fr-FR" sz="900" b="1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Total</a:t>
                      </a:r>
                      <a:endParaRPr lang="fr-FR" sz="9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219" marR="3219" marT="32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B7FF"/>
                    </a:solidFill>
                  </a:tcPr>
                </a:tc>
                <a:tc gridSpan="5">
                  <a:txBody>
                    <a:bodyPr/>
                    <a:lstStyle/>
                    <a:p>
                      <a:r>
                        <a:rPr lang="fr-FR" sz="900" b="1">
                          <a:solidFill>
                            <a:srgbClr val="0070C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 1 AT </a:t>
                      </a:r>
                      <a:r>
                        <a:rPr lang="fr-FR" sz="900" i="1">
                          <a:solidFill>
                            <a:srgbClr val="0070C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(nous ne savons pas encore si la CPAM reconnait ou non l’AT)</a:t>
                      </a:r>
                      <a:endParaRPr lang="fr-FR" sz="9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219" marR="3219" marT="32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900" b="1">
                          <a:solidFill>
                            <a:srgbClr val="0070C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1</a:t>
                      </a:r>
                      <a:endParaRPr lang="fr-FR" sz="9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219" marR="3219" marT="32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900" b="1">
                          <a:solidFill>
                            <a:srgbClr val="0070C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0</a:t>
                      </a:r>
                      <a:endParaRPr lang="fr-FR" sz="9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219" marR="3219" marT="32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900" b="1">
                          <a:solidFill>
                            <a:srgbClr val="0070C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0</a:t>
                      </a:r>
                      <a:endParaRPr lang="fr-FR" sz="9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219" marR="3219" marT="32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9" marR="3219" marT="32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900" b="1">
                          <a:solidFill>
                            <a:srgbClr val="0070C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0</a:t>
                      </a:r>
                      <a:endParaRPr lang="fr-FR" sz="9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219" marR="3219" marT="32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900" b="1">
                          <a:solidFill>
                            <a:srgbClr val="0070C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0</a:t>
                      </a:r>
                      <a:endParaRPr lang="fr-FR" sz="9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3219" marR="3219" marT="32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465766"/>
                  </a:ext>
                </a:extLst>
              </a:tr>
            </a:tbl>
          </a:graphicData>
        </a:graphic>
      </p:graphicFrame>
      <p:sp>
        <p:nvSpPr>
          <p:cNvPr id="6" name="Rectangle 2">
            <a:extLst>
              <a:ext uri="{FF2B5EF4-FFF2-40B4-BE49-F238E27FC236}">
                <a16:creationId xmlns:a16="http://schemas.microsoft.com/office/drawing/2014/main" id="{DB4F59B4-AEAE-9B09-30A4-D860F813CD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2759" y="94059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8338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45360A7B-F876-C74D-8BF2-1B86AEA120C5}"/>
              </a:ext>
            </a:extLst>
          </p:cNvPr>
          <p:cNvSpPr/>
          <p:nvPr/>
        </p:nvSpPr>
        <p:spPr>
          <a:xfrm>
            <a:off x="355275" y="1162790"/>
            <a:ext cx="403597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 –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Formulaires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d’action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Imagem 3" descr="Uma imagem com pessoa, exterior, escuro&#10;&#10;Descrição gerada automaticamente">
            <a:extLst>
              <a:ext uri="{FF2B5EF4-FFF2-40B4-BE49-F238E27FC236}">
                <a16:creationId xmlns:a16="http://schemas.microsoft.com/office/drawing/2014/main" id="{C5AFD821-253F-1C4F-9D61-CED96505A2B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31"/>
          <a:stretch/>
        </p:blipFill>
        <p:spPr>
          <a:xfrm>
            <a:off x="4760391" y="-794"/>
            <a:ext cx="4383610" cy="5162563"/>
          </a:xfrm>
          <a:prstGeom prst="rect">
            <a:avLst/>
          </a:prstGeom>
        </p:spPr>
      </p:pic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167B3F66-16A2-C14B-A2AF-14598AE662B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0788" y="182103"/>
            <a:ext cx="1330407" cy="26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658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DC588899-245B-EEA7-42A4-6745EB57CF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94076"/>
            <a:ext cx="9144000" cy="2249424"/>
          </a:xfrm>
          <a:prstGeom prst="rect">
            <a:avLst/>
          </a:prstGeom>
        </p:spPr>
      </p:pic>
      <p:sp>
        <p:nvSpPr>
          <p:cNvPr id="26" name="Title 25">
            <a:extLst>
              <a:ext uri="{FF2B5EF4-FFF2-40B4-BE49-F238E27FC236}">
                <a16:creationId xmlns:a16="http://schemas.microsoft.com/office/drawing/2014/main" id="{39B6B6E1-BF67-1A4F-811B-405F90761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827" y="154426"/>
            <a:ext cx="5040630" cy="374548"/>
          </a:xfrm>
        </p:spPr>
        <p:txBody>
          <a:bodyPr/>
          <a:lstStyle/>
          <a:p>
            <a:r>
              <a:rPr lang="en-US" dirty="0" err="1"/>
              <a:t>Formulaire</a:t>
            </a:r>
            <a:r>
              <a:rPr lang="en-US" dirty="0"/>
              <a:t> </a:t>
            </a:r>
            <a:r>
              <a:rPr lang="en-US" dirty="0" err="1"/>
              <a:t>d’actions</a:t>
            </a:r>
            <a:endParaRPr lang="en-US" dirty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A26A84AC-4E05-FF41-BD58-CFE5C22EA4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Global T1 2024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3C41977A-E3E1-EDCA-FEC7-B43D10494E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177" y="1185824"/>
            <a:ext cx="6402148" cy="2771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7514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DC588899-245B-EEA7-42A4-6745EB57CF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94076"/>
            <a:ext cx="9144000" cy="2249424"/>
          </a:xfrm>
          <a:prstGeom prst="rect">
            <a:avLst/>
          </a:prstGeom>
        </p:spPr>
      </p:pic>
      <p:sp>
        <p:nvSpPr>
          <p:cNvPr id="26" name="Title 25">
            <a:extLst>
              <a:ext uri="{FF2B5EF4-FFF2-40B4-BE49-F238E27FC236}">
                <a16:creationId xmlns:a16="http://schemas.microsoft.com/office/drawing/2014/main" id="{39B6B6E1-BF67-1A4F-811B-405F90761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907" y="72292"/>
            <a:ext cx="5040630" cy="374548"/>
          </a:xfrm>
        </p:spPr>
        <p:txBody>
          <a:bodyPr/>
          <a:lstStyle/>
          <a:p>
            <a:r>
              <a:rPr lang="en-US" dirty="0" err="1"/>
              <a:t>Formulaire</a:t>
            </a:r>
            <a:r>
              <a:rPr lang="en-US" dirty="0"/>
              <a:t> </a:t>
            </a:r>
            <a:r>
              <a:rPr lang="en-US" dirty="0" err="1"/>
              <a:t>d’actions</a:t>
            </a:r>
            <a:endParaRPr lang="en-US" dirty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A26A84AC-4E05-FF41-BD58-CFE5C22EA4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5907" y="581892"/>
            <a:ext cx="5040630" cy="311402"/>
          </a:xfrm>
        </p:spPr>
        <p:txBody>
          <a:bodyPr/>
          <a:lstStyle/>
          <a:p>
            <a:r>
              <a:rPr lang="en-US" dirty="0"/>
              <a:t>Evolution FA GLOBAL / T1 2024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A5BE176-6198-35B4-AA38-BBE5264E09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1505" y="916917"/>
            <a:ext cx="6046575" cy="3954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5614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DC588899-245B-EEA7-42A4-6745EB57CF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94076"/>
            <a:ext cx="9144000" cy="2249424"/>
          </a:xfrm>
          <a:prstGeom prst="rect">
            <a:avLst/>
          </a:prstGeom>
        </p:spPr>
      </p:pic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A26A84AC-4E05-FF41-BD58-CFE5C22EA4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Ventilation FA / T1 2024 </a:t>
            </a:r>
          </a:p>
        </p:txBody>
      </p:sp>
      <p:sp>
        <p:nvSpPr>
          <p:cNvPr id="26" name="Title 25">
            <a:extLst>
              <a:ext uri="{FF2B5EF4-FFF2-40B4-BE49-F238E27FC236}">
                <a16:creationId xmlns:a16="http://schemas.microsoft.com/office/drawing/2014/main" id="{39B6B6E1-BF67-1A4F-811B-405F90761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827" y="72292"/>
            <a:ext cx="5040630" cy="374548"/>
          </a:xfrm>
        </p:spPr>
        <p:txBody>
          <a:bodyPr/>
          <a:lstStyle/>
          <a:p>
            <a:r>
              <a:rPr lang="en-US" dirty="0" err="1"/>
              <a:t>Formulaire</a:t>
            </a:r>
            <a:r>
              <a:rPr lang="en-US" dirty="0"/>
              <a:t> </a:t>
            </a:r>
            <a:r>
              <a:rPr lang="en-US" dirty="0" err="1"/>
              <a:t>d’actions</a:t>
            </a:r>
            <a:endParaRPr lang="en-US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0EB3157-77DB-62E6-7FEE-B504A4ABFD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6892" y="893294"/>
            <a:ext cx="5878429" cy="3877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4379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6">
            <a:extLst>
              <a:ext uri="{FF2B5EF4-FFF2-40B4-BE49-F238E27FC236}">
                <a16:creationId xmlns:a16="http://schemas.microsoft.com/office/drawing/2014/main" id="{8849302E-C881-A64D-9BDD-6E37CE5437A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4572000" cy="5143500"/>
          </a:xfrm>
          <a:prstGeom prst="rect">
            <a:avLst/>
          </a:prstGeom>
        </p:spPr>
      </p:pic>
      <p:sp>
        <p:nvSpPr>
          <p:cNvPr id="3" name="Rectangle 5">
            <a:extLst>
              <a:ext uri="{FF2B5EF4-FFF2-40B4-BE49-F238E27FC236}">
                <a16:creationId xmlns:a16="http://schemas.microsoft.com/office/drawing/2014/main" id="{2975095D-4B61-E54C-B150-206047935008}"/>
              </a:ext>
            </a:extLst>
          </p:cNvPr>
          <p:cNvSpPr/>
          <p:nvPr/>
        </p:nvSpPr>
        <p:spPr>
          <a:xfrm>
            <a:off x="5102846" y="1438057"/>
            <a:ext cx="31594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 – AOF et COF</a:t>
            </a:r>
          </a:p>
        </p:txBody>
      </p:sp>
    </p:spTree>
    <p:extLst>
      <p:ext uri="{BB962C8B-B14F-4D97-AF65-F5344CB8AC3E}">
        <p14:creationId xmlns:p14="http://schemas.microsoft.com/office/powerpoint/2010/main" val="5427147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ersonalizado 1">
      <a:dk1>
        <a:srgbClr val="000000"/>
      </a:dk1>
      <a:lt1>
        <a:srgbClr val="FFFFFF"/>
      </a:lt1>
      <a:dk2>
        <a:srgbClr val="771E95"/>
      </a:dk2>
      <a:lt2>
        <a:srgbClr val="F8F8F8"/>
      </a:lt2>
      <a:accent1>
        <a:srgbClr val="780096"/>
      </a:accent1>
      <a:accent2>
        <a:srgbClr val="00AF9B"/>
      </a:accent2>
      <a:accent3>
        <a:srgbClr val="3047B0"/>
      </a:accent3>
      <a:accent4>
        <a:srgbClr val="FF0082"/>
      </a:accent4>
      <a:accent5>
        <a:srgbClr val="FF5C00"/>
      </a:accent5>
      <a:accent6>
        <a:srgbClr val="BC59DD"/>
      </a:accent6>
      <a:hlink>
        <a:srgbClr val="0087FF"/>
      </a:hlink>
      <a:folHlink>
        <a:srgbClr val="771E95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MT_PPT Template_CSR_October_2021" id="{A6241365-A8DF-8341-BA4E-48603A643E3D}" vid="{C10722A8-B92C-494C-BE14-F55E161D0DE6}"/>
    </a:ext>
  </a:extLst>
</a:theme>
</file>

<file path=ppt/theme/theme2.xml><?xml version="1.0" encoding="utf-8"?>
<a:theme xmlns:a="http://schemas.openxmlformats.org/drawingml/2006/main" name="Chapter Image Right">
  <a:themeElements>
    <a:clrScheme name="TP 1">
      <a:dk1>
        <a:srgbClr val="000000"/>
      </a:dk1>
      <a:lt1>
        <a:srgbClr val="FFFFFF"/>
      </a:lt1>
      <a:dk2>
        <a:srgbClr val="771E95"/>
      </a:dk2>
      <a:lt2>
        <a:srgbClr val="F8F8F8"/>
      </a:lt2>
      <a:accent1>
        <a:srgbClr val="FF5C00"/>
      </a:accent1>
      <a:accent2>
        <a:srgbClr val="2F46B0"/>
      </a:accent2>
      <a:accent3>
        <a:srgbClr val="00AF9A"/>
      </a:accent3>
      <a:accent4>
        <a:srgbClr val="F82B7E"/>
      </a:accent4>
      <a:accent5>
        <a:srgbClr val="00D668"/>
      </a:accent5>
      <a:accent6>
        <a:srgbClr val="F3D100"/>
      </a:accent6>
      <a:hlink>
        <a:srgbClr val="0087FF"/>
      </a:hlink>
      <a:folHlink>
        <a:srgbClr val="771E95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P_PPT_TEMPLATE_1" id="{3F0D298F-9F7E-AC4B-A112-6624D57F1768}" vid="{53D2F7B6-E6E2-DD4B-9096-01EECCCEE90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35893E7B55F2140B6893C1BCA86892D" ma:contentTypeVersion="18" ma:contentTypeDescription="Create a new document." ma:contentTypeScope="" ma:versionID="e86ad59c4c2a4e9af637ae2bd472b31a">
  <xsd:schema xmlns:xsd="http://www.w3.org/2001/XMLSchema" xmlns:xs="http://www.w3.org/2001/XMLSchema" xmlns:p="http://schemas.microsoft.com/office/2006/metadata/properties" xmlns:ns3="3168678f-a545-4f1a-9cc6-75eaf77b83fc" xmlns:ns4="a638599a-4080-4dcc-831e-8c697b6b6be8" targetNamespace="http://schemas.microsoft.com/office/2006/metadata/properties" ma:root="true" ma:fieldsID="b5c61d02d809099b01f3fc9fd435fe79" ns3:_="" ns4:_="">
    <xsd:import namespace="3168678f-a545-4f1a-9cc6-75eaf77b83fc"/>
    <xsd:import namespace="a638599a-4080-4dcc-831e-8c697b6b6be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OCR" minOccurs="0"/>
                <xsd:element ref="ns3:MediaLengthInSeconds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  <xsd:element ref="ns3:MediaServiceObjectDetectorVersions" minOccurs="0"/>
                <xsd:element ref="ns3:MediaServiceSearchProperties" minOccurs="0"/>
                <xsd:element ref="ns3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68678f-a545-4f1a-9cc6-75eaf77b83f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SystemTags" ma:index="25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38599a-4080-4dcc-831e-8c697b6b6be8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1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a638599a-4080-4dcc-831e-8c697b6b6be8">
      <UserInfo>
        <DisplayName>Heather Lewis</DisplayName>
        <AccountId>606</AccountId>
        <AccountType/>
      </UserInfo>
      <UserInfo>
        <DisplayName>Charles Klotz</DisplayName>
        <AccountId>1850</AccountId>
        <AccountType/>
      </UserInfo>
      <UserInfo>
        <DisplayName>Aditya Arora</DisplayName>
        <AccountId>12604</AccountId>
        <AccountType/>
      </UserInfo>
      <UserInfo>
        <DisplayName>Agustin Grisanti</DisplayName>
        <AccountId>354</AccountId>
        <AccountType/>
      </UserInfo>
      <UserInfo>
        <DisplayName>Alan Winters</DisplayName>
        <AccountId>1643</AccountId>
        <AccountType/>
      </UserInfo>
      <UserInfo>
        <DisplayName>Alexander Urmersbach</DisplayName>
        <AccountId>1518</AccountId>
        <AccountType/>
      </UserInfo>
      <UserInfo>
        <DisplayName>Christine Ernult</DisplayName>
        <AccountId>1849</AccountId>
        <AccountType/>
      </UserInfo>
      <UserInfo>
        <DisplayName>Daniel Gallegos</DisplayName>
        <AccountId>313</AccountId>
        <AccountType/>
      </UserInfo>
      <UserInfo>
        <DisplayName>David Cook</DisplayName>
        <AccountId>1583</AccountId>
        <AccountType/>
      </UserInfo>
      <UserInfo>
        <DisplayName>David Rizzo</DisplayName>
        <AccountId>1566</AccountId>
        <AccountType/>
      </UserInfo>
      <UserInfo>
        <DisplayName>Dev Mudaliar</DisplayName>
        <AccountId>1858</AccountId>
        <AccountType/>
      </UserInfo>
    </SharedWithUsers>
    <_activity xmlns="3168678f-a545-4f1a-9cc6-75eaf77b83f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C90A1ED-5F1D-4908-8D40-FDE7A4403B7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168678f-a545-4f1a-9cc6-75eaf77b83fc"/>
    <ds:schemaRef ds:uri="a638599a-4080-4dcc-831e-8c697b6b6be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E988DBD-70C7-4CE7-AC56-2C0D89ACA5F1}">
  <ds:schemaRefs>
    <ds:schemaRef ds:uri="http://www.w3.org/XML/1998/namespace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a638599a-4080-4dcc-831e-8c697b6b6be8"/>
    <ds:schemaRef ds:uri="3168678f-a545-4f1a-9cc6-75eaf77b83fc"/>
    <ds:schemaRef ds:uri="http://schemas.microsoft.com/office/infopath/2007/PartnerControl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B552FD8-88A9-4B9F-91A9-2633BBDAF76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11734</TotalTime>
  <Words>1117</Words>
  <Application>Microsoft Office PowerPoint</Application>
  <PresentationFormat>Affichage à l'écran (16:9)</PresentationFormat>
  <Paragraphs>362</Paragraphs>
  <Slides>39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39</vt:i4>
      </vt:variant>
    </vt:vector>
  </HeadingPairs>
  <TitlesOfParts>
    <vt:vector size="48" baseType="lpstr">
      <vt:lpstr>Aptos</vt:lpstr>
      <vt:lpstr>Arial</vt:lpstr>
      <vt:lpstr>Calibri</vt:lpstr>
      <vt:lpstr>Calibri Light</vt:lpstr>
      <vt:lpstr>Courier New</vt:lpstr>
      <vt:lpstr>Symbol</vt:lpstr>
      <vt:lpstr>Times New Roman</vt:lpstr>
      <vt:lpstr>Office Theme</vt:lpstr>
      <vt:lpstr>Chapter Image Right</vt:lpstr>
      <vt:lpstr>Indicateurs 1er trimestre 2024 Périmètre Blagnac - Montpellier</vt:lpstr>
      <vt:lpstr>Sommaire</vt:lpstr>
      <vt:lpstr>1 – Accident du travail</vt:lpstr>
      <vt:lpstr>Accidents du travail</vt:lpstr>
      <vt:lpstr>Présentation PowerPoint</vt:lpstr>
      <vt:lpstr>Formulaire d’actions</vt:lpstr>
      <vt:lpstr>Formulaire d’actions</vt:lpstr>
      <vt:lpstr>Formulaire d’actions</vt:lpstr>
      <vt:lpstr>Présentation PowerPoint</vt:lpstr>
      <vt:lpstr>AOF</vt:lpstr>
      <vt:lpstr>AOF par déclencheur Veolia et EDF</vt:lpstr>
      <vt:lpstr>Picking AOF – EDF Blagnac</vt:lpstr>
      <vt:lpstr>Picking AOF – EDF Blagnac</vt:lpstr>
      <vt:lpstr>Picking AOF – VEOLIA Blagnac</vt:lpstr>
      <vt:lpstr>Picking AOF – VEOLIA Blagnac</vt:lpstr>
      <vt:lpstr>COF</vt:lpstr>
      <vt:lpstr>Présentation PowerPoint</vt:lpstr>
      <vt:lpstr>Disciplinaire</vt:lpstr>
      <vt:lpstr>Présentation PowerPoint</vt:lpstr>
      <vt:lpstr>Inaptitude</vt:lpstr>
      <vt:lpstr>Présentation PowerPoint</vt:lpstr>
      <vt:lpstr>Démission</vt:lpstr>
      <vt:lpstr>Présentation PowerPoint</vt:lpstr>
      <vt:lpstr>Aménagement de poste TH</vt:lpstr>
      <vt:lpstr>8 – Absentéisme </vt:lpstr>
      <vt:lpstr>Absentéisme</vt:lpstr>
      <vt:lpstr>Absentéisme</vt:lpstr>
      <vt:lpstr>Absentéisme</vt:lpstr>
      <vt:lpstr>Absentéisme</vt:lpstr>
      <vt:lpstr>Absentéisme</vt:lpstr>
      <vt:lpstr>Absentéisme</vt:lpstr>
      <vt:lpstr>Absentéisme</vt:lpstr>
      <vt:lpstr>Absentéisme</vt:lpstr>
      <vt:lpstr>9 – Visites médicales</vt:lpstr>
      <vt:lpstr>Visites médicales</vt:lpstr>
      <vt:lpstr>Visites médicales</vt:lpstr>
      <vt:lpstr>10 – Attrition et Turn Over par activité</vt:lpstr>
      <vt:lpstr>Attrition et Turn Over par activité</vt:lpstr>
      <vt:lpstr>Présentation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Luisa Castro</dc:creator>
  <cp:keywords/>
  <dc:description/>
  <cp:lastModifiedBy>Severine Gaillard</cp:lastModifiedBy>
  <cp:revision>131</cp:revision>
  <dcterms:created xsi:type="dcterms:W3CDTF">2021-10-20T10:28:23Z</dcterms:created>
  <dcterms:modified xsi:type="dcterms:W3CDTF">2024-09-18T06:31:38Z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0x010100835893E7B55F2140B6893C1BCA86892D</vt:lpwstr>
  </property>
  <property fmtid="{D5CDD505-2E9C-101B-9397-08002B2CF9AE}" pid="3" name="Order">
    <vt:r8>3900</vt:r8>
  </property>
  <property fmtid="{D5CDD505-2E9C-101B-9397-08002B2CF9AE}" pid="4" name="ContentTags">
    <vt:lpwstr/>
  </property>
</Properties>
</file>