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777" r:id="rId5"/>
  </p:sldMasterIdLst>
  <p:notesMasterIdLst>
    <p:notesMasterId r:id="rId40"/>
  </p:notesMasterIdLst>
  <p:sldIdLst>
    <p:sldId id="2076138181" r:id="rId6"/>
    <p:sldId id="2147473480" r:id="rId7"/>
    <p:sldId id="2076138193" r:id="rId8"/>
    <p:sldId id="2383" r:id="rId9"/>
    <p:sldId id="2147473494" r:id="rId10"/>
    <p:sldId id="2335" r:id="rId11"/>
    <p:sldId id="2147473481" r:id="rId12"/>
    <p:sldId id="2147473492" r:id="rId13"/>
    <p:sldId id="2147473493" r:id="rId14"/>
    <p:sldId id="2147473500" r:id="rId15"/>
    <p:sldId id="2336" r:id="rId16"/>
    <p:sldId id="2147473482" r:id="rId17"/>
    <p:sldId id="2147473491" r:id="rId18"/>
    <p:sldId id="2337" r:id="rId19"/>
    <p:sldId id="2147473488" r:id="rId20"/>
    <p:sldId id="2338" r:id="rId21"/>
    <p:sldId id="2147473486" r:id="rId22"/>
    <p:sldId id="2339" r:id="rId23"/>
    <p:sldId id="2147473487" r:id="rId24"/>
    <p:sldId id="2340" r:id="rId25"/>
    <p:sldId id="2147473485" r:id="rId26"/>
    <p:sldId id="2147473501" r:id="rId27"/>
    <p:sldId id="2341" r:id="rId28"/>
    <p:sldId id="2147473484" r:id="rId29"/>
    <p:sldId id="2147473490" r:id="rId30"/>
    <p:sldId id="2458" r:id="rId31"/>
    <p:sldId id="2366" r:id="rId32"/>
    <p:sldId id="2147473495" r:id="rId33"/>
    <p:sldId id="2147473497" r:id="rId34"/>
    <p:sldId id="2459" r:id="rId35"/>
    <p:sldId id="2460" r:id="rId36"/>
    <p:sldId id="2147473496" r:id="rId37"/>
    <p:sldId id="2147473498" r:id="rId38"/>
    <p:sldId id="2389" r:id="rId39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s" id="{90ABEFB5-2172-40E4-8A7B-98A3DC5A0D69}">
          <p14:sldIdLst>
            <p14:sldId id="2076138181"/>
            <p14:sldId id="2147473480"/>
          </p14:sldIdLst>
        </p14:section>
        <p14:section name="Chapter breakers" id="{0E6A15CC-B2FD-CB4F-8C19-DAF98EE9A690}">
          <p14:sldIdLst>
            <p14:sldId id="2076138193"/>
            <p14:sldId id="2383"/>
            <p14:sldId id="2147473494"/>
            <p14:sldId id="2335"/>
            <p14:sldId id="2147473481"/>
            <p14:sldId id="2147473492"/>
            <p14:sldId id="2147473493"/>
            <p14:sldId id="2147473500"/>
            <p14:sldId id="2336"/>
            <p14:sldId id="2147473482"/>
            <p14:sldId id="2147473491"/>
            <p14:sldId id="2337"/>
            <p14:sldId id="2147473488"/>
            <p14:sldId id="2338"/>
            <p14:sldId id="2147473486"/>
            <p14:sldId id="2339"/>
            <p14:sldId id="2147473487"/>
            <p14:sldId id="2340"/>
            <p14:sldId id="2147473485"/>
            <p14:sldId id="2147473501"/>
            <p14:sldId id="2341"/>
            <p14:sldId id="2147473484"/>
            <p14:sldId id="2147473490"/>
            <p14:sldId id="2458"/>
            <p14:sldId id="2366"/>
            <p14:sldId id="2147473495"/>
            <p14:sldId id="2147473497"/>
            <p14:sldId id="2459"/>
            <p14:sldId id="2460"/>
            <p14:sldId id="2147473496"/>
            <p14:sldId id="2147473498"/>
            <p14:sldId id="2389"/>
          </p14:sldIdLst>
        </p14:section>
        <p14:section name="Index" id="{4A6CB13F-DD69-D043-B415-CA20DF1F394C}">
          <p14:sldIdLst/>
        </p14:section>
        <p14:section name="Text slides" id="{4F0A6251-41B7-7243-BE3E-110A6A563554}">
          <p14:sldIdLst/>
        </p14:section>
        <p14:section name="Graphics" id="{88161319-5551-49FD-A9D7-7BCC0C8E90F7}">
          <p14:sldIdLst/>
        </p14:section>
        <p14:section name="Icons" id="{A124DA18-CBFB-44DD-8A54-BEFEC965DB52}">
          <p14:sldIdLst/>
        </p14:section>
        <p14:section name="Thank you" id="{33A9574E-3C00-B943-896B-4AB4C185FED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32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D8DC"/>
    <a:srgbClr val="2F47B1"/>
    <a:srgbClr val="0087FF"/>
    <a:srgbClr val="00D769"/>
    <a:srgbClr val="00B09B"/>
    <a:srgbClr val="BC1F8C"/>
    <a:srgbClr val="F82B7E"/>
    <a:srgbClr val="821E95"/>
    <a:srgbClr val="D91690"/>
    <a:srgbClr val="DDDE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 autoAdjust="0"/>
    <p:restoredTop sz="94660"/>
  </p:normalViewPr>
  <p:slideViewPr>
    <p:cSldViewPr snapToGrid="0">
      <p:cViewPr varScale="1">
        <p:scale>
          <a:sx n="80" d="100"/>
          <a:sy n="80" d="100"/>
        </p:scale>
        <p:origin x="848" y="48"/>
      </p:cViewPr>
      <p:guideLst>
        <p:guide orient="horz" pos="232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9B68B-FDE8-8F4C-AB88-4AF6831930A2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4D58F-A1EC-EA47-9622-1DC3332AD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40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4D58F-A1EC-EA47-9622-1DC3332ADB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802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4D58F-A1EC-EA47-9622-1DC3332ADB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71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4869656"/>
            <a:ext cx="2057400" cy="273844"/>
          </a:xfrm>
        </p:spPr>
        <p:txBody>
          <a:bodyPr/>
          <a:lstStyle/>
          <a:p>
            <a:fld id="{77984534-C4A0-1744-A0AE-D418451B474A}" type="slidenum">
              <a:rPr lang="en-US" smtClean="0"/>
              <a:t>‹N°›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B8AA7F-D0A5-5A42-9CC9-97FE64F0B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27" y="199031"/>
            <a:ext cx="5040630" cy="374548"/>
          </a:xfr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lang="en-US" sz="2400" b="1">
                <a:gradFill>
                  <a:gsLst>
                    <a:gs pos="100000">
                      <a:schemeClr val="accent4"/>
                    </a:gs>
                    <a:gs pos="0">
                      <a:schemeClr val="accent1"/>
                    </a:gs>
                  </a:gsLst>
                  <a:lin ang="0" scaled="0"/>
                </a:gra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874B27C-5679-5A49-A297-0FEF965A1A7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7827" y="581892"/>
            <a:ext cx="5040630" cy="311402"/>
          </a:xfrm>
        </p:spPr>
        <p:txBody>
          <a:bodyPr wrap="none" anchor="ctr">
            <a:noAutofit/>
          </a:bodyPr>
          <a:lstStyle>
            <a:lvl1pPr marL="0" indent="0">
              <a:buNone/>
              <a:defRPr sz="1600" b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5CBEB-C33F-1D47-862D-26D1A775AB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788" y="182103"/>
            <a:ext cx="1330406" cy="26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14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m interior, computador, mesa, mobília&#10;&#10;Descrição gerada automaticamente">
            <a:extLst>
              <a:ext uri="{FF2B5EF4-FFF2-40B4-BE49-F238E27FC236}">
                <a16:creationId xmlns:a16="http://schemas.microsoft.com/office/drawing/2014/main" id="{D5C2FA71-A45E-866E-7746-F9ED370C06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7" y="0"/>
            <a:ext cx="4572003" cy="5143500"/>
          </a:xfrm>
          <a:prstGeom prst="rect">
            <a:avLst/>
          </a:prstGeom>
        </p:spPr>
      </p:pic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E7270765-5515-8AF8-65A5-5B3621727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4869656"/>
            <a:ext cx="2057400" cy="273844"/>
          </a:xfrm>
          <a:prstGeom prst="rect">
            <a:avLst/>
          </a:prstGeom>
        </p:spPr>
        <p:txBody>
          <a:bodyPr/>
          <a:lstStyle/>
          <a:p>
            <a:fld id="{77984534-C4A0-1744-A0AE-D418451B474A}" type="slidenum">
              <a:rPr lang="en-US" smtClean="0"/>
              <a:t>‹N°›</a:t>
            </a:fld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33AEF0B-EC0B-F420-0864-A0F74191CD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524" y="146597"/>
            <a:ext cx="3404946" cy="304810"/>
          </a:xfrm>
          <a:prstGeom prst="rect">
            <a:avLst/>
          </a:prstGeom>
        </p:spPr>
      </p:pic>
      <p:sp>
        <p:nvSpPr>
          <p:cNvPr id="4" name="Espaço Reservado para Título 1">
            <a:extLst>
              <a:ext uri="{FF2B5EF4-FFF2-40B4-BE49-F238E27FC236}">
                <a16:creationId xmlns:a16="http://schemas.microsoft.com/office/drawing/2014/main" id="{A3D75CFF-7563-C671-46EB-9D46DB35B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75" y="1672622"/>
            <a:ext cx="3056382" cy="12798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538810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Uma imagem com planta, edifício, noite, árvore&#10;&#10;Descrição gerada automaticamente">
            <a:extLst>
              <a:ext uri="{FF2B5EF4-FFF2-40B4-BE49-F238E27FC236}">
                <a16:creationId xmlns:a16="http://schemas.microsoft.com/office/drawing/2014/main" id="{F658AC80-EE58-00B9-48AE-97C92BE91E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5087" y="0"/>
            <a:ext cx="4648913" cy="5143500"/>
          </a:xfrm>
          <a:prstGeom prst="rect">
            <a:avLst/>
          </a:prstGeom>
        </p:spPr>
      </p:pic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637C4326-AADF-F973-BE90-F941870DB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4869656"/>
            <a:ext cx="2057400" cy="273844"/>
          </a:xfrm>
          <a:prstGeom prst="rect">
            <a:avLst/>
          </a:prstGeom>
        </p:spPr>
        <p:txBody>
          <a:bodyPr/>
          <a:lstStyle/>
          <a:p>
            <a:fld id="{77984534-C4A0-1744-A0AE-D418451B474A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Espaço Reservado para Título 1">
            <a:extLst>
              <a:ext uri="{FF2B5EF4-FFF2-40B4-BE49-F238E27FC236}">
                <a16:creationId xmlns:a16="http://schemas.microsoft.com/office/drawing/2014/main" id="{FA7D9678-9470-39EB-5B02-E3C31D4DB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75" y="1672622"/>
            <a:ext cx="3056382" cy="12798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pic>
        <p:nvPicPr>
          <p:cNvPr id="2" name="Imagem 4">
            <a:extLst>
              <a:ext uri="{FF2B5EF4-FFF2-40B4-BE49-F238E27FC236}">
                <a16:creationId xmlns:a16="http://schemas.microsoft.com/office/drawing/2014/main" id="{E9588B5F-2A66-D896-EE67-F4D4FB597C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524" y="146597"/>
            <a:ext cx="3404946" cy="30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1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 descr="Uma imagem com texto, pose&#10;&#10;Descrição gerada automaticamente">
            <a:extLst>
              <a:ext uri="{FF2B5EF4-FFF2-40B4-BE49-F238E27FC236}">
                <a16:creationId xmlns:a16="http://schemas.microsoft.com/office/drawing/2014/main" id="{AAE0C53A-4C71-FECE-0345-2168ED44D6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9087" y="0"/>
            <a:ext cx="5014913" cy="5143500"/>
          </a:xfrm>
          <a:prstGeom prst="rect">
            <a:avLst/>
          </a:prstGeom>
        </p:spPr>
      </p:pic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637C4326-AADF-F973-BE90-F941870DB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4869656"/>
            <a:ext cx="2057400" cy="273844"/>
          </a:xfrm>
          <a:prstGeom prst="rect">
            <a:avLst/>
          </a:prstGeom>
        </p:spPr>
        <p:txBody>
          <a:bodyPr/>
          <a:lstStyle/>
          <a:p>
            <a:fld id="{77984534-C4A0-1744-A0AE-D418451B474A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Espaço Reservado para Título 1">
            <a:extLst>
              <a:ext uri="{FF2B5EF4-FFF2-40B4-BE49-F238E27FC236}">
                <a16:creationId xmlns:a16="http://schemas.microsoft.com/office/drawing/2014/main" id="{43C1474D-09A5-F83F-CADB-7891C8E6E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75" y="1672622"/>
            <a:ext cx="3056382" cy="12798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pic>
        <p:nvPicPr>
          <p:cNvPr id="7" name="Imagem 4">
            <a:extLst>
              <a:ext uri="{FF2B5EF4-FFF2-40B4-BE49-F238E27FC236}">
                <a16:creationId xmlns:a16="http://schemas.microsoft.com/office/drawing/2014/main" id="{CF58B152-20DE-9DE4-EB9A-B6B8F28EA6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524" y="146597"/>
            <a:ext cx="3404946" cy="30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802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interior, Cara humana, vela, parede&#10;&#10;Descrição gerada automaticamente">
            <a:extLst>
              <a:ext uri="{FF2B5EF4-FFF2-40B4-BE49-F238E27FC236}">
                <a16:creationId xmlns:a16="http://schemas.microsoft.com/office/drawing/2014/main" id="{AF6F40D5-51E6-65D6-898A-EEEDBEDFD9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9087" y="0"/>
            <a:ext cx="5014913" cy="5143500"/>
          </a:xfrm>
          <a:prstGeom prst="rect">
            <a:avLst/>
          </a:prstGeom>
        </p:spPr>
      </p:pic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637C4326-AADF-F973-BE90-F941870DB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4869656"/>
            <a:ext cx="2057400" cy="273844"/>
          </a:xfrm>
          <a:prstGeom prst="rect">
            <a:avLst/>
          </a:prstGeom>
        </p:spPr>
        <p:txBody>
          <a:bodyPr/>
          <a:lstStyle/>
          <a:p>
            <a:fld id="{77984534-C4A0-1744-A0AE-D418451B474A}" type="slidenum">
              <a:rPr lang="en-US" smtClean="0"/>
              <a:t>‹N°›</a:t>
            </a:fld>
            <a:endParaRPr lang="en-US"/>
          </a:p>
        </p:txBody>
      </p:sp>
      <p:sp>
        <p:nvSpPr>
          <p:cNvPr id="5" name="Espaço Reservado para Título 1">
            <a:extLst>
              <a:ext uri="{FF2B5EF4-FFF2-40B4-BE49-F238E27FC236}">
                <a16:creationId xmlns:a16="http://schemas.microsoft.com/office/drawing/2014/main" id="{C53A6293-33D3-E692-DFF1-9066839A3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75" y="1672622"/>
            <a:ext cx="3056382" cy="12798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pic>
        <p:nvPicPr>
          <p:cNvPr id="2" name="Imagem 4">
            <a:extLst>
              <a:ext uri="{FF2B5EF4-FFF2-40B4-BE49-F238E27FC236}">
                <a16:creationId xmlns:a16="http://schemas.microsoft.com/office/drawing/2014/main" id="{DE027837-A64B-E4F3-DFD3-38CB547016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524" y="146597"/>
            <a:ext cx="3404946" cy="30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82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m noite, luz, alinhado, cidade&#10;&#10;Descrição gerada automaticamente">
            <a:extLst>
              <a:ext uri="{FF2B5EF4-FFF2-40B4-BE49-F238E27FC236}">
                <a16:creationId xmlns:a16="http://schemas.microsoft.com/office/drawing/2014/main" id="{B099506E-ADC5-B488-E7ED-5242399154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9087" y="0"/>
            <a:ext cx="5014914" cy="5143500"/>
          </a:xfrm>
          <a:prstGeom prst="rect">
            <a:avLst/>
          </a:prstGeom>
        </p:spPr>
      </p:pic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637C4326-AADF-F973-BE90-F941870DB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4869656"/>
            <a:ext cx="2057400" cy="273844"/>
          </a:xfrm>
          <a:prstGeom prst="rect">
            <a:avLst/>
          </a:prstGeom>
        </p:spPr>
        <p:txBody>
          <a:bodyPr/>
          <a:lstStyle/>
          <a:p>
            <a:fld id="{77984534-C4A0-1744-A0AE-D418451B474A}" type="slidenum">
              <a:rPr lang="en-US" smtClean="0"/>
              <a:t>‹N°›</a:t>
            </a:fld>
            <a:endParaRPr lang="en-US"/>
          </a:p>
        </p:txBody>
      </p:sp>
      <p:sp>
        <p:nvSpPr>
          <p:cNvPr id="5" name="Espaço Reservado para Título 1">
            <a:extLst>
              <a:ext uri="{FF2B5EF4-FFF2-40B4-BE49-F238E27FC236}">
                <a16:creationId xmlns:a16="http://schemas.microsoft.com/office/drawing/2014/main" id="{F4AF5316-219D-755A-A10F-A554BE4D2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75" y="1672622"/>
            <a:ext cx="3056382" cy="12798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pic>
        <p:nvPicPr>
          <p:cNvPr id="3" name="Imagem 4">
            <a:extLst>
              <a:ext uri="{FF2B5EF4-FFF2-40B4-BE49-F238E27FC236}">
                <a16:creationId xmlns:a16="http://schemas.microsoft.com/office/drawing/2014/main" id="{1EBEBE6B-75DB-9366-C3D3-C71BB9A34F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524" y="146597"/>
            <a:ext cx="3404946" cy="30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951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27614-3A6B-AD95-6F99-94E0F09D1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27" y="199031"/>
            <a:ext cx="5040630" cy="3745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lang="en-US" sz="2400" b="1">
                <a:gradFill>
                  <a:gsLst>
                    <a:gs pos="100000">
                      <a:schemeClr val="accent4"/>
                    </a:gs>
                    <a:gs pos="0">
                      <a:srgbClr val="780096"/>
                    </a:gs>
                  </a:gsLst>
                  <a:lin ang="0" scaled="0"/>
                </a:gra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1ADEEE-9410-8E78-1C4A-C3DC32717C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7827" y="581892"/>
            <a:ext cx="5040630" cy="311402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 marL="0" indent="0">
              <a:buNone/>
              <a:defRPr sz="1600" b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685ADE5-36E4-294C-25F9-5B8EDFAA0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4869656"/>
            <a:ext cx="2057400" cy="273844"/>
          </a:xfrm>
        </p:spPr>
        <p:txBody>
          <a:bodyPr/>
          <a:lstStyle/>
          <a:p>
            <a:fld id="{77984534-C4A0-1744-A0AE-D418451B474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4869656"/>
            <a:ext cx="2057400" cy="273844"/>
          </a:xfrm>
        </p:spPr>
        <p:txBody>
          <a:bodyPr/>
          <a:lstStyle/>
          <a:p>
            <a:fld id="{77984534-C4A0-1744-A0AE-D418451B474A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FDE43F-7E46-464B-9CFB-53D719F515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788" y="182103"/>
            <a:ext cx="1330406" cy="26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877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Text Slide">
    <p:bg>
      <p:bgPr>
        <a:gradFill>
          <a:gsLst>
            <a:gs pos="100000">
              <a:schemeClr val="accent4"/>
            </a:gs>
            <a:gs pos="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984534-C4A0-1744-A0AE-D418451B474A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5694BF0-1CF9-DB4C-8D16-0F15BE6FA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77" y="185914"/>
            <a:ext cx="5040630" cy="374548"/>
          </a:xfr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lang="en-US"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4DD6853-2EAC-0142-A991-A4C38D6B45C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4077" y="568775"/>
            <a:ext cx="5040630" cy="311402"/>
          </a:xfrm>
        </p:spPr>
        <p:txBody>
          <a:bodyPr wrap="none" anchor="ctr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AA6EE08E-D0D0-AD44-B99C-9DB9161DE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0788" y="182103"/>
            <a:ext cx="1330407" cy="26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58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3428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Mesa de vidro&#10;&#10;Descrição gerada automaticamente com confiança média">
            <a:extLst>
              <a:ext uri="{FF2B5EF4-FFF2-40B4-BE49-F238E27FC236}">
                <a16:creationId xmlns:a16="http://schemas.microsoft.com/office/drawing/2014/main" id="{5C712806-2692-3CEF-347E-5D5C48CDB8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0C104743-D5B6-EBF5-2389-C95DC65A93C9}"/>
              </a:ext>
            </a:extLst>
          </p:cNvPr>
          <p:cNvSpPr/>
          <p:nvPr userDrawn="1"/>
        </p:nvSpPr>
        <p:spPr>
          <a:xfrm>
            <a:off x="1" y="2935704"/>
            <a:ext cx="9144000" cy="220779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86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71BED16C-E4F1-44A6-1454-28C5635FAD9A}"/>
              </a:ext>
            </a:extLst>
          </p:cNvPr>
          <p:cNvSpPr/>
          <p:nvPr userDrawn="1"/>
        </p:nvSpPr>
        <p:spPr>
          <a:xfrm rot="10800000">
            <a:off x="0" y="-24694"/>
            <a:ext cx="9144000" cy="1433948"/>
          </a:xfrm>
          <a:prstGeom prst="rect">
            <a:avLst/>
          </a:prstGeom>
          <a:gradFill>
            <a:gsLst>
              <a:gs pos="28000">
                <a:schemeClr val="bg1">
                  <a:alpha val="0"/>
                </a:schemeClr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80AD7676-7F47-B2B8-ED94-83575662AF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36524" y="139828"/>
            <a:ext cx="3309642" cy="308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A286A1-CA29-D588-D3D4-8E3B334C5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536" y="4035849"/>
            <a:ext cx="5040630" cy="3745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r">
              <a:defRPr lang="en-US" sz="28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537FF2-4D5E-15A4-550B-3B5649F0FA3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05536" y="4418710"/>
            <a:ext cx="5040630" cy="311402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 marL="0" indent="0" algn="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124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egula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3F3BA57-9CEE-C3E5-38A3-2CDE13FC68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60696790-58B5-1ECD-E7BE-0F169C8D2C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lum bright="70000" contrast="-70000"/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428873"/>
            <a:ext cx="9144000" cy="2714627"/>
          </a:xfrm>
          <a:prstGeom prst="rect">
            <a:avLst/>
          </a:prstGeom>
        </p:spPr>
      </p:pic>
      <p:sp>
        <p:nvSpPr>
          <p:cNvPr id="11" name="Cadre 10">
            <a:extLst>
              <a:ext uri="{FF2B5EF4-FFF2-40B4-BE49-F238E27FC236}">
                <a16:creationId xmlns:a16="http://schemas.microsoft.com/office/drawing/2014/main" id="{287D1E6B-1C3D-20E0-C540-7B429F4D195F}"/>
              </a:ext>
            </a:extLst>
          </p:cNvPr>
          <p:cNvSpPr/>
          <p:nvPr userDrawn="1"/>
        </p:nvSpPr>
        <p:spPr>
          <a:xfrm>
            <a:off x="0" y="-1461"/>
            <a:ext cx="9144000" cy="5143500"/>
          </a:xfrm>
          <a:prstGeom prst="frame">
            <a:avLst>
              <a:gd name="adj1" fmla="val 1833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B8AA7F-D0A5-5A42-9CC9-97FE64F0B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39" y="101345"/>
            <a:ext cx="5040630" cy="374548"/>
          </a:xfr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lang="en-US" sz="20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178BD232-0258-3858-2A12-F2FB8120B2C5}"/>
              </a:ext>
            </a:extLst>
          </p:cNvPr>
          <p:cNvCxnSpPr/>
          <p:nvPr userDrawn="1"/>
        </p:nvCxnSpPr>
        <p:spPr>
          <a:xfrm>
            <a:off x="182439" y="491768"/>
            <a:ext cx="8779122" cy="0"/>
          </a:xfrm>
          <a:prstGeom prst="line">
            <a:avLst/>
          </a:prstGeom>
          <a:ln>
            <a:solidFill>
              <a:srgbClr val="F5D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FDB7F4B-E744-98DC-D8E4-893D1FCBFC82}"/>
              </a:ext>
            </a:extLst>
          </p:cNvPr>
          <p:cNvCxnSpPr>
            <a:cxnSpLocks/>
          </p:cNvCxnSpPr>
          <p:nvPr userDrawn="1"/>
        </p:nvCxnSpPr>
        <p:spPr>
          <a:xfrm>
            <a:off x="182439" y="4958993"/>
            <a:ext cx="828528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D2EB4328-CB12-4B4D-6C3D-C90E7F0666B5}"/>
              </a:ext>
            </a:extLst>
          </p:cNvPr>
          <p:cNvSpPr/>
          <p:nvPr userDrawn="1"/>
        </p:nvSpPr>
        <p:spPr>
          <a:xfrm>
            <a:off x="8526525" y="4869659"/>
            <a:ext cx="457200" cy="27384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6525" y="4869659"/>
            <a:ext cx="457200" cy="27384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77984534-C4A0-1744-A0AE-D418451B474A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C650265A-296D-9916-D811-EFA2F9BF8E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6600" y="176342"/>
            <a:ext cx="1874961" cy="25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75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 descr="Uma imagem com texto, pose&#10;&#10;Descrição gerada automaticamente">
            <a:extLst>
              <a:ext uri="{FF2B5EF4-FFF2-40B4-BE49-F238E27FC236}">
                <a16:creationId xmlns:a16="http://schemas.microsoft.com/office/drawing/2014/main" id="{AAE0C53A-4C71-FECE-0345-2168ED44D6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9087" y="0"/>
            <a:ext cx="5014913" cy="5143500"/>
          </a:xfrm>
          <a:prstGeom prst="rect">
            <a:avLst/>
          </a:prstGeom>
        </p:spPr>
      </p:pic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637C4326-AADF-F973-BE90-F941870DB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4869656"/>
            <a:ext cx="2057400" cy="273844"/>
          </a:xfrm>
          <a:prstGeom prst="rect">
            <a:avLst/>
          </a:prstGeom>
        </p:spPr>
        <p:txBody>
          <a:bodyPr/>
          <a:lstStyle/>
          <a:p>
            <a:fld id="{77984534-C4A0-1744-A0AE-D418451B474A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Espaço Reservado para Título 1">
            <a:extLst>
              <a:ext uri="{FF2B5EF4-FFF2-40B4-BE49-F238E27FC236}">
                <a16:creationId xmlns:a16="http://schemas.microsoft.com/office/drawing/2014/main" id="{43C1474D-09A5-F83F-CADB-7891C8E6E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75" y="1672622"/>
            <a:ext cx="3056382" cy="12798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pic>
        <p:nvPicPr>
          <p:cNvPr id="7" name="Imagem 4">
            <a:extLst>
              <a:ext uri="{FF2B5EF4-FFF2-40B4-BE49-F238E27FC236}">
                <a16:creationId xmlns:a16="http://schemas.microsoft.com/office/drawing/2014/main" id="{CF58B152-20DE-9DE4-EB9A-B6B8F28EA6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524" y="146597"/>
            <a:ext cx="3404946" cy="30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345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8" descr="Tela de computador&#10;&#10;Descrição gerada automaticamente com confiança média">
            <a:extLst>
              <a:ext uri="{FF2B5EF4-FFF2-40B4-BE49-F238E27FC236}">
                <a16:creationId xmlns:a16="http://schemas.microsoft.com/office/drawing/2014/main" id="{27276366-CE4A-E049-FE64-046B40E975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30973"/>
            <a:ext cx="9144000" cy="3212527"/>
          </a:xfrm>
          <a:prstGeom prst="rect">
            <a:avLst/>
          </a:prstGeom>
        </p:spPr>
      </p:pic>
      <p:pic>
        <p:nvPicPr>
          <p:cNvPr id="7" name="Imagem 6" descr="Uma imagem com interior, computador, mesa, mobília&#10;&#10;Descrição gerada automaticamente">
            <a:extLst>
              <a:ext uri="{FF2B5EF4-FFF2-40B4-BE49-F238E27FC236}">
                <a16:creationId xmlns:a16="http://schemas.microsoft.com/office/drawing/2014/main" id="{D5C2FA71-A45E-866E-7746-F9ED370C06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7" y="0"/>
            <a:ext cx="4572003" cy="5143500"/>
          </a:xfrm>
          <a:prstGeom prst="rect">
            <a:avLst/>
          </a:prstGeom>
        </p:spPr>
      </p:pic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E7270765-5515-8AF8-65A5-5B3621727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4869656"/>
            <a:ext cx="2057400" cy="273844"/>
          </a:xfrm>
          <a:prstGeom prst="rect">
            <a:avLst/>
          </a:prstGeom>
        </p:spPr>
        <p:txBody>
          <a:bodyPr/>
          <a:lstStyle/>
          <a:p>
            <a:fld id="{77984534-C4A0-1744-A0AE-D418451B474A}" type="slidenum">
              <a:rPr lang="en-US" smtClean="0"/>
              <a:t>‹N°›</a:t>
            </a:fld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33AEF0B-EC0B-F420-0864-A0F74191CD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524" y="146597"/>
            <a:ext cx="3404946" cy="304810"/>
          </a:xfrm>
          <a:prstGeom prst="rect">
            <a:avLst/>
          </a:prstGeom>
        </p:spPr>
      </p:pic>
      <p:sp>
        <p:nvSpPr>
          <p:cNvPr id="4" name="Espaço Reservado para Título 1">
            <a:extLst>
              <a:ext uri="{FF2B5EF4-FFF2-40B4-BE49-F238E27FC236}">
                <a16:creationId xmlns:a16="http://schemas.microsoft.com/office/drawing/2014/main" id="{5946C37E-2F5A-C32C-83B0-D1199E3BF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75" y="1672622"/>
            <a:ext cx="3056382" cy="12798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063643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8" descr="Tela de computador&#10;&#10;Descrição gerada automaticamente com confiança média">
            <a:extLst>
              <a:ext uri="{FF2B5EF4-FFF2-40B4-BE49-F238E27FC236}">
                <a16:creationId xmlns:a16="http://schemas.microsoft.com/office/drawing/2014/main" id="{B8715595-6A31-FFD2-AFC8-8DFB05BE1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30973"/>
            <a:ext cx="9144000" cy="3212527"/>
          </a:xfrm>
          <a:prstGeom prst="rect">
            <a:avLst/>
          </a:prstGeom>
        </p:spPr>
      </p:pic>
      <p:pic>
        <p:nvPicPr>
          <p:cNvPr id="3" name="Imagem 2" descr="Uma imagem com Cara humana, vestuário, pessoa, sorrir&#10;&#10;Descrição gerada automaticamente">
            <a:extLst>
              <a:ext uri="{FF2B5EF4-FFF2-40B4-BE49-F238E27FC236}">
                <a16:creationId xmlns:a16="http://schemas.microsoft.com/office/drawing/2014/main" id="{4033ECE0-68B3-AE0C-E3E4-FE6497137C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6521" y="-4771"/>
            <a:ext cx="4397479" cy="5155386"/>
          </a:xfrm>
          <a:prstGeom prst="rect">
            <a:avLst/>
          </a:prstGeom>
        </p:spPr>
      </p:pic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E4E8FBA3-AE4E-6555-5D90-9B8BA1015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4869656"/>
            <a:ext cx="2057400" cy="273844"/>
          </a:xfrm>
          <a:prstGeom prst="rect">
            <a:avLst/>
          </a:prstGeom>
        </p:spPr>
        <p:txBody>
          <a:bodyPr/>
          <a:lstStyle/>
          <a:p>
            <a:fld id="{77984534-C4A0-1744-A0AE-D418451B474A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Espaço Reservado para Título 1">
            <a:extLst>
              <a:ext uri="{FF2B5EF4-FFF2-40B4-BE49-F238E27FC236}">
                <a16:creationId xmlns:a16="http://schemas.microsoft.com/office/drawing/2014/main" id="{9B633D19-AAE1-3043-8761-A83CF5B96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75" y="1672622"/>
            <a:ext cx="3056382" cy="12798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F7A314A-F6A3-30D1-6811-A842C0FDA2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524" y="146597"/>
            <a:ext cx="3404946" cy="30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07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4.emf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486965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84534-C4A0-1744-A0AE-D418451B474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1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0" r:id="rId2"/>
    <p:sldLayoutId id="2147483772" r:id="rId3"/>
    <p:sldLayoutId id="2147483773" r:id="rId4"/>
    <p:sldLayoutId id="2147483774" r:id="rId5"/>
    <p:sldLayoutId id="2147483775" r:id="rId6"/>
    <p:sldLayoutId id="2147483786" r:id="rId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D6D9D52-8F5D-C363-D18B-64920ABDC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486965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7984534-C4A0-1744-A0AE-D418451B474A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F76D7FF6-5748-894D-AE17-9E76CD4E78EE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636524" y="139828"/>
            <a:ext cx="3309642" cy="30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5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EA3D03-9174-CE5D-30A8-1A777C2B7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2260" y="3690145"/>
            <a:ext cx="5040630" cy="374548"/>
          </a:xfrm>
        </p:spPr>
        <p:txBody>
          <a:bodyPr/>
          <a:lstStyle/>
          <a:p>
            <a:r>
              <a:rPr lang="en-US" sz="2800" dirty="0" err="1"/>
              <a:t>Indicateurs</a:t>
            </a:r>
            <a:r>
              <a:rPr lang="en-US" sz="2800" dirty="0"/>
              <a:t> 2eme </a:t>
            </a:r>
            <a:r>
              <a:rPr lang="en-US" sz="2800" dirty="0" err="1"/>
              <a:t>trimestre</a:t>
            </a:r>
            <a:r>
              <a:rPr lang="en-US" sz="2800" dirty="0"/>
              <a:t> 2024</a:t>
            </a:r>
            <a:br>
              <a:rPr lang="en-US" sz="2800" dirty="0"/>
            </a:br>
            <a:r>
              <a:rPr lang="en-US" sz="2800" dirty="0" err="1"/>
              <a:t>Périmètre</a:t>
            </a:r>
            <a:r>
              <a:rPr lang="en-US" sz="2800" dirty="0"/>
              <a:t> </a:t>
            </a:r>
            <a:r>
              <a:rPr lang="en-US" dirty="0"/>
              <a:t>Bordeaux et Niort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4E3B845-7938-D3E1-A93E-3691139E89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Réunion CSST du </a:t>
            </a:r>
            <a:r>
              <a:rPr lang="en-US" dirty="0"/>
              <a:t>17 </a:t>
            </a:r>
            <a:r>
              <a:rPr lang="en-US" dirty="0" err="1"/>
              <a:t>Septembre</a:t>
            </a:r>
            <a:r>
              <a:rPr lang="en-US" dirty="0"/>
              <a:t> 2024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75564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C588899-245B-EEA7-42A4-6745EB57C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6A84AC-4E05-FF41-BD58-CFE5C22EA4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Ventilation FA / T2 2024</a:t>
            </a:r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39B6B6E1-BF67-1A4F-811B-405F90761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27" y="72292"/>
            <a:ext cx="5040630" cy="374548"/>
          </a:xfrm>
        </p:spPr>
        <p:txBody>
          <a:bodyPr/>
          <a:lstStyle/>
          <a:p>
            <a:r>
              <a:rPr lang="en-US" dirty="0" err="1"/>
              <a:t>Formulaire</a:t>
            </a:r>
            <a:r>
              <a:rPr lang="en-US" dirty="0"/>
              <a:t> </a:t>
            </a:r>
            <a:r>
              <a:rPr lang="en-US" dirty="0" err="1"/>
              <a:t>d’actions</a:t>
            </a:r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D650F8B-697C-284E-CC2E-27C23FB82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18" y="893294"/>
            <a:ext cx="8237555" cy="410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86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6">
            <a:extLst>
              <a:ext uri="{FF2B5EF4-FFF2-40B4-BE49-F238E27FC236}">
                <a16:creationId xmlns:a16="http://schemas.microsoft.com/office/drawing/2014/main" id="{8849302E-C881-A64D-9BDD-6E37CE5437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4572000" cy="5143500"/>
          </a:xfrm>
          <a:prstGeom prst="rect">
            <a:avLst/>
          </a:prstGeom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2975095D-4B61-E54C-B150-206047935008}"/>
              </a:ext>
            </a:extLst>
          </p:cNvPr>
          <p:cNvSpPr/>
          <p:nvPr/>
        </p:nvSpPr>
        <p:spPr>
          <a:xfrm>
            <a:off x="5102846" y="1438057"/>
            <a:ext cx="3159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3 - AOF</a:t>
            </a:r>
          </a:p>
        </p:txBody>
      </p:sp>
    </p:spTree>
    <p:extLst>
      <p:ext uri="{BB962C8B-B14F-4D97-AF65-F5344CB8AC3E}">
        <p14:creationId xmlns:p14="http://schemas.microsoft.com/office/powerpoint/2010/main" val="542714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DBDB669-496D-D3D4-745C-CD6F523C0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01696"/>
            <a:ext cx="9144000" cy="2249424"/>
          </a:xfrm>
          <a:prstGeom prst="rect">
            <a:avLst/>
          </a:prstGeom>
        </p:spPr>
      </p:pic>
      <p:sp>
        <p:nvSpPr>
          <p:cNvPr id="26" name="Title 25">
            <a:extLst>
              <a:ext uri="{FF2B5EF4-FFF2-40B4-BE49-F238E27FC236}">
                <a16:creationId xmlns:a16="http://schemas.microsoft.com/office/drawing/2014/main" id="{39B6B6E1-BF67-1A4F-811B-405F90761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27" y="154426"/>
            <a:ext cx="5040630" cy="374548"/>
          </a:xfrm>
        </p:spPr>
        <p:txBody>
          <a:bodyPr/>
          <a:lstStyle/>
          <a:p>
            <a:r>
              <a:rPr lang="en-US" dirty="0"/>
              <a:t>AOF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6A84AC-4E05-FF41-BD58-CFE5C22EA4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T2 2024 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7BCBE6CE-63C2-9618-5DC3-FFE7CB1F7F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836182"/>
              </p:ext>
            </p:extLst>
          </p:nvPr>
        </p:nvGraphicFramePr>
        <p:xfrm>
          <a:off x="2485086" y="1409616"/>
          <a:ext cx="3683000" cy="1127760"/>
        </p:xfrm>
        <a:graphic>
          <a:graphicData uri="http://schemas.openxmlformats.org/drawingml/2006/table">
            <a:tbl>
              <a:tblPr/>
              <a:tblGrid>
                <a:gridCol w="2298700">
                  <a:extLst>
                    <a:ext uri="{9D8B030D-6E8A-4147-A177-3AD203B41FA5}">
                      <a16:colId xmlns:a16="http://schemas.microsoft.com/office/drawing/2014/main" val="551373962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72256588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6297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TPFR Bordeaux Godard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762038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TPFR Niort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2777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902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707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DBDB669-496D-D3D4-745C-CD6F523C0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6A84AC-4E05-FF41-BD58-CFE5C22EA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2025" y="504010"/>
            <a:ext cx="2024261" cy="311402"/>
          </a:xfrm>
        </p:spPr>
        <p:txBody>
          <a:bodyPr/>
          <a:lstStyle/>
          <a:p>
            <a:r>
              <a:rPr lang="en-US" dirty="0"/>
              <a:t>Evolution  AOF / T2 2024</a:t>
            </a:r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39B6B6E1-BF67-1A4F-811B-405F90761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247" y="129462"/>
            <a:ext cx="5040630" cy="374548"/>
          </a:xfrm>
        </p:spPr>
        <p:txBody>
          <a:bodyPr/>
          <a:lstStyle/>
          <a:p>
            <a:r>
              <a:rPr lang="en-US" dirty="0"/>
              <a:t>AOF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C9AA131-24FD-090D-9F44-D1253515C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47" y="815412"/>
            <a:ext cx="8598749" cy="419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441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E527B376-F07C-394B-A8CB-6EADAA81CF84}"/>
              </a:ext>
            </a:extLst>
          </p:cNvPr>
          <p:cNvSpPr/>
          <p:nvPr/>
        </p:nvSpPr>
        <p:spPr>
          <a:xfrm>
            <a:off x="5102846" y="1438057"/>
            <a:ext cx="3159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Disciplinaire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m 3" descr="Uma imagem com pessoa, céu, homem&#10;&#10;Descrição gerada automaticamente">
            <a:extLst>
              <a:ext uri="{FF2B5EF4-FFF2-40B4-BE49-F238E27FC236}">
                <a16:creationId xmlns:a16="http://schemas.microsoft.com/office/drawing/2014/main" id="{C49C2227-2FD1-A841-9573-10D1931016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4" b="-60"/>
          <a:stretch/>
        </p:blipFill>
        <p:spPr>
          <a:xfrm>
            <a:off x="6880" y="4947"/>
            <a:ext cx="4575232" cy="514830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546F7F1-2043-F964-64A0-070DA99C0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67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797C497-E4A2-8ED0-CB93-9C7A60FCA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  <p:sp>
        <p:nvSpPr>
          <p:cNvPr id="26" name="Title 25">
            <a:extLst>
              <a:ext uri="{FF2B5EF4-FFF2-40B4-BE49-F238E27FC236}">
                <a16:creationId xmlns:a16="http://schemas.microsoft.com/office/drawing/2014/main" id="{39B6B6E1-BF67-1A4F-811B-405F90761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27" y="154426"/>
            <a:ext cx="5040630" cy="374548"/>
          </a:xfrm>
        </p:spPr>
        <p:txBody>
          <a:bodyPr/>
          <a:lstStyle/>
          <a:p>
            <a:r>
              <a:rPr lang="en-US" dirty="0" err="1"/>
              <a:t>Disciplinaire</a:t>
            </a:r>
            <a:endParaRPr lang="en-US"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B05D2192-3E6F-6A5C-35CA-4BB946F1BA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627273"/>
              </p:ext>
            </p:extLst>
          </p:nvPr>
        </p:nvGraphicFramePr>
        <p:xfrm>
          <a:off x="610197" y="1528579"/>
          <a:ext cx="7923605" cy="1497254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1728723">
                  <a:extLst>
                    <a:ext uri="{9D8B030D-6E8A-4147-A177-3AD203B41FA5}">
                      <a16:colId xmlns:a16="http://schemas.microsoft.com/office/drawing/2014/main" val="3740015336"/>
                    </a:ext>
                  </a:extLst>
                </a:gridCol>
                <a:gridCol w="1460322">
                  <a:extLst>
                    <a:ext uri="{9D8B030D-6E8A-4147-A177-3AD203B41FA5}">
                      <a16:colId xmlns:a16="http://schemas.microsoft.com/office/drawing/2014/main" val="1805351208"/>
                    </a:ext>
                  </a:extLst>
                </a:gridCol>
                <a:gridCol w="2162865">
                  <a:extLst>
                    <a:ext uri="{9D8B030D-6E8A-4147-A177-3AD203B41FA5}">
                      <a16:colId xmlns:a16="http://schemas.microsoft.com/office/drawing/2014/main" val="1175854663"/>
                    </a:ext>
                  </a:extLst>
                </a:gridCol>
                <a:gridCol w="2571695">
                  <a:extLst>
                    <a:ext uri="{9D8B030D-6E8A-4147-A177-3AD203B41FA5}">
                      <a16:colId xmlns:a16="http://schemas.microsoft.com/office/drawing/2014/main" val="2449011975"/>
                    </a:ext>
                  </a:extLst>
                </a:gridCol>
              </a:tblGrid>
              <a:tr h="93331"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gridSpan="3">
                  <a:txBody>
                    <a:bodyPr/>
                    <a:lstStyle/>
                    <a:p>
                      <a:pPr marL="539750" indent="533400" algn="l" fontAlgn="b"/>
                      <a:r>
                        <a:rPr lang="fr-FR" sz="18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Notifications</a:t>
                      </a:r>
                      <a:r>
                        <a:rPr lang="fr-FR" sz="3200" b="0" u="none" strike="noStrike" kern="1200" dirty="0">
                          <a:ln>
                            <a:solidFill>
                              <a:srgbClr val="2F47B1">
                                <a:alpha val="8300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 T2 2024</a:t>
                      </a: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895923"/>
                  </a:ext>
                </a:extLst>
              </a:tr>
              <a:tr h="496623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ln>
                          <a:solidFill>
                            <a:srgbClr val="2F47B1">
                              <a:alpha val="8300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fr-FR" sz="11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Nbre avertissements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Nbre mises à pied disciplinaires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fr-FR" sz="11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Nbre licenciements disciplinaires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47424922"/>
                  </a:ext>
                </a:extLst>
              </a:tr>
              <a:tr h="251153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fr-FR" sz="11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Bordeaux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fr-FR" sz="11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fr-FR" sz="11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fr-FR" sz="11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89851743"/>
                  </a:ext>
                </a:extLst>
              </a:tr>
              <a:tr h="255448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fr-FR" sz="11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Niort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fr-FR" sz="11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fr-FR" sz="11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fr-FR" sz="11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60179972"/>
                  </a:ext>
                </a:extLst>
              </a:tr>
            </a:tbl>
          </a:graphicData>
        </a:graphic>
      </p:graphicFrame>
      <p:sp>
        <p:nvSpPr>
          <p:cNvPr id="3" name="Espace réservé du texte 32">
            <a:extLst>
              <a:ext uri="{FF2B5EF4-FFF2-40B4-BE49-F238E27FC236}">
                <a16:creationId xmlns:a16="http://schemas.microsoft.com/office/drawing/2014/main" id="{7B48AFF3-DA03-D2AA-EB47-C5EC27AEB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827" y="581892"/>
            <a:ext cx="5040630" cy="311402"/>
          </a:xfrm>
        </p:spPr>
        <p:txBody>
          <a:bodyPr/>
          <a:lstStyle/>
          <a:p>
            <a:r>
              <a:rPr lang="fr-FR" dirty="0"/>
              <a:t>T2 2024</a:t>
            </a:r>
          </a:p>
        </p:txBody>
      </p:sp>
    </p:spTree>
    <p:extLst>
      <p:ext uri="{BB962C8B-B14F-4D97-AF65-F5344CB8AC3E}">
        <p14:creationId xmlns:p14="http://schemas.microsoft.com/office/powerpoint/2010/main" val="1941282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C79B1012-8A41-8349-8594-70AE6A4D5429}"/>
              </a:ext>
            </a:extLst>
          </p:cNvPr>
          <p:cNvSpPr/>
          <p:nvPr/>
        </p:nvSpPr>
        <p:spPr>
          <a:xfrm>
            <a:off x="355275" y="1080494"/>
            <a:ext cx="40359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+mj-lt"/>
              </a:rPr>
              <a:t>5 - Inaptitude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B08219-9105-064F-883C-8423BEE77B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7" y="-1"/>
            <a:ext cx="4572004" cy="5143500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EAC1158-00C9-A54A-A3E2-A7DEEC495D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0788" y="182103"/>
            <a:ext cx="1330407" cy="26792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374BF0E-4DFB-7370-27C7-F7E72EEB6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5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 35">
            <a:extLst>
              <a:ext uri="{FF2B5EF4-FFF2-40B4-BE49-F238E27FC236}">
                <a16:creationId xmlns:a16="http://schemas.microsoft.com/office/drawing/2014/main" id="{5FB0BACA-0B77-B04A-0987-C8E3DF3E4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  <p:sp>
        <p:nvSpPr>
          <p:cNvPr id="26" name="Title 25">
            <a:extLst>
              <a:ext uri="{FF2B5EF4-FFF2-40B4-BE49-F238E27FC236}">
                <a16:creationId xmlns:a16="http://schemas.microsoft.com/office/drawing/2014/main" id="{39B6B6E1-BF67-1A4F-811B-405F90761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27" y="154426"/>
            <a:ext cx="5040630" cy="374548"/>
          </a:xfrm>
        </p:spPr>
        <p:txBody>
          <a:bodyPr/>
          <a:lstStyle/>
          <a:p>
            <a:r>
              <a:rPr lang="en-US" dirty="0"/>
              <a:t>Inaptitude</a:t>
            </a:r>
          </a:p>
        </p:txBody>
      </p:sp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EC79F17A-7DD4-8137-E354-5506AF98DD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T2 2024</a:t>
            </a:r>
          </a:p>
        </p:txBody>
      </p:sp>
      <p:graphicFrame>
        <p:nvGraphicFramePr>
          <p:cNvPr id="34" name="Tableau 33">
            <a:extLst>
              <a:ext uri="{FF2B5EF4-FFF2-40B4-BE49-F238E27FC236}">
                <a16:creationId xmlns:a16="http://schemas.microsoft.com/office/drawing/2014/main" id="{7695ACF9-E58D-1B9F-E514-14F7486FCB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907474"/>
              </p:ext>
            </p:extLst>
          </p:nvPr>
        </p:nvGraphicFramePr>
        <p:xfrm>
          <a:off x="466855" y="1531223"/>
          <a:ext cx="8070288" cy="1174349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930584">
                  <a:extLst>
                    <a:ext uri="{9D8B030D-6E8A-4147-A177-3AD203B41FA5}">
                      <a16:colId xmlns:a16="http://schemas.microsoft.com/office/drawing/2014/main" val="3746070575"/>
                    </a:ext>
                  </a:extLst>
                </a:gridCol>
                <a:gridCol w="1030721">
                  <a:extLst>
                    <a:ext uri="{9D8B030D-6E8A-4147-A177-3AD203B41FA5}">
                      <a16:colId xmlns:a16="http://schemas.microsoft.com/office/drawing/2014/main" val="2939939227"/>
                    </a:ext>
                  </a:extLst>
                </a:gridCol>
                <a:gridCol w="1536891">
                  <a:extLst>
                    <a:ext uri="{9D8B030D-6E8A-4147-A177-3AD203B41FA5}">
                      <a16:colId xmlns:a16="http://schemas.microsoft.com/office/drawing/2014/main" val="1509238171"/>
                    </a:ext>
                  </a:extLst>
                </a:gridCol>
                <a:gridCol w="1723376">
                  <a:extLst>
                    <a:ext uri="{9D8B030D-6E8A-4147-A177-3AD203B41FA5}">
                      <a16:colId xmlns:a16="http://schemas.microsoft.com/office/drawing/2014/main" val="4049454162"/>
                    </a:ext>
                  </a:extLst>
                </a:gridCol>
                <a:gridCol w="1099617">
                  <a:extLst>
                    <a:ext uri="{9D8B030D-6E8A-4147-A177-3AD203B41FA5}">
                      <a16:colId xmlns:a16="http://schemas.microsoft.com/office/drawing/2014/main" val="637454573"/>
                    </a:ext>
                  </a:extLst>
                </a:gridCol>
                <a:gridCol w="1749099">
                  <a:extLst>
                    <a:ext uri="{9D8B030D-6E8A-4147-A177-3AD203B41FA5}">
                      <a16:colId xmlns:a16="http://schemas.microsoft.com/office/drawing/2014/main" val="1858266608"/>
                    </a:ext>
                  </a:extLst>
                </a:gridCol>
              </a:tblGrid>
              <a:tr h="671429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Nombre d'avis d'inaptitude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Nombre SANS reclassement possible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Nombre de propositions de reclassement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Nombre de reclassements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Nombre de licenciements pour inaptitude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05339054"/>
                  </a:ext>
                </a:extLst>
              </a:tr>
              <a:tr h="12580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Bordeaux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6158726"/>
                  </a:ext>
                </a:extLst>
              </a:tr>
              <a:tr h="12580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Niort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841852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98877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0602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40DEE48B-9BF4-C040-942E-119450012436}"/>
              </a:ext>
            </a:extLst>
          </p:cNvPr>
          <p:cNvSpPr/>
          <p:nvPr/>
        </p:nvSpPr>
        <p:spPr>
          <a:xfrm>
            <a:off x="355275" y="1080494"/>
            <a:ext cx="40359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+mj-lt"/>
              </a:rPr>
              <a:t>6 - Demission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1A2B78-E335-594B-8D77-6AA01920A0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4571993" y="0"/>
            <a:ext cx="4572007" cy="5149546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A566985-3C08-B949-B8A2-770940C657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0788" y="182103"/>
            <a:ext cx="1330407" cy="26792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B11EE7A-8E86-AC9E-E6EF-87F1837D2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32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B7646C4-2E23-F4DC-16CF-D1B4D35CE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  <p:sp>
        <p:nvSpPr>
          <p:cNvPr id="26" name="Title 25">
            <a:extLst>
              <a:ext uri="{FF2B5EF4-FFF2-40B4-BE49-F238E27FC236}">
                <a16:creationId xmlns:a16="http://schemas.microsoft.com/office/drawing/2014/main" id="{39B6B6E1-BF67-1A4F-811B-405F90761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27" y="154426"/>
            <a:ext cx="5040630" cy="374548"/>
          </a:xfrm>
        </p:spPr>
        <p:txBody>
          <a:bodyPr/>
          <a:lstStyle/>
          <a:p>
            <a:r>
              <a:rPr lang="en-US" dirty="0" err="1"/>
              <a:t>Démission</a:t>
            </a:r>
            <a:endParaRPr lang="en-US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E45655D3-AF16-342A-A088-01EB43DE2D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033887"/>
              </p:ext>
            </p:extLst>
          </p:nvPr>
        </p:nvGraphicFramePr>
        <p:xfrm>
          <a:off x="2090057" y="1069157"/>
          <a:ext cx="4933150" cy="1567476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446522">
                  <a:extLst>
                    <a:ext uri="{9D8B030D-6E8A-4147-A177-3AD203B41FA5}">
                      <a16:colId xmlns:a16="http://schemas.microsoft.com/office/drawing/2014/main" val="1578483907"/>
                    </a:ext>
                  </a:extLst>
                </a:gridCol>
                <a:gridCol w="2486628">
                  <a:extLst>
                    <a:ext uri="{9D8B030D-6E8A-4147-A177-3AD203B41FA5}">
                      <a16:colId xmlns:a16="http://schemas.microsoft.com/office/drawing/2014/main" val="848684675"/>
                    </a:ext>
                  </a:extLst>
                </a:gridCol>
              </a:tblGrid>
              <a:tr h="51896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Centres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Trimestre 2 2024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74939734"/>
                  </a:ext>
                </a:extLst>
              </a:tr>
              <a:tr h="26477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Bordeaux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3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97505584"/>
                  </a:ext>
                </a:extLst>
              </a:tr>
              <a:tr h="26477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Niort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42489321"/>
                  </a:ext>
                </a:extLst>
              </a:tr>
              <a:tr h="51896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 général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7142212"/>
                  </a:ext>
                </a:extLst>
              </a:tr>
            </a:tbl>
          </a:graphicData>
        </a:graphic>
      </p:graphicFrame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EC79F17A-7DD4-8137-E354-5506AF98DD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T2 2024</a:t>
            </a:r>
          </a:p>
        </p:txBody>
      </p:sp>
    </p:spTree>
    <p:extLst>
      <p:ext uri="{BB962C8B-B14F-4D97-AF65-F5344CB8AC3E}">
        <p14:creationId xmlns:p14="http://schemas.microsoft.com/office/powerpoint/2010/main" val="375370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4EF9290-C722-C34C-A6E1-FB7D989C873C}"/>
              </a:ext>
            </a:extLst>
          </p:cNvPr>
          <p:cNvSpPr txBox="1">
            <a:spLocks/>
          </p:cNvSpPr>
          <p:nvPr/>
        </p:nvSpPr>
        <p:spPr>
          <a:xfrm>
            <a:off x="298198" y="2879338"/>
            <a:ext cx="2981076" cy="364995"/>
          </a:xfrm>
          <a:prstGeom prst="rect">
            <a:avLst/>
          </a:prstGeom>
          <a:gradFill>
            <a:gsLst>
              <a:gs pos="100000">
                <a:schemeClr val="accent4">
                  <a:lumMod val="75000"/>
                </a:schemeClr>
              </a:gs>
              <a:gs pos="0">
                <a:schemeClr val="tx2">
                  <a:lumMod val="75000"/>
                </a:schemeClr>
              </a:gs>
            </a:gsLst>
            <a:lin ang="0" scaled="0"/>
          </a:gradFill>
        </p:spPr>
        <p:txBody>
          <a:bodyPr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0" i="0" kern="1200">
                <a:solidFill>
                  <a:schemeClr val="bg1"/>
                </a:solidFill>
                <a:latin typeface="SancoaleSoftened" panose="02000503050000020004" pitchFamily="2" charset="77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marL="8890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solidFill>
                  <a:srgbClr val="F5D200"/>
                </a:solidFill>
                <a:latin typeface="Calibri"/>
                <a:cs typeface="Calibri Light" panose="020F0302020204030204" pitchFamily="34" charset="0"/>
              </a:rPr>
              <a:t>5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5D200"/>
                </a:solidFill>
                <a:effectLst/>
                <a:uLnTx/>
                <a:uFillTx/>
                <a:latin typeface="Calibri"/>
                <a:ea typeface="Noto Sans" panose="020B0502040504020204" pitchFamily="34" charset="0"/>
                <a:cs typeface="Calibri Light" panose="020F0302020204030204" pitchFamily="34" charset="0"/>
              </a:rPr>
              <a:t>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82"/>
                </a:solidFill>
                <a:effectLst/>
                <a:uLnTx/>
                <a:uFillTx/>
                <a:latin typeface="Calibri Light" panose="020F0302020204030204" pitchFamily="34" charset="0"/>
                <a:ea typeface="Noto Sans" panose="020B0502040504020204" pitchFamily="34" charset="0"/>
                <a:cs typeface="Calibri Light" panose="020F0302020204030204" pitchFamily="34" charset="0"/>
              </a:rPr>
              <a:t>|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82"/>
                </a:solidFill>
                <a:effectLst/>
                <a:uLnTx/>
                <a:uFillTx/>
                <a:latin typeface="Calibri"/>
                <a:ea typeface="Noto Sans" panose="020B0502040504020204" pitchFamily="34" charset="0"/>
              </a:rPr>
              <a:t>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Noto Sans" panose="020B0502040504020204" pitchFamily="34" charset="0"/>
                <a:cs typeface="Calibri Light" panose="020F0302020204030204" pitchFamily="34" charset="0"/>
              </a:rPr>
              <a:t>Inaptitude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77473A4-549B-6ADD-7D35-D113551E193D}"/>
              </a:ext>
            </a:extLst>
          </p:cNvPr>
          <p:cNvSpPr txBox="1">
            <a:spLocks/>
          </p:cNvSpPr>
          <p:nvPr/>
        </p:nvSpPr>
        <p:spPr>
          <a:xfrm>
            <a:off x="298198" y="3397491"/>
            <a:ext cx="2981076" cy="364995"/>
          </a:xfrm>
          <a:prstGeom prst="rect">
            <a:avLst/>
          </a:prstGeom>
          <a:gradFill>
            <a:gsLst>
              <a:gs pos="100000">
                <a:schemeClr val="accent4">
                  <a:lumMod val="75000"/>
                </a:schemeClr>
              </a:gs>
              <a:gs pos="0">
                <a:schemeClr val="tx2">
                  <a:lumMod val="75000"/>
                </a:schemeClr>
              </a:gs>
            </a:gsLst>
            <a:lin ang="0" scaled="0"/>
          </a:gradFill>
        </p:spPr>
        <p:txBody>
          <a:bodyPr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0" i="0" kern="1200">
                <a:solidFill>
                  <a:schemeClr val="bg1"/>
                </a:solidFill>
                <a:latin typeface="SancoaleSoftened" panose="02000503050000020004" pitchFamily="2" charset="77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marL="8890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solidFill>
                  <a:srgbClr val="F5D200"/>
                </a:solidFill>
                <a:latin typeface="Calibri"/>
                <a:cs typeface="Calibri Light" panose="020F0302020204030204" pitchFamily="34" charset="0"/>
              </a:rPr>
              <a:t>6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5D200"/>
                </a:solidFill>
                <a:effectLst/>
                <a:uLnTx/>
                <a:uFillTx/>
                <a:latin typeface="Calibri"/>
                <a:ea typeface="Noto Sans" panose="020B0502040504020204" pitchFamily="34" charset="0"/>
                <a:cs typeface="Calibri Light" panose="020F0302020204030204" pitchFamily="34" charset="0"/>
              </a:rPr>
              <a:t>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82"/>
                </a:solidFill>
                <a:effectLst/>
                <a:uLnTx/>
                <a:uFillTx/>
                <a:latin typeface="Calibri Light" panose="020F0302020204030204" pitchFamily="34" charset="0"/>
                <a:ea typeface="Noto Sans" panose="020B0502040504020204" pitchFamily="34" charset="0"/>
                <a:cs typeface="Calibri Light" panose="020F0302020204030204" pitchFamily="34" charset="0"/>
              </a:rPr>
              <a:t>|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82"/>
                </a:solidFill>
                <a:effectLst/>
                <a:uLnTx/>
                <a:uFillTx/>
                <a:latin typeface="Calibri"/>
                <a:ea typeface="Noto Sans" panose="020B0502040504020204" pitchFamily="34" charset="0"/>
              </a:rPr>
              <a:t> </a:t>
            </a:r>
            <a:r>
              <a:rPr lang="fr-FR" sz="1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Démissions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Noto Sans" panose="020B0502040504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Image 2" descr="Une image contenant personne, foule&#10;&#10;Description générée automatiquement">
            <a:extLst>
              <a:ext uri="{FF2B5EF4-FFF2-40B4-BE49-F238E27FC236}">
                <a16:creationId xmlns:a16="http://schemas.microsoft.com/office/drawing/2014/main" id="{3D00C8E1-2947-F4A3-FAAA-E7C323D9BF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2754" y="1592262"/>
            <a:ext cx="6326302" cy="3449893"/>
          </a:xfrm>
          <a:prstGeom prst="rect">
            <a:avLst/>
          </a:prstGeom>
        </p:spPr>
      </p:pic>
      <p:sp>
        <p:nvSpPr>
          <p:cNvPr id="29" name="Cadre 28">
            <a:extLst>
              <a:ext uri="{FF2B5EF4-FFF2-40B4-BE49-F238E27FC236}">
                <a16:creationId xmlns:a16="http://schemas.microsoft.com/office/drawing/2014/main" id="{C51B41F6-163F-9D15-F007-D154D5914263}"/>
              </a:ext>
            </a:extLst>
          </p:cNvPr>
          <p:cNvSpPr/>
          <p:nvPr/>
        </p:nvSpPr>
        <p:spPr>
          <a:xfrm>
            <a:off x="0" y="-1461"/>
            <a:ext cx="9144000" cy="5143500"/>
          </a:xfrm>
          <a:prstGeom prst="frame">
            <a:avLst>
              <a:gd name="adj1" fmla="val 1833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FB9A91-C218-1745-9DDA-39993BF77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Sommaire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BE1B137-0C50-4B47-9C0F-8CED4AB5AC21}"/>
              </a:ext>
            </a:extLst>
          </p:cNvPr>
          <p:cNvSpPr txBox="1">
            <a:spLocks/>
          </p:cNvSpPr>
          <p:nvPr/>
        </p:nvSpPr>
        <p:spPr>
          <a:xfrm>
            <a:off x="298198" y="838868"/>
            <a:ext cx="2981076" cy="364995"/>
          </a:xfrm>
          <a:prstGeom prst="rect">
            <a:avLst/>
          </a:prstGeom>
          <a:gradFill>
            <a:gsLst>
              <a:gs pos="100000">
                <a:schemeClr val="accent4">
                  <a:lumMod val="75000"/>
                </a:schemeClr>
              </a:gs>
              <a:gs pos="0">
                <a:schemeClr val="tx2">
                  <a:lumMod val="75000"/>
                </a:schemeClr>
              </a:gs>
            </a:gsLst>
            <a:lin ang="0" scaled="0"/>
          </a:gradFill>
        </p:spPr>
        <p:txBody>
          <a:bodyPr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0" i="0" kern="1200">
                <a:solidFill>
                  <a:schemeClr val="bg1"/>
                </a:solidFill>
                <a:latin typeface="SancoaleSoftened" panose="02000503050000020004" pitchFamily="2" charset="77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marL="8890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5D200"/>
                </a:solidFill>
                <a:effectLst/>
                <a:uLnTx/>
                <a:uFillTx/>
                <a:latin typeface="Calibri"/>
                <a:ea typeface="Noto Sans" panose="020B0502040504020204" pitchFamily="34" charset="0"/>
                <a:cs typeface="Calibri Light" panose="020F0302020204030204" pitchFamily="34" charset="0"/>
              </a:rPr>
              <a:t>1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82"/>
                </a:solidFill>
                <a:effectLst/>
                <a:uLnTx/>
                <a:uFillTx/>
                <a:latin typeface="Calibri Light" panose="020F0302020204030204" pitchFamily="34" charset="0"/>
                <a:ea typeface="Noto Sans" panose="020B0502040504020204" pitchFamily="34" charset="0"/>
                <a:cs typeface="Calibri Light" panose="020F0302020204030204" pitchFamily="34" charset="0"/>
              </a:rPr>
              <a:t>|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82"/>
                </a:solidFill>
                <a:effectLst/>
                <a:uLnTx/>
                <a:uFillTx/>
                <a:latin typeface="Calibri"/>
                <a:ea typeface="Noto Sans" panose="020B0502040504020204" pitchFamily="34" charset="0"/>
              </a:rPr>
              <a:t>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Noto Sans" panose="020B0502040504020204" pitchFamily="34" charset="0"/>
                <a:cs typeface="Calibri Light" panose="020F0302020204030204" pitchFamily="34" charset="0"/>
              </a:rPr>
              <a:t>Accident du travail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7F5A3EA-D9D3-9A4F-A5C6-2F2B1D043BAB}"/>
              </a:ext>
            </a:extLst>
          </p:cNvPr>
          <p:cNvSpPr txBox="1">
            <a:spLocks/>
          </p:cNvSpPr>
          <p:nvPr/>
        </p:nvSpPr>
        <p:spPr>
          <a:xfrm>
            <a:off x="285364" y="1346147"/>
            <a:ext cx="2981076" cy="364995"/>
          </a:xfrm>
          <a:prstGeom prst="rect">
            <a:avLst/>
          </a:prstGeom>
          <a:gradFill>
            <a:gsLst>
              <a:gs pos="100000">
                <a:schemeClr val="accent4">
                  <a:lumMod val="75000"/>
                </a:schemeClr>
              </a:gs>
              <a:gs pos="0">
                <a:schemeClr val="tx2">
                  <a:lumMod val="75000"/>
                </a:schemeClr>
              </a:gs>
            </a:gsLst>
            <a:lin ang="0" scaled="0"/>
          </a:gradFill>
        </p:spPr>
        <p:txBody>
          <a:bodyPr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0" i="0" kern="1200">
                <a:solidFill>
                  <a:schemeClr val="bg1"/>
                </a:solidFill>
                <a:latin typeface="SancoaleSoftened" panose="02000503050000020004" pitchFamily="2" charset="77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marL="8890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5D200"/>
                </a:solidFill>
                <a:effectLst/>
                <a:uLnTx/>
                <a:uFillTx/>
                <a:latin typeface="Calibri"/>
                <a:ea typeface="Noto Sans" panose="020B0502040504020204" pitchFamily="34" charset="0"/>
                <a:cs typeface="Calibri Light" panose="020F0302020204030204" pitchFamily="34" charset="0"/>
              </a:rPr>
              <a:t>2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82"/>
                </a:solidFill>
                <a:effectLst/>
                <a:uLnTx/>
                <a:uFillTx/>
                <a:latin typeface="Calibri Light" panose="020F0302020204030204" pitchFamily="34" charset="0"/>
                <a:ea typeface="Noto Sans" panose="020B0502040504020204" pitchFamily="34" charset="0"/>
                <a:cs typeface="Calibri Light" panose="020F0302020204030204" pitchFamily="34" charset="0"/>
              </a:rPr>
              <a:t>|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82"/>
                </a:solidFill>
                <a:effectLst/>
                <a:uLnTx/>
                <a:uFillTx/>
                <a:latin typeface="Calibri"/>
                <a:ea typeface="Noto Sans" panose="020B0502040504020204" pitchFamily="34" charset="0"/>
              </a:rPr>
              <a:t> </a:t>
            </a:r>
            <a:r>
              <a:rPr lang="fr-FR" sz="1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Formulaire d’actions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Noto Sans" panose="020B050204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371E67B-D847-1343-BA24-EE79270B5041}"/>
              </a:ext>
            </a:extLst>
          </p:cNvPr>
          <p:cNvSpPr txBox="1">
            <a:spLocks/>
          </p:cNvSpPr>
          <p:nvPr/>
        </p:nvSpPr>
        <p:spPr>
          <a:xfrm>
            <a:off x="298198" y="2365292"/>
            <a:ext cx="2981076" cy="364995"/>
          </a:xfrm>
          <a:prstGeom prst="rect">
            <a:avLst/>
          </a:prstGeom>
          <a:gradFill>
            <a:gsLst>
              <a:gs pos="100000">
                <a:schemeClr val="accent4">
                  <a:lumMod val="75000"/>
                </a:schemeClr>
              </a:gs>
              <a:gs pos="0">
                <a:schemeClr val="tx2">
                  <a:lumMod val="75000"/>
                </a:schemeClr>
              </a:gs>
            </a:gsLst>
            <a:lin ang="0" scaled="0"/>
          </a:gradFill>
        </p:spPr>
        <p:txBody>
          <a:bodyPr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0" i="0" kern="1200">
                <a:solidFill>
                  <a:schemeClr val="bg1"/>
                </a:solidFill>
                <a:latin typeface="SancoaleSoftened" panose="02000503050000020004" pitchFamily="2" charset="77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marL="8890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5D200"/>
                </a:solidFill>
                <a:effectLst/>
                <a:uLnTx/>
                <a:uFillTx/>
                <a:latin typeface="Calibri"/>
                <a:ea typeface="Noto Sans" panose="020B0502040504020204" pitchFamily="34" charset="0"/>
                <a:cs typeface="Calibri Light" panose="020F0302020204030204" pitchFamily="34" charset="0"/>
              </a:rPr>
              <a:t>4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82"/>
                </a:solidFill>
                <a:effectLst/>
                <a:uLnTx/>
                <a:uFillTx/>
                <a:latin typeface="Calibri Light" panose="020F0302020204030204" pitchFamily="34" charset="0"/>
                <a:ea typeface="Noto Sans" panose="020B0502040504020204" pitchFamily="34" charset="0"/>
                <a:cs typeface="Calibri Light" panose="020F0302020204030204" pitchFamily="34" charset="0"/>
              </a:rPr>
              <a:t>|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82"/>
                </a:solidFill>
                <a:effectLst/>
                <a:uLnTx/>
                <a:uFillTx/>
                <a:latin typeface="Calibri"/>
                <a:ea typeface="Noto Sans" panose="020B0502040504020204" pitchFamily="34" charset="0"/>
              </a:rPr>
              <a:t> </a:t>
            </a:r>
            <a:r>
              <a:rPr lang="fr-FR" sz="1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Disciplinaire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Noto Sans" panose="020B050204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2592C63-DF6B-1D4A-B6D6-DA877DA254E9}"/>
              </a:ext>
            </a:extLst>
          </p:cNvPr>
          <p:cNvSpPr txBox="1">
            <a:spLocks/>
          </p:cNvSpPr>
          <p:nvPr/>
        </p:nvSpPr>
        <p:spPr>
          <a:xfrm>
            <a:off x="3542995" y="838868"/>
            <a:ext cx="2981076" cy="364995"/>
          </a:xfrm>
          <a:prstGeom prst="rect">
            <a:avLst/>
          </a:prstGeom>
          <a:gradFill>
            <a:gsLst>
              <a:gs pos="100000">
                <a:schemeClr val="accent4">
                  <a:lumMod val="75000"/>
                </a:schemeClr>
              </a:gs>
              <a:gs pos="0">
                <a:schemeClr val="tx2">
                  <a:lumMod val="75000"/>
                </a:schemeClr>
              </a:gs>
            </a:gsLst>
            <a:lin ang="0" scaled="0"/>
          </a:gradFill>
        </p:spPr>
        <p:txBody>
          <a:bodyPr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0" i="0" kern="1200">
                <a:solidFill>
                  <a:schemeClr val="bg1"/>
                </a:solidFill>
                <a:latin typeface="SancoaleSoftened" panose="02000503050000020004" pitchFamily="2" charset="77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marL="8890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solidFill>
                  <a:srgbClr val="F5D200"/>
                </a:solidFill>
                <a:latin typeface="Calibri"/>
                <a:cs typeface="Calibri Light" panose="020F0302020204030204" pitchFamily="34" charset="0"/>
              </a:rPr>
              <a:t>7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5D200"/>
                </a:solidFill>
                <a:effectLst/>
                <a:uLnTx/>
                <a:uFillTx/>
                <a:latin typeface="Calibri"/>
                <a:ea typeface="Noto Sans" panose="020B0502040504020204" pitchFamily="34" charset="0"/>
                <a:cs typeface="Calibri Light" panose="020F0302020204030204" pitchFamily="34" charset="0"/>
              </a:rPr>
              <a:t>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82"/>
                </a:solidFill>
                <a:effectLst/>
                <a:uLnTx/>
                <a:uFillTx/>
                <a:latin typeface="Calibri Light" panose="020F0302020204030204" pitchFamily="34" charset="0"/>
                <a:ea typeface="Noto Sans" panose="020B0502040504020204" pitchFamily="34" charset="0"/>
                <a:cs typeface="Calibri Light" panose="020F0302020204030204" pitchFamily="34" charset="0"/>
              </a:rPr>
              <a:t>|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82"/>
                </a:solidFill>
                <a:effectLst/>
                <a:uLnTx/>
                <a:uFillTx/>
                <a:latin typeface="Calibri"/>
                <a:ea typeface="Noto Sans" panose="020B0502040504020204" pitchFamily="34" charset="0"/>
              </a:rPr>
              <a:t> </a:t>
            </a:r>
            <a:r>
              <a:rPr lang="fr-FR" sz="1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Suivi des actions 2024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Noto Sans" panose="020B050204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A515281-5BEE-238F-46DA-D1EA357C65D7}"/>
              </a:ext>
            </a:extLst>
          </p:cNvPr>
          <p:cNvSpPr/>
          <p:nvPr/>
        </p:nvSpPr>
        <p:spPr>
          <a:xfrm>
            <a:off x="8526525" y="4869659"/>
            <a:ext cx="457200" cy="27384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1121231-9B6C-6828-BBA6-C6C05B47FB01}"/>
              </a:ext>
            </a:extLst>
          </p:cNvPr>
          <p:cNvSpPr txBox="1">
            <a:spLocks/>
          </p:cNvSpPr>
          <p:nvPr/>
        </p:nvSpPr>
        <p:spPr>
          <a:xfrm>
            <a:off x="298198" y="1851246"/>
            <a:ext cx="2981076" cy="364995"/>
          </a:xfrm>
          <a:prstGeom prst="rect">
            <a:avLst/>
          </a:prstGeom>
          <a:gradFill>
            <a:gsLst>
              <a:gs pos="100000">
                <a:schemeClr val="accent4">
                  <a:lumMod val="75000"/>
                </a:schemeClr>
              </a:gs>
              <a:gs pos="0">
                <a:schemeClr val="tx2">
                  <a:lumMod val="75000"/>
                </a:schemeClr>
              </a:gs>
            </a:gsLst>
            <a:lin ang="0" scaled="0"/>
          </a:gradFill>
        </p:spPr>
        <p:txBody>
          <a:bodyPr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0" i="0" kern="1200">
                <a:solidFill>
                  <a:schemeClr val="bg1"/>
                </a:solidFill>
                <a:latin typeface="SancoaleSoftened" panose="02000503050000020004" pitchFamily="2" charset="77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marL="8890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5D200"/>
                </a:solidFill>
                <a:effectLst/>
                <a:uLnTx/>
                <a:uFillTx/>
                <a:latin typeface="Calibri"/>
                <a:ea typeface="Noto Sans" panose="020B0502040504020204" pitchFamily="34" charset="0"/>
                <a:cs typeface="Calibri Light" panose="020F0302020204030204" pitchFamily="34" charset="0"/>
              </a:rPr>
              <a:t>3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82"/>
                </a:solidFill>
                <a:effectLst/>
                <a:uLnTx/>
                <a:uFillTx/>
                <a:latin typeface="Calibri Light" panose="020F0302020204030204" pitchFamily="34" charset="0"/>
                <a:ea typeface="Noto Sans" panose="020B0502040504020204" pitchFamily="34" charset="0"/>
                <a:cs typeface="Calibri Light" panose="020F0302020204030204" pitchFamily="34" charset="0"/>
              </a:rPr>
              <a:t>|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82"/>
                </a:solidFill>
                <a:effectLst/>
                <a:uLnTx/>
                <a:uFillTx/>
                <a:latin typeface="Calibri"/>
                <a:ea typeface="Noto Sans" panose="020B0502040504020204" pitchFamily="34" charset="0"/>
              </a:rPr>
              <a:t>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Noto Sans" panose="020B0502040504020204" pitchFamily="34" charset="0"/>
                <a:cs typeface="Calibri Light" panose="020F0302020204030204" pitchFamily="34" charset="0"/>
              </a:rPr>
              <a:t>AOF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Noto Sans" panose="020B050204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AD8ECC35-E83F-48F6-C990-B0908849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6525" y="4869659"/>
            <a:ext cx="457200" cy="27384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984534-C4A0-1744-A0AE-D418451B474A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AF03C74-69B6-821B-F7D9-62972FFD142B}"/>
              </a:ext>
            </a:extLst>
          </p:cNvPr>
          <p:cNvSpPr txBox="1">
            <a:spLocks/>
          </p:cNvSpPr>
          <p:nvPr/>
        </p:nvSpPr>
        <p:spPr>
          <a:xfrm>
            <a:off x="3551804" y="1384340"/>
            <a:ext cx="3213269" cy="364995"/>
          </a:xfrm>
          <a:prstGeom prst="rect">
            <a:avLst/>
          </a:prstGeom>
          <a:gradFill>
            <a:gsLst>
              <a:gs pos="100000">
                <a:schemeClr val="accent4">
                  <a:lumMod val="75000"/>
                </a:schemeClr>
              </a:gs>
              <a:gs pos="0">
                <a:schemeClr val="tx2">
                  <a:lumMod val="75000"/>
                </a:schemeClr>
              </a:gs>
            </a:gsLst>
            <a:lin ang="0" scaled="0"/>
          </a:gradFill>
        </p:spPr>
        <p:txBody>
          <a:bodyPr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0" i="0" kern="1200">
                <a:solidFill>
                  <a:schemeClr val="bg1"/>
                </a:solidFill>
                <a:latin typeface="SancoaleSoftened" panose="02000503050000020004" pitchFamily="2" charset="77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marL="8890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5D200"/>
                </a:solidFill>
                <a:effectLst/>
                <a:uLnTx/>
                <a:uFillTx/>
                <a:latin typeface="Calibri"/>
                <a:ea typeface="Noto Sans" panose="020B0502040504020204" pitchFamily="34" charset="0"/>
                <a:cs typeface="Calibri Light" panose="020F0302020204030204" pitchFamily="34" charset="0"/>
              </a:rPr>
              <a:t>8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82"/>
                </a:solidFill>
                <a:effectLst/>
                <a:uLnTx/>
                <a:uFillTx/>
                <a:latin typeface="Calibri Light" panose="020F0302020204030204" pitchFamily="34" charset="0"/>
                <a:ea typeface="Noto Sans" panose="020B0502040504020204" pitchFamily="34" charset="0"/>
                <a:cs typeface="Calibri Light" panose="020F0302020204030204" pitchFamily="34" charset="0"/>
              </a:rPr>
              <a:t>|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82"/>
                </a:solidFill>
                <a:effectLst/>
                <a:uLnTx/>
                <a:uFillTx/>
                <a:latin typeface="Calibri"/>
                <a:ea typeface="Noto Sans" panose="020B0502040504020204" pitchFamily="34" charset="0"/>
              </a:rPr>
              <a:t>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Noto Sans" panose="020B0502040504020204" pitchFamily="34" charset="0"/>
                <a:cs typeface="Calibri Light" panose="020F0302020204030204" pitchFamily="34" charset="0"/>
              </a:rPr>
              <a:t>Aménagements de poste TH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Noto Sans" panose="020B050204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4B33FB7-C00B-2476-48B1-1CCF1EDAF912}"/>
              </a:ext>
            </a:extLst>
          </p:cNvPr>
          <p:cNvSpPr txBox="1">
            <a:spLocks/>
          </p:cNvSpPr>
          <p:nvPr/>
        </p:nvSpPr>
        <p:spPr>
          <a:xfrm>
            <a:off x="3542995" y="1861694"/>
            <a:ext cx="3213269" cy="364995"/>
          </a:xfrm>
          <a:prstGeom prst="rect">
            <a:avLst/>
          </a:prstGeom>
          <a:gradFill>
            <a:gsLst>
              <a:gs pos="100000">
                <a:schemeClr val="accent4">
                  <a:lumMod val="75000"/>
                </a:schemeClr>
              </a:gs>
              <a:gs pos="0">
                <a:schemeClr val="tx2">
                  <a:lumMod val="75000"/>
                </a:schemeClr>
              </a:gs>
            </a:gsLst>
            <a:lin ang="0" scaled="0"/>
          </a:gradFill>
        </p:spPr>
        <p:txBody>
          <a:bodyPr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0" i="0" kern="1200">
                <a:solidFill>
                  <a:schemeClr val="bg1"/>
                </a:solidFill>
                <a:latin typeface="SancoaleSoftened" panose="02000503050000020004" pitchFamily="2" charset="77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marL="8890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5D200"/>
                </a:solidFill>
                <a:effectLst/>
                <a:uLnTx/>
                <a:uFillTx/>
                <a:latin typeface="Calibri"/>
                <a:ea typeface="Noto Sans" panose="020B0502040504020204" pitchFamily="34" charset="0"/>
                <a:cs typeface="Calibri Light" panose="020F0302020204030204" pitchFamily="34" charset="0"/>
              </a:rPr>
              <a:t>9 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0082"/>
                </a:solidFill>
                <a:effectLst/>
                <a:uLnTx/>
                <a:uFillTx/>
                <a:latin typeface="Calibri Light" panose="020F0302020204030204" pitchFamily="34" charset="0"/>
                <a:ea typeface="Noto Sans" panose="020B0502040504020204" pitchFamily="34" charset="0"/>
                <a:cs typeface="Calibri Light" panose="020F0302020204030204" pitchFamily="34" charset="0"/>
              </a:rPr>
              <a:t>|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FF0082"/>
                </a:solidFill>
                <a:effectLst/>
                <a:uLnTx/>
                <a:uFillTx/>
                <a:latin typeface="Calibri"/>
                <a:ea typeface="Noto Sans" panose="020B0502040504020204" pitchFamily="34" charset="0"/>
              </a:rPr>
              <a:t> 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Noto Sans" panose="020B0502040504020204" pitchFamily="34" charset="0"/>
                <a:cs typeface="Calibri Light" panose="020F0302020204030204" pitchFamily="34" charset="0"/>
              </a:rPr>
              <a:t>Absentéisme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Noto Sans" panose="020B050204050402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267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3F28AA6E-BBB1-2C45-9FE6-062AA968EF29}"/>
              </a:ext>
            </a:extLst>
          </p:cNvPr>
          <p:cNvSpPr/>
          <p:nvPr/>
        </p:nvSpPr>
        <p:spPr>
          <a:xfrm>
            <a:off x="355275" y="1080494"/>
            <a:ext cx="40359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+mj-lt"/>
              </a:rPr>
              <a:t>7 – Suivi des actions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3EF51C-F883-D245-8E88-46715713DE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1419" y="0"/>
            <a:ext cx="4582581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D8C8EC-2DE8-EC48-A8E2-2C15A34361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788" y="182103"/>
            <a:ext cx="1330406" cy="26792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9A30F50-5F2B-41D3-252B-63A40C08D3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298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39B6B6E1-BF67-1A4F-811B-405F90761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27" y="154426"/>
            <a:ext cx="5040630" cy="374548"/>
          </a:xfrm>
        </p:spPr>
        <p:txBody>
          <a:bodyPr/>
          <a:lstStyle/>
          <a:p>
            <a:r>
              <a:rPr lang="en-US" dirty="0"/>
              <a:t>Actions </a:t>
            </a:r>
            <a:r>
              <a:rPr lang="en-US" dirty="0" err="1"/>
              <a:t>prévues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2024 </a:t>
            </a:r>
            <a:r>
              <a:rPr lang="en-US" dirty="0" err="1"/>
              <a:t>réalisées</a:t>
            </a:r>
            <a:r>
              <a:rPr lang="en-US" dirty="0"/>
              <a:t> sur le T2 2024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6A84AC-4E05-FF41-BD58-CFE5C22EA4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T2 2024 - Centre de Bordeaux</a:t>
            </a:r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6FDE2377-E741-F256-D529-50F6F25A5A28}"/>
              </a:ext>
            </a:extLst>
          </p:cNvPr>
          <p:cNvSpPr/>
          <p:nvPr/>
        </p:nvSpPr>
        <p:spPr>
          <a:xfrm>
            <a:off x="3715005" y="2193463"/>
            <a:ext cx="1431128" cy="1431128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254000" dist="38100" dir="2700000" algn="tl" rotWithShape="0">
              <a:prstClr val="black">
                <a:alpha val="10000"/>
              </a:prst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21">
            <a:extLst>
              <a:ext uri="{FF2B5EF4-FFF2-40B4-BE49-F238E27FC236}">
                <a16:creationId xmlns:a16="http://schemas.microsoft.com/office/drawing/2014/main" id="{6C98712A-71A8-DAB1-D34A-62509CB3BC87}"/>
              </a:ext>
            </a:extLst>
          </p:cNvPr>
          <p:cNvSpPr/>
          <p:nvPr/>
        </p:nvSpPr>
        <p:spPr>
          <a:xfrm>
            <a:off x="4782859" y="1797413"/>
            <a:ext cx="609082" cy="2222498"/>
          </a:xfrm>
          <a:custGeom>
            <a:avLst/>
            <a:gdLst/>
            <a:ahLst/>
            <a:cxnLst/>
            <a:rect l="l" t="t" r="r" b="b"/>
            <a:pathLst>
              <a:path w="477520" h="1742439">
                <a:moveTo>
                  <a:pt x="77558" y="1741932"/>
                </a:moveTo>
                <a:lnTo>
                  <a:pt x="0" y="1552295"/>
                </a:lnTo>
                <a:lnTo>
                  <a:pt x="47029" y="1532385"/>
                </a:lnTo>
                <a:lnTo>
                  <a:pt x="92142" y="1509657"/>
                </a:lnTo>
                <a:lnTo>
                  <a:pt x="135245" y="1484244"/>
                </a:lnTo>
                <a:lnTo>
                  <a:pt x="176243" y="1456278"/>
                </a:lnTo>
                <a:lnTo>
                  <a:pt x="215045" y="1425893"/>
                </a:lnTo>
                <a:lnTo>
                  <a:pt x="251555" y="1393221"/>
                </a:lnTo>
                <a:lnTo>
                  <a:pt x="285682" y="1358396"/>
                </a:lnTo>
                <a:lnTo>
                  <a:pt x="317331" y="1321548"/>
                </a:lnTo>
                <a:lnTo>
                  <a:pt x="346409" y="1282812"/>
                </a:lnTo>
                <a:lnTo>
                  <a:pt x="372823" y="1242320"/>
                </a:lnTo>
                <a:lnTo>
                  <a:pt x="396480" y="1200205"/>
                </a:lnTo>
                <a:lnTo>
                  <a:pt x="417285" y="1156599"/>
                </a:lnTo>
                <a:lnTo>
                  <a:pt x="435145" y="1111635"/>
                </a:lnTo>
                <a:lnTo>
                  <a:pt x="449968" y="1065446"/>
                </a:lnTo>
                <a:lnTo>
                  <a:pt x="461659" y="1018165"/>
                </a:lnTo>
                <a:lnTo>
                  <a:pt x="470126" y="969923"/>
                </a:lnTo>
                <a:lnTo>
                  <a:pt x="475275" y="920855"/>
                </a:lnTo>
                <a:lnTo>
                  <a:pt x="477012" y="871093"/>
                </a:lnTo>
                <a:lnTo>
                  <a:pt x="475275" y="821290"/>
                </a:lnTo>
                <a:lnTo>
                  <a:pt x="470126" y="772186"/>
                </a:lnTo>
                <a:lnTo>
                  <a:pt x="461659" y="723913"/>
                </a:lnTo>
                <a:lnTo>
                  <a:pt x="449968" y="676604"/>
                </a:lnTo>
                <a:lnTo>
                  <a:pt x="435145" y="630392"/>
                </a:lnTo>
                <a:lnTo>
                  <a:pt x="417285" y="585407"/>
                </a:lnTo>
                <a:lnTo>
                  <a:pt x="396480" y="541784"/>
                </a:lnTo>
                <a:lnTo>
                  <a:pt x="372823" y="499654"/>
                </a:lnTo>
                <a:lnTo>
                  <a:pt x="346409" y="459151"/>
                </a:lnTo>
                <a:lnTo>
                  <a:pt x="317331" y="420405"/>
                </a:lnTo>
                <a:lnTo>
                  <a:pt x="285682" y="383550"/>
                </a:lnTo>
                <a:lnTo>
                  <a:pt x="251555" y="348719"/>
                </a:lnTo>
                <a:lnTo>
                  <a:pt x="215045" y="316043"/>
                </a:lnTo>
                <a:lnTo>
                  <a:pt x="176243" y="285656"/>
                </a:lnTo>
                <a:lnTo>
                  <a:pt x="135245" y="257689"/>
                </a:lnTo>
                <a:lnTo>
                  <a:pt x="92142" y="232275"/>
                </a:lnTo>
                <a:lnTo>
                  <a:pt x="47029" y="209546"/>
                </a:lnTo>
                <a:lnTo>
                  <a:pt x="0" y="189636"/>
                </a:lnTo>
                <a:lnTo>
                  <a:pt x="77558" y="0"/>
                </a:lnTo>
              </a:path>
            </a:pathLst>
          </a:custGeom>
          <a:ln w="57150">
            <a:solidFill>
              <a:srgbClr val="D9D9D9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" name="object 22">
            <a:extLst>
              <a:ext uri="{FF2B5EF4-FFF2-40B4-BE49-F238E27FC236}">
                <a16:creationId xmlns:a16="http://schemas.microsoft.com/office/drawing/2014/main" id="{4CFE9EA6-D967-22B8-007D-5621EE4F6D13}"/>
              </a:ext>
            </a:extLst>
          </p:cNvPr>
          <p:cNvSpPr/>
          <p:nvPr/>
        </p:nvSpPr>
        <p:spPr>
          <a:xfrm>
            <a:off x="5326169" y="2472912"/>
            <a:ext cx="247845" cy="96384"/>
          </a:xfrm>
          <a:custGeom>
            <a:avLst/>
            <a:gdLst/>
            <a:ahLst/>
            <a:cxnLst/>
            <a:rect l="l" t="t" r="r" b="b"/>
            <a:pathLst>
              <a:path w="194310" h="75564">
                <a:moveTo>
                  <a:pt x="0" y="75437"/>
                </a:moveTo>
                <a:lnTo>
                  <a:pt x="194310" y="0"/>
                </a:lnTo>
              </a:path>
            </a:pathLst>
          </a:custGeom>
          <a:ln w="57150">
            <a:solidFill>
              <a:srgbClr val="D9D9D9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" name="object 23">
            <a:extLst>
              <a:ext uri="{FF2B5EF4-FFF2-40B4-BE49-F238E27FC236}">
                <a16:creationId xmlns:a16="http://schemas.microsoft.com/office/drawing/2014/main" id="{3FB019E4-FF7C-FCA4-08C6-2AE54591EDF0}"/>
              </a:ext>
            </a:extLst>
          </p:cNvPr>
          <p:cNvSpPr/>
          <p:nvPr/>
        </p:nvSpPr>
        <p:spPr>
          <a:xfrm>
            <a:off x="5328111" y="3245604"/>
            <a:ext cx="247845" cy="96384"/>
          </a:xfrm>
          <a:custGeom>
            <a:avLst/>
            <a:gdLst/>
            <a:ahLst/>
            <a:cxnLst/>
            <a:rect l="l" t="t" r="r" b="b"/>
            <a:pathLst>
              <a:path w="194310" h="75564">
                <a:moveTo>
                  <a:pt x="0" y="0"/>
                </a:moveTo>
                <a:lnTo>
                  <a:pt x="194310" y="75438"/>
                </a:lnTo>
              </a:path>
            </a:pathLst>
          </a:custGeom>
          <a:ln w="57150">
            <a:solidFill>
              <a:srgbClr val="D9D9D9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D8CD291-180B-7B4E-B788-67960BF01B4C}"/>
              </a:ext>
            </a:extLst>
          </p:cNvPr>
          <p:cNvSpPr/>
          <p:nvPr/>
        </p:nvSpPr>
        <p:spPr>
          <a:xfrm>
            <a:off x="4782859" y="1628306"/>
            <a:ext cx="226977" cy="226977"/>
          </a:xfrm>
          <a:prstGeom prst="ellipse">
            <a:avLst/>
          </a:prstGeom>
          <a:gradFill>
            <a:gsLst>
              <a:gs pos="0">
                <a:srgbClr val="771E95"/>
              </a:gs>
              <a:gs pos="100000">
                <a:srgbClr val="F82B7E"/>
              </a:gs>
            </a:gsLst>
            <a:lin ang="12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F744D58-A9AD-3E1C-8CD5-29F89AAB5EF8}"/>
              </a:ext>
            </a:extLst>
          </p:cNvPr>
          <p:cNvSpPr/>
          <p:nvPr/>
        </p:nvSpPr>
        <p:spPr>
          <a:xfrm>
            <a:off x="5466610" y="2352132"/>
            <a:ext cx="226977" cy="226977"/>
          </a:xfrm>
          <a:prstGeom prst="ellipse">
            <a:avLst/>
          </a:prstGeom>
          <a:gradFill>
            <a:gsLst>
              <a:gs pos="0">
                <a:srgbClr val="771E95"/>
              </a:gs>
              <a:gs pos="100000">
                <a:srgbClr val="F82B7E"/>
              </a:gs>
            </a:gsLst>
            <a:lin ang="12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1CB4301-FE32-D920-F8B9-02A8B9A026EE}"/>
              </a:ext>
            </a:extLst>
          </p:cNvPr>
          <p:cNvSpPr/>
          <p:nvPr/>
        </p:nvSpPr>
        <p:spPr>
          <a:xfrm>
            <a:off x="5513168" y="3221576"/>
            <a:ext cx="226977" cy="226977"/>
          </a:xfrm>
          <a:prstGeom prst="ellipse">
            <a:avLst/>
          </a:prstGeom>
          <a:gradFill>
            <a:gsLst>
              <a:gs pos="0">
                <a:srgbClr val="771E95"/>
              </a:gs>
              <a:gs pos="100000">
                <a:srgbClr val="F82B7E"/>
              </a:gs>
            </a:gsLst>
            <a:lin ang="12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6109F85-0D24-AC69-170A-E254C0A61D93}"/>
              </a:ext>
            </a:extLst>
          </p:cNvPr>
          <p:cNvSpPr/>
          <p:nvPr/>
        </p:nvSpPr>
        <p:spPr>
          <a:xfrm>
            <a:off x="4814797" y="3975230"/>
            <a:ext cx="226977" cy="226977"/>
          </a:xfrm>
          <a:prstGeom prst="ellipse">
            <a:avLst/>
          </a:prstGeom>
          <a:gradFill>
            <a:gsLst>
              <a:gs pos="0">
                <a:srgbClr val="771E95"/>
              </a:gs>
              <a:gs pos="100000">
                <a:srgbClr val="F82B7E"/>
              </a:gs>
            </a:gsLst>
            <a:lin ang="12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7517466-AD9C-33AD-778B-98B27F9BDA06}"/>
              </a:ext>
            </a:extLst>
          </p:cNvPr>
          <p:cNvSpPr/>
          <p:nvPr/>
        </p:nvSpPr>
        <p:spPr>
          <a:xfrm flipH="1">
            <a:off x="3460006" y="1785355"/>
            <a:ext cx="609082" cy="2222498"/>
          </a:xfrm>
          <a:custGeom>
            <a:avLst/>
            <a:gdLst/>
            <a:ahLst/>
            <a:cxnLst/>
            <a:rect l="l" t="t" r="r" b="b"/>
            <a:pathLst>
              <a:path w="477520" h="1742439">
                <a:moveTo>
                  <a:pt x="77558" y="1741932"/>
                </a:moveTo>
                <a:lnTo>
                  <a:pt x="0" y="1552295"/>
                </a:lnTo>
                <a:lnTo>
                  <a:pt x="47029" y="1532385"/>
                </a:lnTo>
                <a:lnTo>
                  <a:pt x="92142" y="1509657"/>
                </a:lnTo>
                <a:lnTo>
                  <a:pt x="135245" y="1484244"/>
                </a:lnTo>
                <a:lnTo>
                  <a:pt x="176243" y="1456278"/>
                </a:lnTo>
                <a:lnTo>
                  <a:pt x="215045" y="1425893"/>
                </a:lnTo>
                <a:lnTo>
                  <a:pt x="251555" y="1393221"/>
                </a:lnTo>
                <a:lnTo>
                  <a:pt x="285682" y="1358396"/>
                </a:lnTo>
                <a:lnTo>
                  <a:pt x="317331" y="1321548"/>
                </a:lnTo>
                <a:lnTo>
                  <a:pt x="346409" y="1282812"/>
                </a:lnTo>
                <a:lnTo>
                  <a:pt x="372823" y="1242320"/>
                </a:lnTo>
                <a:lnTo>
                  <a:pt x="396480" y="1200205"/>
                </a:lnTo>
                <a:lnTo>
                  <a:pt x="417285" y="1156599"/>
                </a:lnTo>
                <a:lnTo>
                  <a:pt x="435145" y="1111635"/>
                </a:lnTo>
                <a:lnTo>
                  <a:pt x="449968" y="1065446"/>
                </a:lnTo>
                <a:lnTo>
                  <a:pt x="461659" y="1018165"/>
                </a:lnTo>
                <a:lnTo>
                  <a:pt x="470126" y="969923"/>
                </a:lnTo>
                <a:lnTo>
                  <a:pt x="475275" y="920855"/>
                </a:lnTo>
                <a:lnTo>
                  <a:pt x="477012" y="871093"/>
                </a:lnTo>
                <a:lnTo>
                  <a:pt x="475275" y="821290"/>
                </a:lnTo>
                <a:lnTo>
                  <a:pt x="470126" y="772186"/>
                </a:lnTo>
                <a:lnTo>
                  <a:pt x="461659" y="723913"/>
                </a:lnTo>
                <a:lnTo>
                  <a:pt x="449968" y="676604"/>
                </a:lnTo>
                <a:lnTo>
                  <a:pt x="435145" y="630392"/>
                </a:lnTo>
                <a:lnTo>
                  <a:pt x="417285" y="585407"/>
                </a:lnTo>
                <a:lnTo>
                  <a:pt x="396480" y="541784"/>
                </a:lnTo>
                <a:lnTo>
                  <a:pt x="372823" y="499654"/>
                </a:lnTo>
                <a:lnTo>
                  <a:pt x="346409" y="459151"/>
                </a:lnTo>
                <a:lnTo>
                  <a:pt x="317331" y="420405"/>
                </a:lnTo>
                <a:lnTo>
                  <a:pt x="285682" y="383550"/>
                </a:lnTo>
                <a:lnTo>
                  <a:pt x="251555" y="348719"/>
                </a:lnTo>
                <a:lnTo>
                  <a:pt x="215045" y="316043"/>
                </a:lnTo>
                <a:lnTo>
                  <a:pt x="176243" y="285656"/>
                </a:lnTo>
                <a:lnTo>
                  <a:pt x="135245" y="257689"/>
                </a:lnTo>
                <a:lnTo>
                  <a:pt x="92142" y="232275"/>
                </a:lnTo>
                <a:lnTo>
                  <a:pt x="47029" y="209546"/>
                </a:lnTo>
                <a:lnTo>
                  <a:pt x="0" y="189636"/>
                </a:lnTo>
                <a:lnTo>
                  <a:pt x="77558" y="0"/>
                </a:lnTo>
              </a:path>
            </a:pathLst>
          </a:custGeom>
          <a:ln w="57150">
            <a:solidFill>
              <a:srgbClr val="D9D9D9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" name="object 22">
            <a:extLst>
              <a:ext uri="{FF2B5EF4-FFF2-40B4-BE49-F238E27FC236}">
                <a16:creationId xmlns:a16="http://schemas.microsoft.com/office/drawing/2014/main" id="{7714BC23-912B-A171-36D6-4A1BF0799B89}"/>
              </a:ext>
            </a:extLst>
          </p:cNvPr>
          <p:cNvSpPr/>
          <p:nvPr/>
        </p:nvSpPr>
        <p:spPr>
          <a:xfrm flipH="1">
            <a:off x="3277932" y="2460855"/>
            <a:ext cx="247845" cy="96384"/>
          </a:xfrm>
          <a:custGeom>
            <a:avLst/>
            <a:gdLst/>
            <a:ahLst/>
            <a:cxnLst/>
            <a:rect l="l" t="t" r="r" b="b"/>
            <a:pathLst>
              <a:path w="194310" h="75564">
                <a:moveTo>
                  <a:pt x="0" y="75437"/>
                </a:moveTo>
                <a:lnTo>
                  <a:pt x="194310" y="0"/>
                </a:lnTo>
              </a:path>
            </a:pathLst>
          </a:custGeom>
          <a:ln w="57150">
            <a:solidFill>
              <a:srgbClr val="D9D9D9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" name="object 23">
            <a:extLst>
              <a:ext uri="{FF2B5EF4-FFF2-40B4-BE49-F238E27FC236}">
                <a16:creationId xmlns:a16="http://schemas.microsoft.com/office/drawing/2014/main" id="{BC73364B-DDB5-4630-8AC8-359ECCACB55F}"/>
              </a:ext>
            </a:extLst>
          </p:cNvPr>
          <p:cNvSpPr/>
          <p:nvPr/>
        </p:nvSpPr>
        <p:spPr>
          <a:xfrm flipH="1">
            <a:off x="3275990" y="3233546"/>
            <a:ext cx="247845" cy="96384"/>
          </a:xfrm>
          <a:custGeom>
            <a:avLst/>
            <a:gdLst/>
            <a:ahLst/>
            <a:cxnLst/>
            <a:rect l="l" t="t" r="r" b="b"/>
            <a:pathLst>
              <a:path w="194310" h="75564">
                <a:moveTo>
                  <a:pt x="0" y="0"/>
                </a:moveTo>
                <a:lnTo>
                  <a:pt x="194310" y="75438"/>
                </a:lnTo>
              </a:path>
            </a:pathLst>
          </a:custGeom>
          <a:ln w="57150">
            <a:solidFill>
              <a:srgbClr val="D9D9D9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78CCFF2-44A0-DBF1-DA75-1C846AEC93F3}"/>
              </a:ext>
            </a:extLst>
          </p:cNvPr>
          <p:cNvSpPr/>
          <p:nvPr/>
        </p:nvSpPr>
        <p:spPr>
          <a:xfrm flipH="1">
            <a:off x="3842110" y="1616249"/>
            <a:ext cx="226977" cy="226977"/>
          </a:xfrm>
          <a:prstGeom prst="ellipse">
            <a:avLst/>
          </a:prstGeom>
          <a:gradFill>
            <a:gsLst>
              <a:gs pos="0">
                <a:srgbClr val="771E95"/>
              </a:gs>
              <a:gs pos="100000">
                <a:srgbClr val="F82B7E"/>
              </a:gs>
            </a:gsLst>
            <a:lin ang="96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71CDF4F-8F0F-E3C3-A96B-98DF46DBC7B5}"/>
              </a:ext>
            </a:extLst>
          </p:cNvPr>
          <p:cNvSpPr/>
          <p:nvPr/>
        </p:nvSpPr>
        <p:spPr>
          <a:xfrm flipH="1">
            <a:off x="3158359" y="2340075"/>
            <a:ext cx="226977" cy="226977"/>
          </a:xfrm>
          <a:prstGeom prst="ellipse">
            <a:avLst/>
          </a:prstGeom>
          <a:gradFill>
            <a:gsLst>
              <a:gs pos="0">
                <a:srgbClr val="771E95"/>
              </a:gs>
              <a:gs pos="100000">
                <a:srgbClr val="F82B7E"/>
              </a:gs>
            </a:gsLst>
            <a:lin ang="108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7F7C771-E707-6C61-194A-1BC2F5210642}"/>
              </a:ext>
            </a:extLst>
          </p:cNvPr>
          <p:cNvSpPr/>
          <p:nvPr/>
        </p:nvSpPr>
        <p:spPr>
          <a:xfrm flipH="1">
            <a:off x="3111801" y="3209518"/>
            <a:ext cx="226977" cy="226977"/>
          </a:xfrm>
          <a:prstGeom prst="ellipse">
            <a:avLst/>
          </a:prstGeom>
          <a:gradFill>
            <a:gsLst>
              <a:gs pos="0">
                <a:srgbClr val="771E95"/>
              </a:gs>
              <a:gs pos="100000">
                <a:srgbClr val="F82B7E"/>
              </a:gs>
            </a:gsLst>
            <a:lin ang="108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E0DB549-95BC-92E1-C283-DF89B12AFA20}"/>
              </a:ext>
            </a:extLst>
          </p:cNvPr>
          <p:cNvSpPr/>
          <p:nvPr/>
        </p:nvSpPr>
        <p:spPr>
          <a:xfrm flipH="1">
            <a:off x="3810173" y="3963172"/>
            <a:ext cx="226977" cy="226977"/>
          </a:xfrm>
          <a:prstGeom prst="ellipse">
            <a:avLst/>
          </a:prstGeom>
          <a:gradFill>
            <a:gsLst>
              <a:gs pos="0">
                <a:srgbClr val="771E95"/>
              </a:gs>
              <a:gs pos="100000">
                <a:srgbClr val="F82B7E"/>
              </a:gs>
            </a:gsLst>
            <a:lin ang="96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tângulo 6">
            <a:extLst>
              <a:ext uri="{FF2B5EF4-FFF2-40B4-BE49-F238E27FC236}">
                <a16:creationId xmlns:a16="http://schemas.microsoft.com/office/drawing/2014/main" id="{ED1B6D0D-2FAC-F05E-9858-C158C661A064}"/>
              </a:ext>
            </a:extLst>
          </p:cNvPr>
          <p:cNvSpPr/>
          <p:nvPr/>
        </p:nvSpPr>
        <p:spPr>
          <a:xfrm>
            <a:off x="5137012" y="2430824"/>
            <a:ext cx="290750" cy="38275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" charset="0"/>
              </a:rPr>
              <a:t> </a:t>
            </a: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2" name="CaixaDeTexto 9">
            <a:extLst>
              <a:ext uri="{FF2B5EF4-FFF2-40B4-BE49-F238E27FC236}">
                <a16:creationId xmlns:a16="http://schemas.microsoft.com/office/drawing/2014/main" id="{B4BE6DD9-1F83-83D8-8E63-C1F0F4E67B75}"/>
              </a:ext>
            </a:extLst>
          </p:cNvPr>
          <p:cNvSpPr txBox="1"/>
          <p:nvPr/>
        </p:nvSpPr>
        <p:spPr>
          <a:xfrm>
            <a:off x="3687455" y="2649504"/>
            <a:ext cx="14862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6B0"/>
              </a:buClr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8621AD"/>
                </a:solidFill>
                <a:effectLst/>
                <a:uLnTx/>
                <a:uFillTx/>
                <a:ea typeface="+mn-lt"/>
                <a:cs typeface="Calibri" panose="020F0502020204030204"/>
              </a:rPr>
              <a:t>Actions </a:t>
            </a:r>
            <a:endParaRPr kumimoji="0" lang="en-US" sz="1300" b="1" i="0" u="none" strike="noStrike" kern="0" cap="none" spc="0" normalizeH="0" baseline="0" noProof="0" dirty="0">
              <a:ln>
                <a:noFill/>
              </a:ln>
              <a:solidFill>
                <a:srgbClr val="8621AD"/>
              </a:solidFill>
              <a:effectLst/>
              <a:uLnTx/>
              <a:uFillTx/>
            </a:endParaRPr>
          </a:p>
        </p:txBody>
      </p:sp>
      <p:sp>
        <p:nvSpPr>
          <p:cNvPr id="28" name="TextBox 43">
            <a:extLst>
              <a:ext uri="{FF2B5EF4-FFF2-40B4-BE49-F238E27FC236}">
                <a16:creationId xmlns:a16="http://schemas.microsoft.com/office/drawing/2014/main" id="{0D421973-6DBF-E997-75B9-AB7A0A58F4A2}"/>
              </a:ext>
            </a:extLst>
          </p:cNvPr>
          <p:cNvSpPr txBox="1"/>
          <p:nvPr/>
        </p:nvSpPr>
        <p:spPr>
          <a:xfrm>
            <a:off x="3338778" y="797020"/>
            <a:ext cx="2923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chemeClr val="tx2">
                  <a:lumMod val="50000"/>
                </a:schemeClr>
              </a:buClr>
            </a:pPr>
            <a:r>
              <a:rPr lang="fr-FR" sz="1200" dirty="0"/>
              <a:t>Poursuite des actions de prévention des risques professionnels au niveau national avec déclinaison au niveau local</a:t>
            </a:r>
          </a:p>
        </p:txBody>
      </p:sp>
      <p:sp>
        <p:nvSpPr>
          <p:cNvPr id="29" name="TextBox 43">
            <a:extLst>
              <a:ext uri="{FF2B5EF4-FFF2-40B4-BE49-F238E27FC236}">
                <a16:creationId xmlns:a16="http://schemas.microsoft.com/office/drawing/2014/main" id="{EACA149D-83F5-8982-6BC6-F430BA8C619C}"/>
              </a:ext>
            </a:extLst>
          </p:cNvPr>
          <p:cNvSpPr txBox="1"/>
          <p:nvPr/>
        </p:nvSpPr>
        <p:spPr>
          <a:xfrm>
            <a:off x="6137650" y="1969159"/>
            <a:ext cx="2271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chemeClr val="tx2">
                  <a:lumMod val="50000"/>
                </a:schemeClr>
              </a:buClr>
            </a:pPr>
            <a:r>
              <a:rPr lang="fr-FR" sz="1200" dirty="0"/>
              <a:t>Animations diverses (Paques, fête du printemps, fête de la musique)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6D095F79-6125-D0C3-68D7-5E9C75442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12" y="1616249"/>
            <a:ext cx="2886042" cy="2904657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551F0DF7-CB25-E9C7-58AC-7DF8806AA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6004" y="2797788"/>
            <a:ext cx="3121084" cy="234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08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39B6B6E1-BF67-1A4F-811B-405F90761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27" y="154426"/>
            <a:ext cx="5040630" cy="374548"/>
          </a:xfrm>
        </p:spPr>
        <p:txBody>
          <a:bodyPr/>
          <a:lstStyle/>
          <a:p>
            <a:r>
              <a:rPr lang="en-US" dirty="0"/>
              <a:t>Actions </a:t>
            </a:r>
            <a:r>
              <a:rPr lang="en-US" dirty="0" err="1"/>
              <a:t>prévues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2024 </a:t>
            </a:r>
            <a:r>
              <a:rPr lang="en-US" dirty="0" err="1"/>
              <a:t>réalisées</a:t>
            </a:r>
            <a:r>
              <a:rPr lang="en-US" dirty="0"/>
              <a:t> sur le T2 2024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6A84AC-4E05-FF41-BD58-CFE5C22EA4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T2 2024 - Centre de Niort</a:t>
            </a:r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6FDE2377-E741-F256-D529-50F6F25A5A28}"/>
              </a:ext>
            </a:extLst>
          </p:cNvPr>
          <p:cNvSpPr/>
          <p:nvPr/>
        </p:nvSpPr>
        <p:spPr>
          <a:xfrm>
            <a:off x="3715005" y="2193463"/>
            <a:ext cx="1431128" cy="1431128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254000" dist="38100" dir="2700000" algn="tl" rotWithShape="0">
              <a:prstClr val="black">
                <a:alpha val="10000"/>
              </a:prst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21">
            <a:extLst>
              <a:ext uri="{FF2B5EF4-FFF2-40B4-BE49-F238E27FC236}">
                <a16:creationId xmlns:a16="http://schemas.microsoft.com/office/drawing/2014/main" id="{6C98712A-71A8-DAB1-D34A-62509CB3BC87}"/>
              </a:ext>
            </a:extLst>
          </p:cNvPr>
          <p:cNvSpPr/>
          <p:nvPr/>
        </p:nvSpPr>
        <p:spPr>
          <a:xfrm>
            <a:off x="4782859" y="1797413"/>
            <a:ext cx="609082" cy="2222498"/>
          </a:xfrm>
          <a:custGeom>
            <a:avLst/>
            <a:gdLst/>
            <a:ahLst/>
            <a:cxnLst/>
            <a:rect l="l" t="t" r="r" b="b"/>
            <a:pathLst>
              <a:path w="477520" h="1742439">
                <a:moveTo>
                  <a:pt x="77558" y="1741932"/>
                </a:moveTo>
                <a:lnTo>
                  <a:pt x="0" y="1552295"/>
                </a:lnTo>
                <a:lnTo>
                  <a:pt x="47029" y="1532385"/>
                </a:lnTo>
                <a:lnTo>
                  <a:pt x="92142" y="1509657"/>
                </a:lnTo>
                <a:lnTo>
                  <a:pt x="135245" y="1484244"/>
                </a:lnTo>
                <a:lnTo>
                  <a:pt x="176243" y="1456278"/>
                </a:lnTo>
                <a:lnTo>
                  <a:pt x="215045" y="1425893"/>
                </a:lnTo>
                <a:lnTo>
                  <a:pt x="251555" y="1393221"/>
                </a:lnTo>
                <a:lnTo>
                  <a:pt x="285682" y="1358396"/>
                </a:lnTo>
                <a:lnTo>
                  <a:pt x="317331" y="1321548"/>
                </a:lnTo>
                <a:lnTo>
                  <a:pt x="346409" y="1282812"/>
                </a:lnTo>
                <a:lnTo>
                  <a:pt x="372823" y="1242320"/>
                </a:lnTo>
                <a:lnTo>
                  <a:pt x="396480" y="1200205"/>
                </a:lnTo>
                <a:lnTo>
                  <a:pt x="417285" y="1156599"/>
                </a:lnTo>
                <a:lnTo>
                  <a:pt x="435145" y="1111635"/>
                </a:lnTo>
                <a:lnTo>
                  <a:pt x="449968" y="1065446"/>
                </a:lnTo>
                <a:lnTo>
                  <a:pt x="461659" y="1018165"/>
                </a:lnTo>
                <a:lnTo>
                  <a:pt x="470126" y="969923"/>
                </a:lnTo>
                <a:lnTo>
                  <a:pt x="475275" y="920855"/>
                </a:lnTo>
                <a:lnTo>
                  <a:pt x="477012" y="871093"/>
                </a:lnTo>
                <a:lnTo>
                  <a:pt x="475275" y="821290"/>
                </a:lnTo>
                <a:lnTo>
                  <a:pt x="470126" y="772186"/>
                </a:lnTo>
                <a:lnTo>
                  <a:pt x="461659" y="723913"/>
                </a:lnTo>
                <a:lnTo>
                  <a:pt x="449968" y="676604"/>
                </a:lnTo>
                <a:lnTo>
                  <a:pt x="435145" y="630392"/>
                </a:lnTo>
                <a:lnTo>
                  <a:pt x="417285" y="585407"/>
                </a:lnTo>
                <a:lnTo>
                  <a:pt x="396480" y="541784"/>
                </a:lnTo>
                <a:lnTo>
                  <a:pt x="372823" y="499654"/>
                </a:lnTo>
                <a:lnTo>
                  <a:pt x="346409" y="459151"/>
                </a:lnTo>
                <a:lnTo>
                  <a:pt x="317331" y="420405"/>
                </a:lnTo>
                <a:lnTo>
                  <a:pt x="285682" y="383550"/>
                </a:lnTo>
                <a:lnTo>
                  <a:pt x="251555" y="348719"/>
                </a:lnTo>
                <a:lnTo>
                  <a:pt x="215045" y="316043"/>
                </a:lnTo>
                <a:lnTo>
                  <a:pt x="176243" y="285656"/>
                </a:lnTo>
                <a:lnTo>
                  <a:pt x="135245" y="257689"/>
                </a:lnTo>
                <a:lnTo>
                  <a:pt x="92142" y="232275"/>
                </a:lnTo>
                <a:lnTo>
                  <a:pt x="47029" y="209546"/>
                </a:lnTo>
                <a:lnTo>
                  <a:pt x="0" y="189636"/>
                </a:lnTo>
                <a:lnTo>
                  <a:pt x="77558" y="0"/>
                </a:lnTo>
              </a:path>
            </a:pathLst>
          </a:custGeom>
          <a:ln w="57150">
            <a:solidFill>
              <a:srgbClr val="D9D9D9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" name="object 22">
            <a:extLst>
              <a:ext uri="{FF2B5EF4-FFF2-40B4-BE49-F238E27FC236}">
                <a16:creationId xmlns:a16="http://schemas.microsoft.com/office/drawing/2014/main" id="{4CFE9EA6-D967-22B8-007D-5621EE4F6D13}"/>
              </a:ext>
            </a:extLst>
          </p:cNvPr>
          <p:cNvSpPr/>
          <p:nvPr/>
        </p:nvSpPr>
        <p:spPr>
          <a:xfrm>
            <a:off x="5326169" y="2472912"/>
            <a:ext cx="247845" cy="96384"/>
          </a:xfrm>
          <a:custGeom>
            <a:avLst/>
            <a:gdLst/>
            <a:ahLst/>
            <a:cxnLst/>
            <a:rect l="l" t="t" r="r" b="b"/>
            <a:pathLst>
              <a:path w="194310" h="75564">
                <a:moveTo>
                  <a:pt x="0" y="75437"/>
                </a:moveTo>
                <a:lnTo>
                  <a:pt x="194310" y="0"/>
                </a:lnTo>
              </a:path>
            </a:pathLst>
          </a:custGeom>
          <a:ln w="57150">
            <a:solidFill>
              <a:srgbClr val="D9D9D9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" name="object 23">
            <a:extLst>
              <a:ext uri="{FF2B5EF4-FFF2-40B4-BE49-F238E27FC236}">
                <a16:creationId xmlns:a16="http://schemas.microsoft.com/office/drawing/2014/main" id="{3FB019E4-FF7C-FCA4-08C6-2AE54591EDF0}"/>
              </a:ext>
            </a:extLst>
          </p:cNvPr>
          <p:cNvSpPr/>
          <p:nvPr/>
        </p:nvSpPr>
        <p:spPr>
          <a:xfrm>
            <a:off x="5328111" y="3245604"/>
            <a:ext cx="247845" cy="96384"/>
          </a:xfrm>
          <a:custGeom>
            <a:avLst/>
            <a:gdLst/>
            <a:ahLst/>
            <a:cxnLst/>
            <a:rect l="l" t="t" r="r" b="b"/>
            <a:pathLst>
              <a:path w="194310" h="75564">
                <a:moveTo>
                  <a:pt x="0" y="0"/>
                </a:moveTo>
                <a:lnTo>
                  <a:pt x="194310" y="75438"/>
                </a:lnTo>
              </a:path>
            </a:pathLst>
          </a:custGeom>
          <a:ln w="57150">
            <a:solidFill>
              <a:srgbClr val="D9D9D9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D8CD291-180B-7B4E-B788-67960BF01B4C}"/>
              </a:ext>
            </a:extLst>
          </p:cNvPr>
          <p:cNvSpPr/>
          <p:nvPr/>
        </p:nvSpPr>
        <p:spPr>
          <a:xfrm>
            <a:off x="4782859" y="1628306"/>
            <a:ext cx="226977" cy="226977"/>
          </a:xfrm>
          <a:prstGeom prst="ellipse">
            <a:avLst/>
          </a:prstGeom>
          <a:gradFill>
            <a:gsLst>
              <a:gs pos="0">
                <a:srgbClr val="771E95"/>
              </a:gs>
              <a:gs pos="100000">
                <a:srgbClr val="F82B7E"/>
              </a:gs>
            </a:gsLst>
            <a:lin ang="12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F744D58-A9AD-3E1C-8CD5-29F89AAB5EF8}"/>
              </a:ext>
            </a:extLst>
          </p:cNvPr>
          <p:cNvSpPr/>
          <p:nvPr/>
        </p:nvSpPr>
        <p:spPr>
          <a:xfrm>
            <a:off x="5466610" y="2352132"/>
            <a:ext cx="226977" cy="226977"/>
          </a:xfrm>
          <a:prstGeom prst="ellipse">
            <a:avLst/>
          </a:prstGeom>
          <a:gradFill>
            <a:gsLst>
              <a:gs pos="0">
                <a:srgbClr val="771E95"/>
              </a:gs>
              <a:gs pos="100000">
                <a:srgbClr val="F82B7E"/>
              </a:gs>
            </a:gsLst>
            <a:lin ang="12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1CB4301-FE32-D920-F8B9-02A8B9A026EE}"/>
              </a:ext>
            </a:extLst>
          </p:cNvPr>
          <p:cNvSpPr/>
          <p:nvPr/>
        </p:nvSpPr>
        <p:spPr>
          <a:xfrm>
            <a:off x="5513168" y="3221576"/>
            <a:ext cx="226977" cy="226977"/>
          </a:xfrm>
          <a:prstGeom prst="ellipse">
            <a:avLst/>
          </a:prstGeom>
          <a:gradFill>
            <a:gsLst>
              <a:gs pos="0">
                <a:srgbClr val="771E95"/>
              </a:gs>
              <a:gs pos="100000">
                <a:srgbClr val="F82B7E"/>
              </a:gs>
            </a:gsLst>
            <a:lin ang="12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6109F85-0D24-AC69-170A-E254C0A61D93}"/>
              </a:ext>
            </a:extLst>
          </p:cNvPr>
          <p:cNvSpPr/>
          <p:nvPr/>
        </p:nvSpPr>
        <p:spPr>
          <a:xfrm>
            <a:off x="4814797" y="3975230"/>
            <a:ext cx="226977" cy="226977"/>
          </a:xfrm>
          <a:prstGeom prst="ellipse">
            <a:avLst/>
          </a:prstGeom>
          <a:gradFill>
            <a:gsLst>
              <a:gs pos="0">
                <a:srgbClr val="771E95"/>
              </a:gs>
              <a:gs pos="100000">
                <a:srgbClr val="F82B7E"/>
              </a:gs>
            </a:gsLst>
            <a:lin ang="12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7517466-AD9C-33AD-778B-98B27F9BDA06}"/>
              </a:ext>
            </a:extLst>
          </p:cNvPr>
          <p:cNvSpPr/>
          <p:nvPr/>
        </p:nvSpPr>
        <p:spPr>
          <a:xfrm flipH="1">
            <a:off x="3460006" y="1785355"/>
            <a:ext cx="609082" cy="2222498"/>
          </a:xfrm>
          <a:custGeom>
            <a:avLst/>
            <a:gdLst/>
            <a:ahLst/>
            <a:cxnLst/>
            <a:rect l="l" t="t" r="r" b="b"/>
            <a:pathLst>
              <a:path w="477520" h="1742439">
                <a:moveTo>
                  <a:pt x="77558" y="1741932"/>
                </a:moveTo>
                <a:lnTo>
                  <a:pt x="0" y="1552295"/>
                </a:lnTo>
                <a:lnTo>
                  <a:pt x="47029" y="1532385"/>
                </a:lnTo>
                <a:lnTo>
                  <a:pt x="92142" y="1509657"/>
                </a:lnTo>
                <a:lnTo>
                  <a:pt x="135245" y="1484244"/>
                </a:lnTo>
                <a:lnTo>
                  <a:pt x="176243" y="1456278"/>
                </a:lnTo>
                <a:lnTo>
                  <a:pt x="215045" y="1425893"/>
                </a:lnTo>
                <a:lnTo>
                  <a:pt x="251555" y="1393221"/>
                </a:lnTo>
                <a:lnTo>
                  <a:pt x="285682" y="1358396"/>
                </a:lnTo>
                <a:lnTo>
                  <a:pt x="317331" y="1321548"/>
                </a:lnTo>
                <a:lnTo>
                  <a:pt x="346409" y="1282812"/>
                </a:lnTo>
                <a:lnTo>
                  <a:pt x="372823" y="1242320"/>
                </a:lnTo>
                <a:lnTo>
                  <a:pt x="396480" y="1200205"/>
                </a:lnTo>
                <a:lnTo>
                  <a:pt x="417285" y="1156599"/>
                </a:lnTo>
                <a:lnTo>
                  <a:pt x="435145" y="1111635"/>
                </a:lnTo>
                <a:lnTo>
                  <a:pt x="449968" y="1065446"/>
                </a:lnTo>
                <a:lnTo>
                  <a:pt x="461659" y="1018165"/>
                </a:lnTo>
                <a:lnTo>
                  <a:pt x="470126" y="969923"/>
                </a:lnTo>
                <a:lnTo>
                  <a:pt x="475275" y="920855"/>
                </a:lnTo>
                <a:lnTo>
                  <a:pt x="477012" y="871093"/>
                </a:lnTo>
                <a:lnTo>
                  <a:pt x="475275" y="821290"/>
                </a:lnTo>
                <a:lnTo>
                  <a:pt x="470126" y="772186"/>
                </a:lnTo>
                <a:lnTo>
                  <a:pt x="461659" y="723913"/>
                </a:lnTo>
                <a:lnTo>
                  <a:pt x="449968" y="676604"/>
                </a:lnTo>
                <a:lnTo>
                  <a:pt x="435145" y="630392"/>
                </a:lnTo>
                <a:lnTo>
                  <a:pt x="417285" y="585407"/>
                </a:lnTo>
                <a:lnTo>
                  <a:pt x="396480" y="541784"/>
                </a:lnTo>
                <a:lnTo>
                  <a:pt x="372823" y="499654"/>
                </a:lnTo>
                <a:lnTo>
                  <a:pt x="346409" y="459151"/>
                </a:lnTo>
                <a:lnTo>
                  <a:pt x="317331" y="420405"/>
                </a:lnTo>
                <a:lnTo>
                  <a:pt x="285682" y="383550"/>
                </a:lnTo>
                <a:lnTo>
                  <a:pt x="251555" y="348719"/>
                </a:lnTo>
                <a:lnTo>
                  <a:pt x="215045" y="316043"/>
                </a:lnTo>
                <a:lnTo>
                  <a:pt x="176243" y="285656"/>
                </a:lnTo>
                <a:lnTo>
                  <a:pt x="135245" y="257689"/>
                </a:lnTo>
                <a:lnTo>
                  <a:pt x="92142" y="232275"/>
                </a:lnTo>
                <a:lnTo>
                  <a:pt x="47029" y="209546"/>
                </a:lnTo>
                <a:lnTo>
                  <a:pt x="0" y="189636"/>
                </a:lnTo>
                <a:lnTo>
                  <a:pt x="77558" y="0"/>
                </a:lnTo>
              </a:path>
            </a:pathLst>
          </a:custGeom>
          <a:ln w="57150">
            <a:solidFill>
              <a:srgbClr val="D9D9D9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" name="object 22">
            <a:extLst>
              <a:ext uri="{FF2B5EF4-FFF2-40B4-BE49-F238E27FC236}">
                <a16:creationId xmlns:a16="http://schemas.microsoft.com/office/drawing/2014/main" id="{7714BC23-912B-A171-36D6-4A1BF0799B89}"/>
              </a:ext>
            </a:extLst>
          </p:cNvPr>
          <p:cNvSpPr/>
          <p:nvPr/>
        </p:nvSpPr>
        <p:spPr>
          <a:xfrm flipH="1">
            <a:off x="3277932" y="2460855"/>
            <a:ext cx="247845" cy="96384"/>
          </a:xfrm>
          <a:custGeom>
            <a:avLst/>
            <a:gdLst/>
            <a:ahLst/>
            <a:cxnLst/>
            <a:rect l="l" t="t" r="r" b="b"/>
            <a:pathLst>
              <a:path w="194310" h="75564">
                <a:moveTo>
                  <a:pt x="0" y="75437"/>
                </a:moveTo>
                <a:lnTo>
                  <a:pt x="194310" y="0"/>
                </a:lnTo>
              </a:path>
            </a:pathLst>
          </a:custGeom>
          <a:ln w="57150">
            <a:solidFill>
              <a:srgbClr val="D9D9D9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" name="object 23">
            <a:extLst>
              <a:ext uri="{FF2B5EF4-FFF2-40B4-BE49-F238E27FC236}">
                <a16:creationId xmlns:a16="http://schemas.microsoft.com/office/drawing/2014/main" id="{BC73364B-DDB5-4630-8AC8-359ECCACB55F}"/>
              </a:ext>
            </a:extLst>
          </p:cNvPr>
          <p:cNvSpPr/>
          <p:nvPr/>
        </p:nvSpPr>
        <p:spPr>
          <a:xfrm flipH="1">
            <a:off x="3275990" y="3233546"/>
            <a:ext cx="247845" cy="96384"/>
          </a:xfrm>
          <a:custGeom>
            <a:avLst/>
            <a:gdLst/>
            <a:ahLst/>
            <a:cxnLst/>
            <a:rect l="l" t="t" r="r" b="b"/>
            <a:pathLst>
              <a:path w="194310" h="75564">
                <a:moveTo>
                  <a:pt x="0" y="0"/>
                </a:moveTo>
                <a:lnTo>
                  <a:pt x="194310" y="75438"/>
                </a:lnTo>
              </a:path>
            </a:pathLst>
          </a:custGeom>
          <a:ln w="57150">
            <a:solidFill>
              <a:srgbClr val="D9D9D9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78CCFF2-44A0-DBF1-DA75-1C846AEC93F3}"/>
              </a:ext>
            </a:extLst>
          </p:cNvPr>
          <p:cNvSpPr/>
          <p:nvPr/>
        </p:nvSpPr>
        <p:spPr>
          <a:xfrm flipH="1">
            <a:off x="3842110" y="1616249"/>
            <a:ext cx="226977" cy="226977"/>
          </a:xfrm>
          <a:prstGeom prst="ellipse">
            <a:avLst/>
          </a:prstGeom>
          <a:gradFill>
            <a:gsLst>
              <a:gs pos="0">
                <a:srgbClr val="771E95"/>
              </a:gs>
              <a:gs pos="100000">
                <a:srgbClr val="F82B7E"/>
              </a:gs>
            </a:gsLst>
            <a:lin ang="96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71CDF4F-8F0F-E3C3-A96B-98DF46DBC7B5}"/>
              </a:ext>
            </a:extLst>
          </p:cNvPr>
          <p:cNvSpPr/>
          <p:nvPr/>
        </p:nvSpPr>
        <p:spPr>
          <a:xfrm flipH="1">
            <a:off x="3158359" y="2340075"/>
            <a:ext cx="226977" cy="226977"/>
          </a:xfrm>
          <a:prstGeom prst="ellipse">
            <a:avLst/>
          </a:prstGeom>
          <a:gradFill>
            <a:gsLst>
              <a:gs pos="0">
                <a:srgbClr val="771E95"/>
              </a:gs>
              <a:gs pos="100000">
                <a:srgbClr val="F82B7E"/>
              </a:gs>
            </a:gsLst>
            <a:lin ang="108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7F7C771-E707-6C61-194A-1BC2F5210642}"/>
              </a:ext>
            </a:extLst>
          </p:cNvPr>
          <p:cNvSpPr/>
          <p:nvPr/>
        </p:nvSpPr>
        <p:spPr>
          <a:xfrm flipH="1">
            <a:off x="3111801" y="3209518"/>
            <a:ext cx="226977" cy="226977"/>
          </a:xfrm>
          <a:prstGeom prst="ellipse">
            <a:avLst/>
          </a:prstGeom>
          <a:gradFill>
            <a:gsLst>
              <a:gs pos="0">
                <a:srgbClr val="771E95"/>
              </a:gs>
              <a:gs pos="100000">
                <a:srgbClr val="F82B7E"/>
              </a:gs>
            </a:gsLst>
            <a:lin ang="108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E0DB549-95BC-92E1-C283-DF89B12AFA20}"/>
              </a:ext>
            </a:extLst>
          </p:cNvPr>
          <p:cNvSpPr/>
          <p:nvPr/>
        </p:nvSpPr>
        <p:spPr>
          <a:xfrm flipH="1">
            <a:off x="3810173" y="3963172"/>
            <a:ext cx="226977" cy="226977"/>
          </a:xfrm>
          <a:prstGeom prst="ellipse">
            <a:avLst/>
          </a:prstGeom>
          <a:gradFill>
            <a:gsLst>
              <a:gs pos="0">
                <a:srgbClr val="771E95"/>
              </a:gs>
              <a:gs pos="100000">
                <a:srgbClr val="F82B7E"/>
              </a:gs>
            </a:gsLst>
            <a:lin ang="96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tângulo 6">
            <a:extLst>
              <a:ext uri="{FF2B5EF4-FFF2-40B4-BE49-F238E27FC236}">
                <a16:creationId xmlns:a16="http://schemas.microsoft.com/office/drawing/2014/main" id="{ED1B6D0D-2FAC-F05E-9858-C158C661A064}"/>
              </a:ext>
            </a:extLst>
          </p:cNvPr>
          <p:cNvSpPr/>
          <p:nvPr/>
        </p:nvSpPr>
        <p:spPr>
          <a:xfrm>
            <a:off x="5137012" y="2430824"/>
            <a:ext cx="290750" cy="38275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" charset="0"/>
              </a:rPr>
              <a:t> </a:t>
            </a: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2" name="CaixaDeTexto 9">
            <a:extLst>
              <a:ext uri="{FF2B5EF4-FFF2-40B4-BE49-F238E27FC236}">
                <a16:creationId xmlns:a16="http://schemas.microsoft.com/office/drawing/2014/main" id="{B4BE6DD9-1F83-83D8-8E63-C1F0F4E67B75}"/>
              </a:ext>
            </a:extLst>
          </p:cNvPr>
          <p:cNvSpPr txBox="1"/>
          <p:nvPr/>
        </p:nvSpPr>
        <p:spPr>
          <a:xfrm>
            <a:off x="3687455" y="2649504"/>
            <a:ext cx="14862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6B0"/>
              </a:buClr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8621AD"/>
                </a:solidFill>
                <a:effectLst/>
                <a:uLnTx/>
                <a:uFillTx/>
                <a:ea typeface="+mn-lt"/>
                <a:cs typeface="Calibri" panose="020F0502020204030204"/>
              </a:rPr>
              <a:t>Actions </a:t>
            </a:r>
            <a:endParaRPr kumimoji="0" lang="en-US" sz="1300" b="1" i="0" u="none" strike="noStrike" kern="0" cap="none" spc="0" normalizeH="0" baseline="0" noProof="0" dirty="0">
              <a:ln>
                <a:noFill/>
              </a:ln>
              <a:solidFill>
                <a:srgbClr val="8621AD"/>
              </a:solidFill>
              <a:effectLst/>
              <a:uLnTx/>
              <a:uFillTx/>
            </a:endParaRPr>
          </a:p>
        </p:txBody>
      </p:sp>
      <p:sp>
        <p:nvSpPr>
          <p:cNvPr id="28" name="TextBox 43">
            <a:extLst>
              <a:ext uri="{FF2B5EF4-FFF2-40B4-BE49-F238E27FC236}">
                <a16:creationId xmlns:a16="http://schemas.microsoft.com/office/drawing/2014/main" id="{0D421973-6DBF-E997-75B9-AB7A0A58F4A2}"/>
              </a:ext>
            </a:extLst>
          </p:cNvPr>
          <p:cNvSpPr txBox="1"/>
          <p:nvPr/>
        </p:nvSpPr>
        <p:spPr>
          <a:xfrm>
            <a:off x="3338778" y="797020"/>
            <a:ext cx="2923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chemeClr val="tx2">
                  <a:lumMod val="50000"/>
                </a:schemeClr>
              </a:buClr>
            </a:pPr>
            <a:r>
              <a:rPr lang="fr-FR" sz="1200" dirty="0"/>
              <a:t>Poursuite des actions de prévention des risques professionnels au niveau national avec déclinaison au niveau local</a:t>
            </a:r>
          </a:p>
        </p:txBody>
      </p:sp>
      <p:sp>
        <p:nvSpPr>
          <p:cNvPr id="29" name="TextBox 43">
            <a:extLst>
              <a:ext uri="{FF2B5EF4-FFF2-40B4-BE49-F238E27FC236}">
                <a16:creationId xmlns:a16="http://schemas.microsoft.com/office/drawing/2014/main" id="{EACA149D-83F5-8982-6BC6-F430BA8C619C}"/>
              </a:ext>
            </a:extLst>
          </p:cNvPr>
          <p:cNvSpPr txBox="1"/>
          <p:nvPr/>
        </p:nvSpPr>
        <p:spPr>
          <a:xfrm>
            <a:off x="6137650" y="2340075"/>
            <a:ext cx="2271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chemeClr val="tx2">
                  <a:lumMod val="50000"/>
                </a:schemeClr>
              </a:buClr>
            </a:pPr>
            <a:r>
              <a:rPr lang="fr-FR" sz="1200" dirty="0"/>
              <a:t>Animations diverses (Pâques, fête du printemps, fête de la musique)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559C066-AD94-3C70-BFE0-B2ABF525A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05" y="1341676"/>
            <a:ext cx="2883658" cy="2908044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0BB8A7D4-9DBD-5E42-4C2F-A3CF09D0D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7139" y="2785732"/>
            <a:ext cx="2271639" cy="222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71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C14DBA-B5F2-624F-B36B-EB61FD1BEE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4572000" cy="5143500"/>
          </a:xfrm>
          <a:prstGeom prst="rect">
            <a:avLst/>
          </a:prstGeom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0E4008D9-4343-A442-840D-0917061080CF}"/>
              </a:ext>
            </a:extLst>
          </p:cNvPr>
          <p:cNvSpPr/>
          <p:nvPr/>
        </p:nvSpPr>
        <p:spPr>
          <a:xfrm>
            <a:off x="5102846" y="1123732"/>
            <a:ext cx="31594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+mj-lt"/>
              </a:rPr>
              <a:t>8 – </a:t>
            </a:r>
            <a:r>
              <a:rPr lang="en-US" sz="2800" b="1" dirty="0" err="1">
                <a:latin typeface="+mj-lt"/>
              </a:rPr>
              <a:t>Aménagement</a:t>
            </a:r>
            <a:r>
              <a:rPr lang="en-US" sz="2800" b="1" dirty="0">
                <a:latin typeface="+mj-lt"/>
              </a:rPr>
              <a:t> de </a:t>
            </a:r>
            <a:r>
              <a:rPr lang="en-US" sz="2800" b="1" dirty="0" err="1">
                <a:latin typeface="+mj-lt"/>
              </a:rPr>
              <a:t>postes</a:t>
            </a:r>
            <a:r>
              <a:rPr lang="en-US" sz="2800" b="1" dirty="0">
                <a:latin typeface="+mj-lt"/>
              </a:rPr>
              <a:t> TH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1FC3D61-5D1B-8568-D0D2-73D42F398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22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>
            <a:extLst>
              <a:ext uri="{FF2B5EF4-FFF2-40B4-BE49-F238E27FC236}">
                <a16:creationId xmlns:a16="http://schemas.microsoft.com/office/drawing/2014/main" id="{F169E2A9-BFBA-C1CF-0D37-7401E046B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  <p:sp>
        <p:nvSpPr>
          <p:cNvPr id="26" name="Title 25">
            <a:extLst>
              <a:ext uri="{FF2B5EF4-FFF2-40B4-BE49-F238E27FC236}">
                <a16:creationId xmlns:a16="http://schemas.microsoft.com/office/drawing/2014/main" id="{39B6B6E1-BF67-1A4F-811B-405F90761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27" y="154426"/>
            <a:ext cx="5040630" cy="374548"/>
          </a:xfrm>
        </p:spPr>
        <p:txBody>
          <a:bodyPr/>
          <a:lstStyle/>
          <a:p>
            <a:r>
              <a:rPr lang="en-US" dirty="0" err="1"/>
              <a:t>Aménagement</a:t>
            </a:r>
            <a:r>
              <a:rPr lang="en-US" dirty="0"/>
              <a:t> de poste TH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6A84AC-4E05-FF41-BD58-CFE5C22EA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827" y="585191"/>
            <a:ext cx="5040630" cy="311402"/>
          </a:xfrm>
        </p:spPr>
        <p:txBody>
          <a:bodyPr/>
          <a:lstStyle/>
          <a:p>
            <a:r>
              <a:rPr lang="en-US" dirty="0"/>
              <a:t>T2 2024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D880BD8-29CF-3548-1910-A31B6762E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4869656"/>
            <a:ext cx="2057400" cy="273844"/>
          </a:xfrm>
        </p:spPr>
        <p:txBody>
          <a:bodyPr/>
          <a:lstStyle/>
          <a:p>
            <a:fld id="{77984534-C4A0-1744-A0AE-D418451B474A}" type="slidenum">
              <a:rPr lang="en-US" smtClean="0"/>
              <a:t>24</a:t>
            </a:fld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4EE0E3A-64E3-483A-C091-A03678F1EA69}"/>
              </a:ext>
            </a:extLst>
          </p:cNvPr>
          <p:cNvSpPr/>
          <p:nvPr/>
        </p:nvSpPr>
        <p:spPr>
          <a:xfrm>
            <a:off x="482809" y="891995"/>
            <a:ext cx="7847645" cy="39489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tx1"/>
                </a:solidFill>
              </a:rPr>
              <a:t>15 salariés en situation de handicap  sur le centre de Bordeaux et 7 sur le centre de Niort. 9,3% en France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CF8ED1F-D391-52DE-590C-330A563C9801}"/>
              </a:ext>
            </a:extLst>
          </p:cNvPr>
          <p:cNvSpPr txBox="1"/>
          <p:nvPr/>
        </p:nvSpPr>
        <p:spPr>
          <a:xfrm>
            <a:off x="1399430" y="1956021"/>
            <a:ext cx="639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Aucun aménagement de poste sur le 2eme trimestre 2024</a:t>
            </a:r>
          </a:p>
        </p:txBody>
      </p:sp>
    </p:spTree>
    <p:extLst>
      <p:ext uri="{BB962C8B-B14F-4D97-AF65-F5344CB8AC3E}">
        <p14:creationId xmlns:p14="http://schemas.microsoft.com/office/powerpoint/2010/main" val="775768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42BE455-A75C-1527-0E33-CBAE44546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75" y="1672622"/>
            <a:ext cx="3056382" cy="582898"/>
          </a:xfrm>
        </p:spPr>
        <p:txBody>
          <a:bodyPr>
            <a:normAutofit/>
          </a:bodyPr>
          <a:lstStyle/>
          <a:p>
            <a:r>
              <a:rPr lang="pt-BR" dirty="0"/>
              <a:t>9 – Absentéisme 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71D73A9-2250-7E07-7D3E-D36E8DAD8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984534-C4A0-1744-A0AE-D418451B474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4D1B1DD-F3B8-5B6A-75CC-297C45774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57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C9C90A0-CC53-48F9-676C-401DA1348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1236EC-ED88-B546-8A37-FF4B19026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Absentéisme</a:t>
            </a:r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3324BB8D-ECF7-0E46-BB89-8F42F24DDB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Répartition</a:t>
            </a:r>
            <a:r>
              <a:rPr lang="en-US" dirty="0"/>
              <a:t> par type </a:t>
            </a:r>
            <a:r>
              <a:rPr lang="en-US" dirty="0" err="1"/>
              <a:t>d’absence</a:t>
            </a:r>
            <a:r>
              <a:rPr lang="en-US" dirty="0"/>
              <a:t> et de </a:t>
            </a:r>
            <a:r>
              <a:rPr lang="en-US" dirty="0" err="1"/>
              <a:t>contrat</a:t>
            </a:r>
            <a:r>
              <a:rPr lang="en-US" dirty="0"/>
              <a:t> / </a:t>
            </a:r>
            <a:r>
              <a:rPr lang="en-US" dirty="0" err="1"/>
              <a:t>centre</a:t>
            </a:r>
            <a:r>
              <a:rPr lang="en-US" dirty="0"/>
              <a:t> de Bordeaux / T2 2024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2A07D9D3-69B3-4CB8-B210-9D84DBD570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042527"/>
              </p:ext>
            </p:extLst>
          </p:nvPr>
        </p:nvGraphicFramePr>
        <p:xfrm>
          <a:off x="540537" y="1630742"/>
          <a:ext cx="3556140" cy="3053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84680">
                  <a:extLst>
                    <a:ext uri="{9D8B030D-6E8A-4147-A177-3AD203B41FA5}">
                      <a16:colId xmlns:a16="http://schemas.microsoft.com/office/drawing/2014/main" val="3129986790"/>
                    </a:ext>
                  </a:extLst>
                </a:gridCol>
                <a:gridCol w="1671460">
                  <a:extLst>
                    <a:ext uri="{9D8B030D-6E8A-4147-A177-3AD203B41FA5}">
                      <a16:colId xmlns:a16="http://schemas.microsoft.com/office/drawing/2014/main" val="20770099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Motifs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Taux d’absentéisme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5566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Injustifiée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4861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Justifiée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5026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Accidents</a:t>
                      </a:r>
                      <a:r>
                        <a:rPr lang="fr-FR" sz="1200" baseline="0" dirty="0"/>
                        <a:t> du travail / Accidents de trajet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496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Maladie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9557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Maternité/Paternité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5451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Grève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4938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ABSENTEISME GLOBAL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10,8%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6081180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8C8DC421-FB6A-4425-A313-7AB1233969F5}"/>
              </a:ext>
            </a:extLst>
          </p:cNvPr>
          <p:cNvSpPr txBox="1"/>
          <p:nvPr/>
        </p:nvSpPr>
        <p:spPr>
          <a:xfrm>
            <a:off x="287827" y="1237534"/>
            <a:ext cx="4061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Répartition par motif sur l’absentéisme global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087C289-74D9-454A-AE11-EEB0CA810A4C}"/>
              </a:ext>
            </a:extLst>
          </p:cNvPr>
          <p:cNvSpPr txBox="1"/>
          <p:nvPr/>
        </p:nvSpPr>
        <p:spPr>
          <a:xfrm>
            <a:off x="4469651" y="1239893"/>
            <a:ext cx="4702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Répartition par type de contrat sur l’absentéisme global : 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84A79A4D-6ECD-4B4A-BE2A-C226DBD4A3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760773"/>
              </p:ext>
            </p:extLst>
          </p:nvPr>
        </p:nvGraphicFramePr>
        <p:xfrm>
          <a:off x="4864445" y="1655271"/>
          <a:ext cx="3048000" cy="1940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4666231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7690002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Nature du</a:t>
                      </a:r>
                      <a:r>
                        <a:rPr lang="fr-FR" sz="1200" baseline="0" dirty="0"/>
                        <a:t> contrat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Taux d’absentéisme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6368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CDI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11,4%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5160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CDD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8,6%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0755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Intérim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563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ABSENTEISME GLOBAL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10,8%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596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64155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E9E5780-8C3D-30F8-DF62-E8EC8F7EB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1236EC-ED88-B546-8A37-FF4B19026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Absentéisme</a:t>
            </a:r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3324BB8D-ECF7-0E46-BB89-8F42F24DDB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taux</a:t>
            </a:r>
            <a:r>
              <a:rPr lang="en-US" dirty="0"/>
              <a:t> </a:t>
            </a:r>
            <a:r>
              <a:rPr lang="en-US" dirty="0" err="1"/>
              <a:t>d’absentéisme</a:t>
            </a:r>
            <a:r>
              <a:rPr lang="en-US" dirty="0"/>
              <a:t> du </a:t>
            </a:r>
            <a:r>
              <a:rPr lang="en-US" dirty="0" err="1"/>
              <a:t>centre</a:t>
            </a:r>
            <a:r>
              <a:rPr lang="en-US" dirty="0"/>
              <a:t> de Bordeaux  / T2  2024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2DBF001-DA81-5D5C-0AC9-D011984BC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36" y="1191722"/>
            <a:ext cx="8722581" cy="342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45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C9C90A0-CC53-48F9-676C-401DA1348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1236EC-ED88-B546-8A37-FF4B19026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Absentéisme</a:t>
            </a:r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3324BB8D-ECF7-0E46-BB89-8F42F24DDB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Répartition</a:t>
            </a:r>
            <a:r>
              <a:rPr lang="en-US" dirty="0"/>
              <a:t> par type </a:t>
            </a:r>
            <a:r>
              <a:rPr lang="en-US" dirty="0" err="1"/>
              <a:t>d’absence</a:t>
            </a:r>
            <a:r>
              <a:rPr lang="en-US" dirty="0"/>
              <a:t> et de </a:t>
            </a:r>
            <a:r>
              <a:rPr lang="en-US" dirty="0" err="1"/>
              <a:t>contrat</a:t>
            </a:r>
            <a:r>
              <a:rPr lang="en-US" dirty="0"/>
              <a:t> / </a:t>
            </a:r>
            <a:r>
              <a:rPr lang="en-US" dirty="0" err="1"/>
              <a:t>centre</a:t>
            </a:r>
            <a:r>
              <a:rPr lang="en-US" dirty="0"/>
              <a:t> de Niort </a:t>
            </a:r>
            <a:r>
              <a:rPr lang="en-US"/>
              <a:t>/ T2 </a:t>
            </a:r>
            <a:r>
              <a:rPr lang="en-US" dirty="0"/>
              <a:t>2024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2A07D9D3-69B3-4CB8-B210-9D84DBD570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661096"/>
              </p:ext>
            </p:extLst>
          </p:nvPr>
        </p:nvGraphicFramePr>
        <p:xfrm>
          <a:off x="540537" y="1630742"/>
          <a:ext cx="3556140" cy="3053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84680">
                  <a:extLst>
                    <a:ext uri="{9D8B030D-6E8A-4147-A177-3AD203B41FA5}">
                      <a16:colId xmlns:a16="http://schemas.microsoft.com/office/drawing/2014/main" val="3129986790"/>
                    </a:ext>
                  </a:extLst>
                </a:gridCol>
                <a:gridCol w="1671460">
                  <a:extLst>
                    <a:ext uri="{9D8B030D-6E8A-4147-A177-3AD203B41FA5}">
                      <a16:colId xmlns:a16="http://schemas.microsoft.com/office/drawing/2014/main" val="20770099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Motifs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Taux d’absentéisme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5566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Injustifiée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4861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Justifiée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5026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Accidents</a:t>
                      </a:r>
                      <a:r>
                        <a:rPr lang="fr-FR" sz="1200" baseline="0" dirty="0"/>
                        <a:t> du travail / Accidents de trajet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496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Maladie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9557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Maternité/Paternité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5451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Grève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4938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ABSENTEISME GLOBAL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6,5%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6081180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8C8DC421-FB6A-4425-A313-7AB1233969F5}"/>
              </a:ext>
            </a:extLst>
          </p:cNvPr>
          <p:cNvSpPr txBox="1"/>
          <p:nvPr/>
        </p:nvSpPr>
        <p:spPr>
          <a:xfrm>
            <a:off x="287827" y="1237534"/>
            <a:ext cx="4061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Répartition par motif sur l’absentéisme global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087C289-74D9-454A-AE11-EEB0CA810A4C}"/>
              </a:ext>
            </a:extLst>
          </p:cNvPr>
          <p:cNvSpPr txBox="1"/>
          <p:nvPr/>
        </p:nvSpPr>
        <p:spPr>
          <a:xfrm>
            <a:off x="4469651" y="1239893"/>
            <a:ext cx="4702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Répartition par type de contrat sur l’absentéisme global : 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84A79A4D-6ECD-4B4A-BE2A-C226DBD4A3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729218"/>
              </p:ext>
            </p:extLst>
          </p:nvPr>
        </p:nvGraphicFramePr>
        <p:xfrm>
          <a:off x="4864445" y="1655271"/>
          <a:ext cx="3048000" cy="1940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4666231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7690002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Nature du</a:t>
                      </a:r>
                      <a:r>
                        <a:rPr lang="fr-FR" sz="1200" baseline="0" dirty="0"/>
                        <a:t> contrat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Taux d’absentéisme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6368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CDI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6,5%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5160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CDD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0755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Intérim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563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ABSENTEISME GLOBAL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6,5%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596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39017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E9E5780-8C3D-30F8-DF62-E8EC8F7EB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1236EC-ED88-B546-8A37-FF4B19026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Absentéisme</a:t>
            </a:r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3324BB8D-ECF7-0E46-BB89-8F42F24DDB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taux</a:t>
            </a:r>
            <a:r>
              <a:rPr lang="en-US" dirty="0"/>
              <a:t> </a:t>
            </a:r>
            <a:r>
              <a:rPr lang="en-US" dirty="0" err="1"/>
              <a:t>d’absentéisme</a:t>
            </a:r>
            <a:r>
              <a:rPr lang="en-US" dirty="0"/>
              <a:t> du </a:t>
            </a:r>
            <a:r>
              <a:rPr lang="en-US" dirty="0" err="1"/>
              <a:t>centre</a:t>
            </a:r>
            <a:r>
              <a:rPr lang="en-US" dirty="0"/>
              <a:t> de Niort  / T2 2024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24276DA-D2A8-4133-47CA-ABB3C566D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67" y="1296865"/>
            <a:ext cx="8977024" cy="335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42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455753E-D598-7680-F6EA-58165D401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Calibri"/>
              </a:rPr>
              <a:t>1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Accident du travail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6291DA2-3D0A-3094-D68A-AE6F6AA02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84534-C4A0-1744-A0AE-D418451B47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4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B635FD6-270B-F082-A0B8-7A49E6565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1236EC-ED88-B546-8A37-FF4B19026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Absentéisme</a:t>
            </a:r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3324BB8D-ECF7-0E46-BB89-8F42F24DDB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Répartition</a:t>
            </a:r>
            <a:r>
              <a:rPr lang="en-US" dirty="0"/>
              <a:t> par type </a:t>
            </a:r>
            <a:r>
              <a:rPr lang="en-US" dirty="0" err="1"/>
              <a:t>d’absence</a:t>
            </a:r>
            <a:r>
              <a:rPr lang="en-US" dirty="0"/>
              <a:t> et de </a:t>
            </a:r>
            <a:r>
              <a:rPr lang="en-US" dirty="0" err="1"/>
              <a:t>contrat</a:t>
            </a:r>
            <a:r>
              <a:rPr lang="en-US" dirty="0"/>
              <a:t> en WAHA du </a:t>
            </a:r>
            <a:r>
              <a:rPr lang="en-US" dirty="0" err="1"/>
              <a:t>centre</a:t>
            </a:r>
            <a:r>
              <a:rPr lang="en-US" dirty="0"/>
              <a:t> de Bordeaux / T2 2024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8596DA51-88B2-45B0-BA21-D34E26ADB6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543807"/>
              </p:ext>
            </p:extLst>
          </p:nvPr>
        </p:nvGraphicFramePr>
        <p:xfrm>
          <a:off x="652297" y="1655271"/>
          <a:ext cx="3556140" cy="3053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84680">
                  <a:extLst>
                    <a:ext uri="{9D8B030D-6E8A-4147-A177-3AD203B41FA5}">
                      <a16:colId xmlns:a16="http://schemas.microsoft.com/office/drawing/2014/main" val="3129986790"/>
                    </a:ext>
                  </a:extLst>
                </a:gridCol>
                <a:gridCol w="1671460">
                  <a:extLst>
                    <a:ext uri="{9D8B030D-6E8A-4147-A177-3AD203B41FA5}">
                      <a16:colId xmlns:a16="http://schemas.microsoft.com/office/drawing/2014/main" val="20770099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Motifs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Taux d’absentéisme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5566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Injustifiée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4861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Justifiée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5026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Accidents</a:t>
                      </a:r>
                      <a:r>
                        <a:rPr lang="fr-FR" sz="1200" baseline="0" dirty="0"/>
                        <a:t> du travail / Accidents de trajet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496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Maladie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9557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Maternité/Paternité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5451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Grève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4938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ABSENTEISME GLOBAL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12,8%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6081180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2E0047B6-4FFE-4FFF-B76C-B69245B87268}"/>
              </a:ext>
            </a:extLst>
          </p:cNvPr>
          <p:cNvSpPr txBox="1"/>
          <p:nvPr/>
        </p:nvSpPr>
        <p:spPr>
          <a:xfrm>
            <a:off x="287827" y="1237534"/>
            <a:ext cx="4061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Répartition par motif sur l’absentéisme global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B0FDF51-55AC-4D04-AD58-A5A3C12B4C50}"/>
              </a:ext>
            </a:extLst>
          </p:cNvPr>
          <p:cNvSpPr txBox="1"/>
          <p:nvPr/>
        </p:nvSpPr>
        <p:spPr>
          <a:xfrm>
            <a:off x="4469651" y="1239893"/>
            <a:ext cx="4702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Répartition par type de contrat sur l’absentéisme global : 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C236964C-894D-4682-A6DF-09148E4600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749652"/>
              </p:ext>
            </p:extLst>
          </p:nvPr>
        </p:nvGraphicFramePr>
        <p:xfrm>
          <a:off x="4860734" y="1654462"/>
          <a:ext cx="3048000" cy="1940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4666231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7690002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Nature du</a:t>
                      </a:r>
                      <a:r>
                        <a:rPr lang="fr-FR" sz="1200" baseline="0" dirty="0"/>
                        <a:t> contrat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Taux d’absentéisme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6368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CDI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13,3%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5160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CDD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7,5%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0755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Intérim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8,2%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563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ABSENTEISME GLOBAL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12,8%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596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96642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A8CE476-B42B-C9F5-68A4-39120BCF0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1236EC-ED88-B546-8A37-FF4B19026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Absentéisme</a:t>
            </a:r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3324BB8D-ECF7-0E46-BB89-8F42F24DDB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taux</a:t>
            </a:r>
            <a:r>
              <a:rPr lang="en-US" dirty="0"/>
              <a:t> </a:t>
            </a:r>
            <a:r>
              <a:rPr lang="en-US" dirty="0" err="1"/>
              <a:t>d’absentéisme</a:t>
            </a:r>
            <a:r>
              <a:rPr lang="en-US" dirty="0"/>
              <a:t> en WAHA du </a:t>
            </a:r>
            <a:r>
              <a:rPr lang="en-US" dirty="0" err="1"/>
              <a:t>centre</a:t>
            </a:r>
            <a:r>
              <a:rPr lang="en-US" dirty="0"/>
              <a:t> de Bordeaux  / T2 2024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DAEE565-A317-C145-1032-DFBCAA911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12" y="1249473"/>
            <a:ext cx="9064488" cy="264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8208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B635FD6-270B-F082-A0B8-7A49E6565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1236EC-ED88-B546-8A37-FF4B19026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Absentéisme</a:t>
            </a:r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3324BB8D-ECF7-0E46-BB89-8F42F24DDB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Répartition</a:t>
            </a:r>
            <a:r>
              <a:rPr lang="en-US" dirty="0"/>
              <a:t> par type </a:t>
            </a:r>
            <a:r>
              <a:rPr lang="en-US" dirty="0" err="1"/>
              <a:t>d’absence</a:t>
            </a:r>
            <a:r>
              <a:rPr lang="en-US" dirty="0"/>
              <a:t> et de </a:t>
            </a:r>
            <a:r>
              <a:rPr lang="en-US" dirty="0" err="1"/>
              <a:t>contrat</a:t>
            </a:r>
            <a:r>
              <a:rPr lang="en-US" dirty="0"/>
              <a:t> en WAHA du </a:t>
            </a:r>
            <a:r>
              <a:rPr lang="en-US" dirty="0" err="1"/>
              <a:t>centre</a:t>
            </a:r>
            <a:r>
              <a:rPr lang="en-US" dirty="0"/>
              <a:t> de Niort/ T2 2024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8596DA51-88B2-45B0-BA21-D34E26ADB6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468687"/>
              </p:ext>
            </p:extLst>
          </p:nvPr>
        </p:nvGraphicFramePr>
        <p:xfrm>
          <a:off x="652297" y="1655271"/>
          <a:ext cx="3556140" cy="3053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84680">
                  <a:extLst>
                    <a:ext uri="{9D8B030D-6E8A-4147-A177-3AD203B41FA5}">
                      <a16:colId xmlns:a16="http://schemas.microsoft.com/office/drawing/2014/main" val="3129986790"/>
                    </a:ext>
                  </a:extLst>
                </a:gridCol>
                <a:gridCol w="1671460">
                  <a:extLst>
                    <a:ext uri="{9D8B030D-6E8A-4147-A177-3AD203B41FA5}">
                      <a16:colId xmlns:a16="http://schemas.microsoft.com/office/drawing/2014/main" val="20770099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Motifs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Taux d’absentéisme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5566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Injustifiée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4861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Justifiée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5026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Accidents</a:t>
                      </a:r>
                      <a:r>
                        <a:rPr lang="fr-FR" sz="1200" baseline="0" dirty="0"/>
                        <a:t> du travail / Accidents de trajet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496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Maladie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9557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Maternité/Paternité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5451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Grève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4938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ABSENTEISME GLOBAL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6,3%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6081180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2E0047B6-4FFE-4FFF-B76C-B69245B87268}"/>
              </a:ext>
            </a:extLst>
          </p:cNvPr>
          <p:cNvSpPr txBox="1"/>
          <p:nvPr/>
        </p:nvSpPr>
        <p:spPr>
          <a:xfrm>
            <a:off x="287827" y="1237534"/>
            <a:ext cx="4061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Répartition par motif sur l’absentéisme global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B0FDF51-55AC-4D04-AD58-A5A3C12B4C50}"/>
              </a:ext>
            </a:extLst>
          </p:cNvPr>
          <p:cNvSpPr txBox="1"/>
          <p:nvPr/>
        </p:nvSpPr>
        <p:spPr>
          <a:xfrm>
            <a:off x="4469651" y="1239893"/>
            <a:ext cx="4702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Répartition par type de contrat sur l’absentéisme global : 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C236964C-894D-4682-A6DF-09148E4600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964575"/>
              </p:ext>
            </p:extLst>
          </p:nvPr>
        </p:nvGraphicFramePr>
        <p:xfrm>
          <a:off x="4860734" y="1654462"/>
          <a:ext cx="3048000" cy="1940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4666231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7690002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Nature du</a:t>
                      </a:r>
                      <a:r>
                        <a:rPr lang="fr-FR" sz="1200" baseline="0" dirty="0"/>
                        <a:t> contrat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Taux d’absentéisme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6368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CDI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6,4%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5160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CDD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0755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Intérim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563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ABSENTEISME GLOBAL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6,3%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596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9586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A8CE476-B42B-C9F5-68A4-39120BCF0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1236EC-ED88-B546-8A37-FF4B19026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Absentéisme</a:t>
            </a:r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3324BB8D-ECF7-0E46-BB89-8F42F24DDB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taux</a:t>
            </a:r>
            <a:r>
              <a:rPr lang="en-US" dirty="0"/>
              <a:t> </a:t>
            </a:r>
            <a:r>
              <a:rPr lang="en-US" dirty="0" err="1"/>
              <a:t>d’absentéisme</a:t>
            </a:r>
            <a:r>
              <a:rPr lang="en-US" dirty="0"/>
              <a:t> en WAHA du </a:t>
            </a:r>
            <a:r>
              <a:rPr lang="en-US" dirty="0" err="1"/>
              <a:t>centre</a:t>
            </a:r>
            <a:r>
              <a:rPr lang="en-US" dirty="0"/>
              <a:t> de Niort  / T2 2024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DE32279-95A4-6581-9DB9-9137D0CC3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26" y="1274753"/>
            <a:ext cx="8786191" cy="294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468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/>
            </a:gs>
            <a:gs pos="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7">
            <a:extLst>
              <a:ext uri="{FF2B5EF4-FFF2-40B4-BE49-F238E27FC236}">
                <a16:creationId xmlns:a16="http://schemas.microsoft.com/office/drawing/2014/main" id="{3FD49ECE-0CF6-384F-B5C9-FFE11A42F7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416" y="605200"/>
            <a:ext cx="9144000" cy="4538300"/>
          </a:xfrm>
          <a:prstGeom prst="rect">
            <a:avLst/>
          </a:prstGeom>
        </p:spPr>
      </p:pic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57CB1BCA-5028-A846-89DD-27027D511ECC}"/>
              </a:ext>
            </a:extLst>
          </p:cNvPr>
          <p:cNvSpPr txBox="1">
            <a:spLocks/>
          </p:cNvSpPr>
          <p:nvPr/>
        </p:nvSpPr>
        <p:spPr>
          <a:xfrm>
            <a:off x="7086600" y="4869656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984534-C4A0-1744-A0AE-D418451B474A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4" name="Imagem 12">
            <a:extLst>
              <a:ext uri="{FF2B5EF4-FFF2-40B4-BE49-F238E27FC236}">
                <a16:creationId xmlns:a16="http://schemas.microsoft.com/office/drawing/2014/main" id="{697981E2-6655-9048-BAC6-C7892EA3AE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387" y="1773599"/>
            <a:ext cx="3963225" cy="798151"/>
          </a:xfrm>
          <a:prstGeom prst="rect">
            <a:avLst/>
          </a:prstGeom>
        </p:spPr>
      </p:pic>
      <p:pic>
        <p:nvPicPr>
          <p:cNvPr id="5" name="Imagem 3">
            <a:extLst>
              <a:ext uri="{FF2B5EF4-FFF2-40B4-BE49-F238E27FC236}">
                <a16:creationId xmlns:a16="http://schemas.microsoft.com/office/drawing/2014/main" id="{D159D6C0-C1E8-8948-A2AC-C5A4D7A6C1D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96612"/>
            <a:ext cx="9144000" cy="2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49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567A59B-E011-C2CA-17EC-2321A5136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241195"/>
            <a:ext cx="9144000" cy="2249424"/>
          </a:xfrm>
          <a:prstGeom prst="rect">
            <a:avLst/>
          </a:prstGeom>
        </p:spPr>
      </p:pic>
      <p:sp>
        <p:nvSpPr>
          <p:cNvPr id="26" name="Title 25">
            <a:extLst>
              <a:ext uri="{FF2B5EF4-FFF2-40B4-BE49-F238E27FC236}">
                <a16:creationId xmlns:a16="http://schemas.microsoft.com/office/drawing/2014/main" id="{39B6B6E1-BF67-1A4F-811B-405F90761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7" y="46631"/>
            <a:ext cx="5040630" cy="374548"/>
          </a:xfrm>
        </p:spPr>
        <p:txBody>
          <a:bodyPr/>
          <a:lstStyle/>
          <a:p>
            <a:r>
              <a:rPr lang="en-US" dirty="0"/>
              <a:t>Accidents du travail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6A84AC-4E05-FF41-BD58-CFE5C22EA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1627" y="421179"/>
            <a:ext cx="5040630" cy="311402"/>
          </a:xfrm>
        </p:spPr>
        <p:txBody>
          <a:bodyPr/>
          <a:lstStyle/>
          <a:p>
            <a:r>
              <a:rPr lang="fr-FR" dirty="0"/>
              <a:t>Suivi Accident de travail - Centre de Bordeaux/ T2 2024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7E41F4BE-8D9E-3AD3-6649-6727F1D99E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904631"/>
              </p:ext>
            </p:extLst>
          </p:nvPr>
        </p:nvGraphicFramePr>
        <p:xfrm>
          <a:off x="149838" y="732581"/>
          <a:ext cx="8844323" cy="4284693"/>
        </p:xfrm>
        <a:graphic>
          <a:graphicData uri="http://schemas.openxmlformats.org/drawingml/2006/table">
            <a:tbl>
              <a:tblPr/>
              <a:tblGrid>
                <a:gridCol w="1515694">
                  <a:extLst>
                    <a:ext uri="{9D8B030D-6E8A-4147-A177-3AD203B41FA5}">
                      <a16:colId xmlns:a16="http://schemas.microsoft.com/office/drawing/2014/main" val="1697410435"/>
                    </a:ext>
                  </a:extLst>
                </a:gridCol>
                <a:gridCol w="799488">
                  <a:extLst>
                    <a:ext uri="{9D8B030D-6E8A-4147-A177-3AD203B41FA5}">
                      <a16:colId xmlns:a16="http://schemas.microsoft.com/office/drawing/2014/main" val="3764616360"/>
                    </a:ext>
                  </a:extLst>
                </a:gridCol>
                <a:gridCol w="1215886">
                  <a:extLst>
                    <a:ext uri="{9D8B030D-6E8A-4147-A177-3AD203B41FA5}">
                      <a16:colId xmlns:a16="http://schemas.microsoft.com/office/drawing/2014/main" val="2398571734"/>
                    </a:ext>
                  </a:extLst>
                </a:gridCol>
                <a:gridCol w="1310271">
                  <a:extLst>
                    <a:ext uri="{9D8B030D-6E8A-4147-A177-3AD203B41FA5}">
                      <a16:colId xmlns:a16="http://schemas.microsoft.com/office/drawing/2014/main" val="2459756421"/>
                    </a:ext>
                  </a:extLst>
                </a:gridCol>
                <a:gridCol w="1077088">
                  <a:extLst>
                    <a:ext uri="{9D8B030D-6E8A-4147-A177-3AD203B41FA5}">
                      <a16:colId xmlns:a16="http://schemas.microsoft.com/office/drawing/2014/main" val="18357975"/>
                    </a:ext>
                  </a:extLst>
                </a:gridCol>
                <a:gridCol w="1077088">
                  <a:extLst>
                    <a:ext uri="{9D8B030D-6E8A-4147-A177-3AD203B41FA5}">
                      <a16:colId xmlns:a16="http://schemas.microsoft.com/office/drawing/2014/main" val="2019730940"/>
                    </a:ext>
                  </a:extLst>
                </a:gridCol>
                <a:gridCol w="288703">
                  <a:extLst>
                    <a:ext uri="{9D8B030D-6E8A-4147-A177-3AD203B41FA5}">
                      <a16:colId xmlns:a16="http://schemas.microsoft.com/office/drawing/2014/main" val="3456216583"/>
                    </a:ext>
                  </a:extLst>
                </a:gridCol>
                <a:gridCol w="344223">
                  <a:extLst>
                    <a:ext uri="{9D8B030D-6E8A-4147-A177-3AD203B41FA5}">
                      <a16:colId xmlns:a16="http://schemas.microsoft.com/office/drawing/2014/main" val="1715924865"/>
                    </a:ext>
                  </a:extLst>
                </a:gridCol>
                <a:gridCol w="291478">
                  <a:extLst>
                    <a:ext uri="{9D8B030D-6E8A-4147-A177-3AD203B41FA5}">
                      <a16:colId xmlns:a16="http://schemas.microsoft.com/office/drawing/2014/main" val="2361282515"/>
                    </a:ext>
                  </a:extLst>
                </a:gridCol>
                <a:gridCol w="288703">
                  <a:extLst>
                    <a:ext uri="{9D8B030D-6E8A-4147-A177-3AD203B41FA5}">
                      <a16:colId xmlns:a16="http://schemas.microsoft.com/office/drawing/2014/main" val="110290570"/>
                    </a:ext>
                  </a:extLst>
                </a:gridCol>
                <a:gridCol w="344223">
                  <a:extLst>
                    <a:ext uri="{9D8B030D-6E8A-4147-A177-3AD203B41FA5}">
                      <a16:colId xmlns:a16="http://schemas.microsoft.com/office/drawing/2014/main" val="3508571500"/>
                    </a:ext>
                  </a:extLst>
                </a:gridCol>
                <a:gridCol w="291478">
                  <a:extLst>
                    <a:ext uri="{9D8B030D-6E8A-4147-A177-3AD203B41FA5}">
                      <a16:colId xmlns:a16="http://schemas.microsoft.com/office/drawing/2014/main" val="666891666"/>
                    </a:ext>
                  </a:extLst>
                </a:gridCol>
              </a:tblGrid>
              <a:tr h="26834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00" marR="4100" marT="410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Mois concerné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Circonstances de l'accident de travail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Avec arrêt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Sans arrêt 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809444"/>
                  </a:ext>
                </a:extLst>
              </a:tr>
              <a:tr h="4553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Détails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WAHA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B&amp;M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441746"/>
                  </a:ext>
                </a:extLst>
              </a:tr>
              <a:tr h="214107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00" marR="4100" marT="410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CDI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CDD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CTT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CDI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CDD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CTT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561752"/>
                  </a:ext>
                </a:extLst>
              </a:tr>
              <a:tr h="460749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0" marR="4100" marT="41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Survenu en début de journée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Survenu en fin de journée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649269"/>
                  </a:ext>
                </a:extLst>
              </a:tr>
              <a:tr h="84234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Trajet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Avril 2024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Accident de voiture / choc a l’arrière par un camion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8292809"/>
                  </a:ext>
                </a:extLst>
              </a:tr>
              <a:tr h="1030777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Chute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Avril 2024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Chute dans un escalier dans un restaurant dans le cadre d’un déplacement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2884757"/>
                  </a:ext>
                </a:extLst>
              </a:tr>
              <a:tr h="632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Chute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 2024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Chute sur le trottoir en rentrant au domicile 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616752"/>
                  </a:ext>
                </a:extLst>
              </a:tr>
              <a:tr h="576348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Chute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Juin 2024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Chute  au moment de changement de tenue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9935536"/>
                  </a:ext>
                </a:extLst>
              </a:tr>
              <a:tr h="214107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6916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8338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567A59B-E011-C2CA-17EC-2321A5136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3106"/>
            <a:ext cx="9144000" cy="2249424"/>
          </a:xfrm>
          <a:prstGeom prst="rect">
            <a:avLst/>
          </a:prstGeom>
        </p:spPr>
      </p:pic>
      <p:sp>
        <p:nvSpPr>
          <p:cNvPr id="26" name="Title 25">
            <a:extLst>
              <a:ext uri="{FF2B5EF4-FFF2-40B4-BE49-F238E27FC236}">
                <a16:creationId xmlns:a16="http://schemas.microsoft.com/office/drawing/2014/main" id="{39B6B6E1-BF67-1A4F-811B-405F90761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7" y="46631"/>
            <a:ext cx="5040630" cy="374548"/>
          </a:xfrm>
        </p:spPr>
        <p:txBody>
          <a:bodyPr/>
          <a:lstStyle/>
          <a:p>
            <a:r>
              <a:rPr lang="en-US" dirty="0"/>
              <a:t>Accidents du travail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6A84AC-4E05-FF41-BD58-CFE5C22EA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1627" y="421179"/>
            <a:ext cx="5040630" cy="311402"/>
          </a:xfrm>
        </p:spPr>
        <p:txBody>
          <a:bodyPr/>
          <a:lstStyle/>
          <a:p>
            <a:r>
              <a:rPr lang="fr-FR" dirty="0"/>
              <a:t>Suivi Accident de travail - Centre de Niort/ T2 2024</a:t>
            </a:r>
          </a:p>
        </p:txBody>
      </p: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E9958E9A-C43B-488E-4D11-F20DB987DC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516226"/>
              </p:ext>
            </p:extLst>
          </p:nvPr>
        </p:nvGraphicFramePr>
        <p:xfrm>
          <a:off x="242363" y="1425818"/>
          <a:ext cx="8208475" cy="1710873"/>
        </p:xfrm>
        <a:graphic>
          <a:graphicData uri="http://schemas.openxmlformats.org/drawingml/2006/table">
            <a:tbl>
              <a:tblPr/>
              <a:tblGrid>
                <a:gridCol w="1406726">
                  <a:extLst>
                    <a:ext uri="{9D8B030D-6E8A-4147-A177-3AD203B41FA5}">
                      <a16:colId xmlns:a16="http://schemas.microsoft.com/office/drawing/2014/main" val="1697410435"/>
                    </a:ext>
                  </a:extLst>
                </a:gridCol>
                <a:gridCol w="742010">
                  <a:extLst>
                    <a:ext uri="{9D8B030D-6E8A-4147-A177-3AD203B41FA5}">
                      <a16:colId xmlns:a16="http://schemas.microsoft.com/office/drawing/2014/main" val="3764616360"/>
                    </a:ext>
                  </a:extLst>
                </a:gridCol>
                <a:gridCol w="1128472">
                  <a:extLst>
                    <a:ext uri="{9D8B030D-6E8A-4147-A177-3AD203B41FA5}">
                      <a16:colId xmlns:a16="http://schemas.microsoft.com/office/drawing/2014/main" val="2398571734"/>
                    </a:ext>
                  </a:extLst>
                </a:gridCol>
                <a:gridCol w="1216071">
                  <a:extLst>
                    <a:ext uri="{9D8B030D-6E8A-4147-A177-3AD203B41FA5}">
                      <a16:colId xmlns:a16="http://schemas.microsoft.com/office/drawing/2014/main" val="2459756421"/>
                    </a:ext>
                  </a:extLst>
                </a:gridCol>
                <a:gridCol w="999652">
                  <a:extLst>
                    <a:ext uri="{9D8B030D-6E8A-4147-A177-3AD203B41FA5}">
                      <a16:colId xmlns:a16="http://schemas.microsoft.com/office/drawing/2014/main" val="18357975"/>
                    </a:ext>
                  </a:extLst>
                </a:gridCol>
                <a:gridCol w="999652">
                  <a:extLst>
                    <a:ext uri="{9D8B030D-6E8A-4147-A177-3AD203B41FA5}">
                      <a16:colId xmlns:a16="http://schemas.microsoft.com/office/drawing/2014/main" val="2019730940"/>
                    </a:ext>
                  </a:extLst>
                </a:gridCol>
                <a:gridCol w="267947">
                  <a:extLst>
                    <a:ext uri="{9D8B030D-6E8A-4147-A177-3AD203B41FA5}">
                      <a16:colId xmlns:a16="http://schemas.microsoft.com/office/drawing/2014/main" val="3456216583"/>
                    </a:ext>
                  </a:extLst>
                </a:gridCol>
                <a:gridCol w="319476">
                  <a:extLst>
                    <a:ext uri="{9D8B030D-6E8A-4147-A177-3AD203B41FA5}">
                      <a16:colId xmlns:a16="http://schemas.microsoft.com/office/drawing/2014/main" val="1715924865"/>
                    </a:ext>
                  </a:extLst>
                </a:gridCol>
                <a:gridCol w="270523">
                  <a:extLst>
                    <a:ext uri="{9D8B030D-6E8A-4147-A177-3AD203B41FA5}">
                      <a16:colId xmlns:a16="http://schemas.microsoft.com/office/drawing/2014/main" val="2361282515"/>
                    </a:ext>
                  </a:extLst>
                </a:gridCol>
                <a:gridCol w="267947">
                  <a:extLst>
                    <a:ext uri="{9D8B030D-6E8A-4147-A177-3AD203B41FA5}">
                      <a16:colId xmlns:a16="http://schemas.microsoft.com/office/drawing/2014/main" val="110290570"/>
                    </a:ext>
                  </a:extLst>
                </a:gridCol>
                <a:gridCol w="319476">
                  <a:extLst>
                    <a:ext uri="{9D8B030D-6E8A-4147-A177-3AD203B41FA5}">
                      <a16:colId xmlns:a16="http://schemas.microsoft.com/office/drawing/2014/main" val="3508571500"/>
                    </a:ext>
                  </a:extLst>
                </a:gridCol>
                <a:gridCol w="270523">
                  <a:extLst>
                    <a:ext uri="{9D8B030D-6E8A-4147-A177-3AD203B41FA5}">
                      <a16:colId xmlns:a16="http://schemas.microsoft.com/office/drawing/2014/main" val="666891666"/>
                    </a:ext>
                  </a:extLst>
                </a:gridCol>
              </a:tblGrid>
              <a:tr h="23434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00" marR="4100" marT="410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Mois concerné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Circonstances de l'accident de travail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Avec arrêt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Sans arrêt 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809444"/>
                  </a:ext>
                </a:extLst>
              </a:tr>
              <a:tr h="3976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Détails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WAHA ?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B&amp;M ?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441746"/>
                  </a:ext>
                </a:extLst>
              </a:tr>
              <a:tr h="16841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00" marR="4100" marT="410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CDI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CDD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CTT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CDI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CDD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CTT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561752"/>
                  </a:ext>
                </a:extLst>
              </a:tr>
              <a:tr h="402374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0" marR="4100" marT="41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Survenu en début de journée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Survenu en fin de journée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649269"/>
                  </a:ext>
                </a:extLst>
              </a:tr>
              <a:tr h="660423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Aucun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8292809"/>
                  </a:ext>
                </a:extLst>
              </a:tr>
              <a:tr h="16841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6916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7714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45360A7B-F876-C74D-8BF2-1B86AEA120C5}"/>
              </a:ext>
            </a:extLst>
          </p:cNvPr>
          <p:cNvSpPr/>
          <p:nvPr/>
        </p:nvSpPr>
        <p:spPr>
          <a:xfrm>
            <a:off x="355275" y="1162790"/>
            <a:ext cx="40359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–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Formulaires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d’action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m 3" descr="Uma imagem com pessoa, exterior, escuro&#10;&#10;Descrição gerada automaticamente">
            <a:extLst>
              <a:ext uri="{FF2B5EF4-FFF2-40B4-BE49-F238E27FC236}">
                <a16:creationId xmlns:a16="http://schemas.microsoft.com/office/drawing/2014/main" id="{C5AFD821-253F-1C4F-9D61-CED96505A2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1"/>
          <a:stretch/>
        </p:blipFill>
        <p:spPr>
          <a:xfrm>
            <a:off x="4760391" y="-794"/>
            <a:ext cx="4383610" cy="5162563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67B3F66-16A2-C14B-A2AF-14598AE662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0788" y="182103"/>
            <a:ext cx="1330407" cy="26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658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C588899-245B-EEA7-42A4-6745EB57C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  <p:sp>
        <p:nvSpPr>
          <p:cNvPr id="26" name="Title 25">
            <a:extLst>
              <a:ext uri="{FF2B5EF4-FFF2-40B4-BE49-F238E27FC236}">
                <a16:creationId xmlns:a16="http://schemas.microsoft.com/office/drawing/2014/main" id="{39B6B6E1-BF67-1A4F-811B-405F90761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27" y="154426"/>
            <a:ext cx="5040630" cy="374548"/>
          </a:xfrm>
        </p:spPr>
        <p:txBody>
          <a:bodyPr/>
          <a:lstStyle/>
          <a:p>
            <a:r>
              <a:rPr lang="en-US" dirty="0" err="1"/>
              <a:t>Formulaire</a:t>
            </a:r>
            <a:r>
              <a:rPr lang="en-US" dirty="0"/>
              <a:t> </a:t>
            </a:r>
            <a:r>
              <a:rPr lang="en-US" dirty="0" err="1"/>
              <a:t>d’actions</a:t>
            </a:r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6A84AC-4E05-FF41-BD58-CFE5C22EA4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Global T2 2024 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A5E288CE-58B2-B3C9-B611-13F4A9955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102520"/>
              </p:ext>
            </p:extLst>
          </p:nvPr>
        </p:nvGraphicFramePr>
        <p:xfrm>
          <a:off x="967978" y="1466182"/>
          <a:ext cx="2663383" cy="2992755"/>
        </p:xfrm>
        <a:graphic>
          <a:graphicData uri="http://schemas.openxmlformats.org/drawingml/2006/table">
            <a:tbl>
              <a:tblPr/>
              <a:tblGrid>
                <a:gridCol w="1916623">
                  <a:extLst>
                    <a:ext uri="{9D8B030D-6E8A-4147-A177-3AD203B41FA5}">
                      <a16:colId xmlns:a16="http://schemas.microsoft.com/office/drawing/2014/main" val="918126869"/>
                    </a:ext>
                  </a:extLst>
                </a:gridCol>
                <a:gridCol w="746760">
                  <a:extLst>
                    <a:ext uri="{9D8B030D-6E8A-4147-A177-3AD203B41FA5}">
                      <a16:colId xmlns:a16="http://schemas.microsoft.com/office/drawing/2014/main" val="245707988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TPFR Bordeaux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76147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OPS 1_Entretien de félicitation</a:t>
                      </a:r>
                    </a:p>
                  </a:txBody>
                  <a:tcPr marL="1143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71757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OPS 2_Entretien d’accompagnement</a:t>
                      </a:r>
                    </a:p>
                  </a:txBody>
                  <a:tcPr marL="1143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3903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OPS 3_Entretien de sensibilisation</a:t>
                      </a:r>
                    </a:p>
                  </a:txBody>
                  <a:tcPr marL="1143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227478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OPS 4_Entretien de cadrage</a:t>
                      </a:r>
                    </a:p>
                  </a:txBody>
                  <a:tcPr marL="1143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44314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OPS 5_Entretien de recadrage</a:t>
                      </a:r>
                    </a:p>
                  </a:txBody>
                  <a:tcPr marL="1143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944944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1143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4654997"/>
                  </a:ext>
                </a:extLst>
              </a:tr>
            </a:tbl>
          </a:graphicData>
        </a:graphic>
      </p:graphicFrame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94A1AFE1-B148-6728-8AA0-83DF47C096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751514"/>
              </p:ext>
            </p:extLst>
          </p:nvPr>
        </p:nvGraphicFramePr>
        <p:xfrm>
          <a:off x="5390956" y="1466183"/>
          <a:ext cx="2663383" cy="2992755"/>
        </p:xfrm>
        <a:graphic>
          <a:graphicData uri="http://schemas.openxmlformats.org/drawingml/2006/table">
            <a:tbl>
              <a:tblPr/>
              <a:tblGrid>
                <a:gridCol w="1916623">
                  <a:extLst>
                    <a:ext uri="{9D8B030D-6E8A-4147-A177-3AD203B41FA5}">
                      <a16:colId xmlns:a16="http://schemas.microsoft.com/office/drawing/2014/main" val="918126869"/>
                    </a:ext>
                  </a:extLst>
                </a:gridCol>
                <a:gridCol w="746760">
                  <a:extLst>
                    <a:ext uri="{9D8B030D-6E8A-4147-A177-3AD203B41FA5}">
                      <a16:colId xmlns:a16="http://schemas.microsoft.com/office/drawing/2014/main" val="245707988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TPFR Niort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76147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OPS 1_Entretien de félicitation</a:t>
                      </a:r>
                    </a:p>
                  </a:txBody>
                  <a:tcPr marL="1143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71757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OPS 2_Entretien d’accompagnement</a:t>
                      </a:r>
                    </a:p>
                  </a:txBody>
                  <a:tcPr marL="1143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3903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OPS 3_Entretien de sensibilisation</a:t>
                      </a:r>
                    </a:p>
                  </a:txBody>
                  <a:tcPr marL="1143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227478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OPS 4_Entretien de cadrage</a:t>
                      </a:r>
                    </a:p>
                  </a:txBody>
                  <a:tcPr marL="1143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44314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OPS 5_Entretien de recadrage</a:t>
                      </a:r>
                    </a:p>
                  </a:txBody>
                  <a:tcPr marL="1143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944944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1143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4654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0751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C588899-245B-EEA7-42A4-6745EB57C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  <p:sp>
        <p:nvSpPr>
          <p:cNvPr id="26" name="Title 25">
            <a:extLst>
              <a:ext uri="{FF2B5EF4-FFF2-40B4-BE49-F238E27FC236}">
                <a16:creationId xmlns:a16="http://schemas.microsoft.com/office/drawing/2014/main" id="{39B6B6E1-BF67-1A4F-811B-405F90761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07" y="72292"/>
            <a:ext cx="5040630" cy="374548"/>
          </a:xfrm>
        </p:spPr>
        <p:txBody>
          <a:bodyPr/>
          <a:lstStyle/>
          <a:p>
            <a:r>
              <a:rPr lang="en-US" dirty="0" err="1"/>
              <a:t>Formulaire</a:t>
            </a:r>
            <a:r>
              <a:rPr lang="en-US" dirty="0"/>
              <a:t> </a:t>
            </a:r>
            <a:r>
              <a:rPr lang="en-US" dirty="0" err="1"/>
              <a:t>d’actions</a:t>
            </a:r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6A84AC-4E05-FF41-BD58-CFE5C22EA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907" y="581892"/>
            <a:ext cx="5040630" cy="311402"/>
          </a:xfrm>
        </p:spPr>
        <p:txBody>
          <a:bodyPr/>
          <a:lstStyle/>
          <a:p>
            <a:r>
              <a:rPr lang="en-US" dirty="0"/>
              <a:t>Evolution FA GLOBAL / T2 2024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B2181E0-6360-5B7F-E2DC-1DD39E6BF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39" y="803082"/>
            <a:ext cx="8539701" cy="426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61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C588899-245B-EEA7-42A4-6745EB57C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6A84AC-4E05-FF41-BD58-CFE5C22EA4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Ventilation FA / T2 2024</a:t>
            </a:r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39B6B6E1-BF67-1A4F-811B-405F90761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27" y="72292"/>
            <a:ext cx="5040630" cy="374548"/>
          </a:xfrm>
        </p:spPr>
        <p:txBody>
          <a:bodyPr/>
          <a:lstStyle/>
          <a:p>
            <a:r>
              <a:rPr lang="fr-FR"/>
              <a:t>Formulaire d’actions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8557D8D-F049-6E12-E7A2-E86C2D745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831" y="893294"/>
            <a:ext cx="8476091" cy="417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437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ado 1">
      <a:dk1>
        <a:srgbClr val="000000"/>
      </a:dk1>
      <a:lt1>
        <a:srgbClr val="FFFFFF"/>
      </a:lt1>
      <a:dk2>
        <a:srgbClr val="771E95"/>
      </a:dk2>
      <a:lt2>
        <a:srgbClr val="F8F8F8"/>
      </a:lt2>
      <a:accent1>
        <a:srgbClr val="780096"/>
      </a:accent1>
      <a:accent2>
        <a:srgbClr val="00AF9B"/>
      </a:accent2>
      <a:accent3>
        <a:srgbClr val="3047B0"/>
      </a:accent3>
      <a:accent4>
        <a:srgbClr val="FF0082"/>
      </a:accent4>
      <a:accent5>
        <a:srgbClr val="FF5C00"/>
      </a:accent5>
      <a:accent6>
        <a:srgbClr val="BC59DD"/>
      </a:accent6>
      <a:hlink>
        <a:srgbClr val="0087FF"/>
      </a:hlink>
      <a:folHlink>
        <a:srgbClr val="771E95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MT_PPT Template_CSR_October_2021" id="{A6241365-A8DF-8341-BA4E-48603A643E3D}" vid="{C10722A8-B92C-494C-BE14-F55E161D0DE6}"/>
    </a:ext>
  </a:extLst>
</a:theme>
</file>

<file path=ppt/theme/theme2.xml><?xml version="1.0" encoding="utf-8"?>
<a:theme xmlns:a="http://schemas.openxmlformats.org/drawingml/2006/main" name="Chapter Image Right">
  <a:themeElements>
    <a:clrScheme name="TP 1">
      <a:dk1>
        <a:srgbClr val="000000"/>
      </a:dk1>
      <a:lt1>
        <a:srgbClr val="FFFFFF"/>
      </a:lt1>
      <a:dk2>
        <a:srgbClr val="771E95"/>
      </a:dk2>
      <a:lt2>
        <a:srgbClr val="F8F8F8"/>
      </a:lt2>
      <a:accent1>
        <a:srgbClr val="FF5C00"/>
      </a:accent1>
      <a:accent2>
        <a:srgbClr val="2F46B0"/>
      </a:accent2>
      <a:accent3>
        <a:srgbClr val="00AF9A"/>
      </a:accent3>
      <a:accent4>
        <a:srgbClr val="F82B7E"/>
      </a:accent4>
      <a:accent5>
        <a:srgbClr val="00D668"/>
      </a:accent5>
      <a:accent6>
        <a:srgbClr val="F3D100"/>
      </a:accent6>
      <a:hlink>
        <a:srgbClr val="0087FF"/>
      </a:hlink>
      <a:folHlink>
        <a:srgbClr val="771E9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P_PPT_TEMPLATE_1" id="{3F0D298F-9F7E-AC4B-A112-6624D57F1768}" vid="{53D2F7B6-E6E2-DD4B-9096-01EECCCEE90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690f28d-eb18-440d-a159-43b93b4a4568">
      <UserInfo>
        <DisplayName>Heather Lewis</DisplayName>
        <AccountId>606</AccountId>
        <AccountType/>
      </UserInfo>
      <UserInfo>
        <DisplayName>Charles Klotz</DisplayName>
        <AccountId>1850</AccountId>
        <AccountType/>
      </UserInfo>
      <UserInfo>
        <DisplayName>Aditya Arora</DisplayName>
        <AccountId>12604</AccountId>
        <AccountType/>
      </UserInfo>
      <UserInfo>
        <DisplayName>Agustin Grisanti</DisplayName>
        <AccountId>354</AccountId>
        <AccountType/>
      </UserInfo>
      <UserInfo>
        <DisplayName>Alan Winters</DisplayName>
        <AccountId>1643</AccountId>
        <AccountType/>
      </UserInfo>
      <UserInfo>
        <DisplayName>Alexander Urmersbach</DisplayName>
        <AccountId>1518</AccountId>
        <AccountType/>
      </UserInfo>
      <UserInfo>
        <DisplayName>Christine Ernult</DisplayName>
        <AccountId>1849</AccountId>
        <AccountType/>
      </UserInfo>
      <UserInfo>
        <DisplayName>Daniel Gallegos</DisplayName>
        <AccountId>313</AccountId>
        <AccountType/>
      </UserInfo>
      <UserInfo>
        <DisplayName>David Cook</DisplayName>
        <AccountId>1583</AccountId>
        <AccountType/>
      </UserInfo>
      <UserInfo>
        <DisplayName>David Rizzo</DisplayName>
        <AccountId>1566</AccountId>
        <AccountType/>
      </UserInfo>
      <UserInfo>
        <DisplayName>Dev Mudaliar</DisplayName>
        <AccountId>1858</AccountId>
        <AccountType/>
      </UserInfo>
    </SharedWithUsers>
    <TP_x0020_Initiative xmlns="491b4124-8541-4be8-acde-feb82c488b84" xsi:nil="true"/>
    <Content_x0020_Source xmlns="491b4124-8541-4be8-acde-feb82c488b84" xsi:nil="true"/>
    <Vertical xmlns="491b4124-8541-4be8-acde-feb82c488b84" xsi:nil="true"/>
    <TP_x0020_Region xmlns="491b4124-8541-4be8-acde-feb82c488b84" xsi:nil="true"/>
    <Channel xmlns="491b4124-8541-4be8-acde-feb82c488b84" xsi:nil="true"/>
    <TaxCatchAll xmlns="491b4124-8541-4be8-acde-feb82c488b84" xsi:nil="true"/>
    <of760ce1a9a5465b9b8df65a14d63892 xmlns="491b4124-8541-4be8-acde-feb82c488b84">
      <Terms xmlns="http://schemas.microsoft.com/office/infopath/2007/PartnerControls"/>
    </of760ce1a9a5465b9b8df65a14d63892>
    <RFx_x0020_Topic_x0020_-_x0020_Corporate_x0020_Information xmlns="491b4124-8541-4be8-acde-feb82c488b84" xsi:nil="true"/>
    <RFx_x0020_Topic xmlns="491b4124-8541-4be8-acde-feb82c488b84" xsi:nil="true"/>
    <Language_x0020_Seismic xmlns="491b4124-8541-4be8-acde-feb82c488b84" xsi:nil="true"/>
    <Specialized_x0020_Services xmlns="491b4124-8541-4be8-acde-feb82c488b84" xsi:nil="true"/>
    <Keywords_x0020_Seismic xmlns="491b4124-8541-4be8-acde-feb82c488b84" xsi:nil="true"/>
    <TAP_x0020_Tool xmlns="491b4124-8541-4be8-acde-feb82c488b84" xsi:nil="true"/>
    <LOB xmlns="491b4124-8541-4be8-acde-feb82c488b84" xsi:nil="true"/>
    <BI_x0020_Analyst_x0020_Topics xmlns="491b4124-8541-4be8-acde-feb82c488b84" xsi:nil="true"/>
    <BI_x0020_Collateral_x0020_Type xmlns="491b4124-8541-4be8-acde-feb82c488b84" xsi:nil="true"/>
    <Shoring_x002f_Solution xmlns="491b4124-8541-4be8-acde-feb82c488b84" xsi:nil="true"/>
    <EWAP_x0020_Region xmlns="491b4124-8541-4be8-acde-feb82c488b84" xsi:nil="true"/>
    <Confidentiality_x0020_Level xmlns="491b4124-8541-4be8-acde-feb82c488b84" xsi:nil="true"/>
    <Customer_x0020_Segment xmlns="491b4124-8541-4be8-acde-feb82c488b84" xsi:nil="true"/>
    <Content_x0020_Item_x0020_language xmlns="491b4124-8541-4be8-acde-feb82c488b84" xsi:nil="true"/>
    <IBERO-LATAM_x0020_Region xmlns="491b4124-8541-4be8-acde-feb82c488b84" xsi:nil="true"/>
    <Client_x0020_preoccupation_x002f_concerns xmlns="491b4124-8541-4be8-acde-feb82c488b84" xsi:nil="true"/>
    <Document_x0020_format xmlns="491b4124-8541-4be8-acde-feb82c488b84" xsi:nil="true"/>
    <RFx_x0020_Topic_x0020_-_x0020_Departments_x0020_and_x0020_Processes xmlns="491b4124-8541-4be8-acde-feb82c488b84" xsi:nil="true"/>
    <CEMEA_x0020_Region xmlns="491b4124-8541-4be8-acde-feb82c488b84" xsi:nil="true"/>
    <Collateral_x0020_Type xmlns="491b4124-8541-4be8-acde-feb82c488b84" xsi:nil="true"/>
    <Case_x0020_Study_x0020_Outcome xmlns="491b4124-8541-4be8-acde-feb82c488b84" xsi:nil="true"/>
    <TAP_x002f__x0020_TAP_x0020_Solution xmlns="491b4124-8541-4be8-acde-feb82c488b8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084B7CB4F08F418D25A725C8785D11" ma:contentTypeVersion="17" ma:contentTypeDescription="Create a new document." ma:contentTypeScope="" ma:versionID="3520ba52e0f0382cc4e0ded11c883c53">
  <xsd:schema xmlns:xsd="http://www.w3.org/2001/XMLSchema" xmlns:xs="http://www.w3.org/2001/XMLSchema" xmlns:p="http://schemas.microsoft.com/office/2006/metadata/properties" xmlns:ns2="7db5e976-62f7-475c-9104-12886540b997" xmlns:ns3="3690f28d-eb18-440d-a159-43b93b4a4568" xmlns:ns4="491b4124-8541-4be8-acde-feb82c488b84" targetNamespace="http://schemas.microsoft.com/office/2006/metadata/properties" ma:root="true" ma:fieldsID="750c08b211febe3b037e83350dd5d9e5" ns2:_="" ns3:_="" ns4:_="">
    <xsd:import namespace="7db5e976-62f7-475c-9104-12886540b997"/>
    <xsd:import namespace="3690f28d-eb18-440d-a159-43b93b4a4568"/>
    <xsd:import namespace="491b4124-8541-4be8-acde-feb82c488b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4:TaxCatchAll" minOccurs="0"/>
                <xsd:element ref="ns4:of760ce1a9a5465b9b8df65a14d63892" minOccurs="0"/>
                <xsd:element ref="ns2:MediaLengthInSeconds" minOccurs="0"/>
                <xsd:element ref="ns4:Collateral_x0020_Type" minOccurs="0"/>
                <xsd:element ref="ns4:Confidentiality_x0020_Level" minOccurs="0"/>
                <xsd:element ref="ns4:Content_x0020_Item_x0020_language" minOccurs="0"/>
                <xsd:element ref="ns4:Vertical" minOccurs="0"/>
                <xsd:element ref="ns4:TP_x0020_Region" minOccurs="0"/>
                <xsd:element ref="ns4:TAP_x002f__x0020_TAP_x0020_Solution" minOccurs="0"/>
                <xsd:element ref="ns4:Specialized_x0020_Services" minOccurs="0"/>
                <xsd:element ref="ns4:Shoring_x002f_Solution" minOccurs="0"/>
                <xsd:element ref="ns4:RFx_x0020_Topic_x0020_-_x0020_Departments_x0020_and_x0020_Processes" minOccurs="0"/>
                <xsd:element ref="ns4:RFx_x0020_Topic_x0020_-_x0020_Corporate_x0020_Information" minOccurs="0"/>
                <xsd:element ref="ns4:RFx_x0020_Topic" minOccurs="0"/>
                <xsd:element ref="ns4:LOB" minOccurs="0"/>
                <xsd:element ref="ns4:Language_x0020_Seismic" minOccurs="0"/>
                <xsd:element ref="ns4:Keywords_x0020_Seismic" minOccurs="0"/>
                <xsd:element ref="ns4:IBERO-LATAM_x0020_Region" minOccurs="0"/>
                <xsd:element ref="ns4:EWAP_x0020_Region" minOccurs="0"/>
                <xsd:element ref="ns4:Customer_x0020_Segment" minOccurs="0"/>
                <xsd:element ref="ns4:Channel" minOccurs="0"/>
                <xsd:element ref="ns4:CEMEA_x0020_Region" minOccurs="0"/>
                <xsd:element ref="ns4:Client_x0020_preoccupation_x002f_concerns" minOccurs="0"/>
                <xsd:element ref="ns4:TP_x0020_Initiative" minOccurs="0"/>
                <xsd:element ref="ns4:Document_x0020_format" minOccurs="0"/>
                <xsd:element ref="ns4:BI_x0020_Analyst_x0020_Topics" minOccurs="0"/>
                <xsd:element ref="ns4:BI_x0020_Collateral_x0020_Type" minOccurs="0"/>
                <xsd:element ref="ns4:TAP_x0020_Tool" minOccurs="0"/>
                <xsd:element ref="ns4:Content_x0020_Source" minOccurs="0"/>
                <xsd:element ref="ns4:Case_x0020_Study_x0020_Outco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b5e976-62f7-475c-9104-12886540b9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90f28d-eb18-440d-a159-43b93b4a456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1b4124-8541-4be8-acde-feb82c488b84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63589c5-d6f7-4234-9304-eebf09d9fae4}" ma:internalName="TaxCatchAll" ma:showField="CatchAllData" ma:web="491b4124-8541-4be8-acde-feb82c488b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f760ce1a9a5465b9b8df65a14d63892" ma:index="19" nillable="true" ma:taxonomy="true" ma:internalName="of760ce1a9a5465b9b8df65a14d63892" ma:taxonomyFieldName="ContentTags" ma:displayName="ContentTags" ma:default="" ma:fieldId="{8f760ce1-a9a5-465b-9b8d-f65a14d63892}" ma:taxonomyMulti="true" ma:sspId="fdc3dee4-acfb-4958-b3e6-b05ed2e9a342" ma:termSetId="2cee6154-4bf3-428c-987c-6a8e17022a1b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Collateral_x0020_Type" ma:index="21" nillable="true" ma:displayName="Collateral Type" ma:format="Dropdown" ma:internalName="Collateral_x0020_Type">
      <xsd:simpleType>
        <xsd:restriction base="dms:Choice">
          <xsd:enumeration value="Analyst Report"/>
          <xsd:enumeration value="Battlecard"/>
          <xsd:enumeration value="Brochure"/>
          <xsd:enumeration value="Business Case"/>
          <xsd:enumeration value="Case Study"/>
          <xsd:enumeration value="Competitor Briefing/ Playbook"/>
          <xsd:enumeration value="Corporate Policy"/>
          <xsd:enumeration value="Credentials"/>
          <xsd:enumeration value="Customer Journey Map"/>
          <xsd:enumeration value="CX Lab report"/>
          <xsd:enumeration value="Data (raw)"/>
          <xsd:enumeration value="Diagram"/>
          <xsd:enumeration value="Distribution List"/>
          <xsd:enumeration value="Exec Summary"/>
          <xsd:enumeration value="Factsheet"/>
          <xsd:enumeration value="Industry Intel"/>
          <xsd:enumeration value="Marketing Collateral"/>
          <xsd:enumeration value="Opportunity response"/>
          <xsd:enumeration value="Org Charts"/>
          <xsd:enumeration value="Playbook"/>
          <xsd:enumeration value="Process /Workflow"/>
          <xsd:enumeration value="Process Guidelines"/>
          <xsd:enumeration value="Program Overview"/>
          <xsd:enumeration value="Project Plan"/>
          <xsd:enumeration value="RFx Content"/>
          <xsd:enumeration value="SME Interview"/>
          <xsd:enumeration value="Social Media post templates"/>
          <xsd:enumeration value="Stakeholder reports"/>
          <xsd:enumeration value="Template"/>
          <xsd:enumeration value="Tools"/>
          <xsd:enumeration value="TP Talks"/>
          <xsd:enumeration value="Training material"/>
          <xsd:enumeration value="Vertical Overview"/>
          <xsd:enumeration value="White Paper"/>
          <xsd:enumeration value="Blog"/>
          <xsd:enumeration value="Map"/>
          <xsd:enumeration value="Infographic"/>
          <xsd:enumeration value="Communications"/>
          <xsd:enumeration value="Internal Marketing/ Branding"/>
          <xsd:enumeration value="Internal Webinar"/>
          <xsd:enumeration value="Country Presentation"/>
          <xsd:enumeration value="Sales Deck"/>
          <xsd:enumeration value="Quick Start Template"/>
        </xsd:restriction>
      </xsd:simpleType>
    </xsd:element>
    <xsd:element name="Confidentiality_x0020_Level" ma:index="22" nillable="true" ma:displayName="Confidentiality Level" ma:format="Dropdown" ma:internalName="Confidentiality_x0020_Level">
      <xsd:simpleType>
        <xsd:restriction base="dms:Choice">
          <xsd:enumeration value="Commercial in Confidence"/>
          <xsd:enumeration value="External"/>
          <xsd:enumeration value="Internal Only"/>
          <xsd:enumeration value="Internal Restricted"/>
        </xsd:restriction>
      </xsd:simpleType>
    </xsd:element>
    <xsd:element name="Content_x0020_Item_x0020_language" ma:index="23" nillable="true" ma:displayName="Content Item language" ma:format="Dropdown" ma:internalName="Content_x0020_Item_x0020_language">
      <xsd:simpleType>
        <xsd:restriction base="dms:Choice">
          <xsd:enumeration value="Albanian"/>
          <xsd:enumeration value="Arabic"/>
          <xsd:enumeration value="Czech"/>
          <xsd:enumeration value="Danish"/>
          <xsd:enumeration value="Dutch"/>
          <xsd:enumeration value="English"/>
          <xsd:enumeration value="Finnish"/>
          <xsd:enumeration value="French"/>
          <xsd:enumeration value="German"/>
          <xsd:enumeration value="Greek"/>
          <xsd:enumeration value="Italian"/>
          <xsd:enumeration value="Lithuanian"/>
          <xsd:enumeration value="Norwegian"/>
          <xsd:enumeration value="Polish"/>
          <xsd:enumeration value="Portuguese"/>
          <xsd:enumeration value="Romanian"/>
          <xsd:enumeration value="Russian"/>
          <xsd:enumeration value="Slovak"/>
          <xsd:enumeration value="Spanish"/>
          <xsd:enumeration value="Swedish"/>
          <xsd:enumeration value="Turkish"/>
        </xsd:restriction>
      </xsd:simpleType>
    </xsd:element>
    <xsd:element name="Vertical" ma:index="24" nillable="true" ma:displayName="Vertical" ma:internalName="Vertical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griculture"/>
                    <xsd:enumeration value="Automotive (Dealers and Manufacturers)"/>
                    <xsd:enumeration value="Finance"/>
                    <xsd:enumeration value="Business Services"/>
                    <xsd:enumeration value="Cable / Satellite Providers / Pay TV"/>
                    <xsd:enumeration value="Charitable / Not For Profit"/>
                    <xsd:enumeration value="Communications and Media"/>
                    <xsd:enumeration value="Construction &amp; Real Estate"/>
                    <xsd:enumeration value="Consumer Goods"/>
                    <xsd:enumeration value="Direct Marketing Services"/>
                    <xsd:enumeration value="Direct Response"/>
                    <xsd:enumeration value="Education"/>
                    <xsd:enumeration value="Energy, Utilities &amp; Waste"/>
                    <xsd:enumeration value="Fintech"/>
                    <xsd:enumeration value="Food Services and Delivery"/>
                    <xsd:enumeration value="Gaming"/>
                    <xsd:enumeration value="Government"/>
                    <xsd:enumeration value="Healthcare &amp; Pharmaceutical"/>
                    <xsd:enumeration value="Insurance"/>
                    <xsd:enumeration value="Intermediate Agency"/>
                    <xsd:enumeration value="Telecommunications"/>
                    <xsd:enumeration value="Luxury Goods"/>
                    <xsd:enumeration value="Mail Order"/>
                    <xsd:enumeration value="Manufacturing / Goods"/>
                    <xsd:enumeration value="Media &amp; Internet"/>
                    <xsd:enumeration value="Membership Services"/>
                    <xsd:enumeration value="Mobility"/>
                    <xsd:enumeration value="New Economy"/>
                    <xsd:enumeration value="Personal Care"/>
                    <xsd:enumeration value="Retail"/>
                    <xsd:enumeration value="Technology &amp; Consumer Electronics"/>
                    <xsd:enumeration value="Transportation"/>
                    <xsd:enumeration value="Travel, Tourism and Accommodation"/>
                    <xsd:enumeration value="White Goods"/>
                  </xsd:restriction>
                </xsd:simpleType>
              </xsd:element>
            </xsd:sequence>
          </xsd:extension>
        </xsd:complexContent>
      </xsd:complexType>
    </xsd:element>
    <xsd:element name="TP_x0020_Region" ma:index="25" nillable="true" ma:displayName="TP Region" ma:internalName="TP_x0020_Reg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EMEA"/>
                    <xsd:enumeration value="IBERO-Latam"/>
                    <xsd:enumeration value="EWAP"/>
                    <xsd:enumeration value="APAC"/>
                    <xsd:enumeration value="Africa"/>
                    <xsd:enumeration value="Global"/>
                  </xsd:restriction>
                </xsd:simpleType>
              </xsd:element>
            </xsd:sequence>
          </xsd:extension>
        </xsd:complexContent>
      </xsd:complexType>
    </xsd:element>
    <xsd:element name="TAP_x002f__x0020_TAP_x0020_Solution" ma:index="26" nillable="true" ma:displayName="TAP/ TAP Solution" ma:internalName="TAP_x002F__x0020_TAP_x0020_Solut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nalytics"/>
                    <xsd:enumeration value="Automation"/>
                    <xsd:enumeration value="Digital CX"/>
                    <xsd:enumeration value="Productivity Enhancement &amp; High Touch"/>
                    <xsd:enumeration value="TAP (general)"/>
                  </xsd:restriction>
                </xsd:simpleType>
              </xsd:element>
            </xsd:sequence>
          </xsd:extension>
        </xsd:complexContent>
      </xsd:complexType>
    </xsd:element>
    <xsd:element name="Specialized_x0020_Services" ma:index="27" nillable="true" ma:displayName="Specialized Services" ma:internalName="Specialized_x0020_Servic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assport and Visa Applications"/>
                    <xsd:enumeration value="Language Line Solutions (LLS)"/>
                    <xsd:enumeration value="Wibilong"/>
                    <xsd:enumeration value="Translation and Interpreting"/>
                    <xsd:enumeration value="Praxidia"/>
                  </xsd:restriction>
                </xsd:simpleType>
              </xsd:element>
            </xsd:sequence>
          </xsd:extension>
        </xsd:complexContent>
      </xsd:complexType>
    </xsd:element>
    <xsd:element name="Shoring_x002f_Solution" ma:index="28" nillable="true" ma:displayName="Shoring/Solution" ma:internalName="Shoring_x002F_Solut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loudshoring/Cloud Campus/WAHA"/>
                    <xsd:enumeration value="Insourced"/>
                    <xsd:enumeration value="Multi-Lingual Hub"/>
                    <xsd:enumeration value="Nearshore"/>
                    <xsd:enumeration value="Offshore"/>
                    <xsd:enumeration value="Onshore"/>
                    <xsd:enumeration value="Smartshore"/>
                  </xsd:restriction>
                </xsd:simpleType>
              </xsd:element>
            </xsd:sequence>
          </xsd:extension>
        </xsd:complexContent>
      </xsd:complexType>
    </xsd:element>
    <xsd:element name="RFx_x0020_Topic_x0020_-_x0020_Departments_x0020_and_x0020_Processes" ma:index="29" nillable="true" ma:displayName="RFx Topic - Departments and Processes" ma:format="Dropdown" ma:internalName="RFx_x0020_Topic_x0020__x002d__x0020_Departments_x0020_and_x0020_Processes">
      <xsd:simpleType>
        <xsd:restriction base="dms:Choice">
          <xsd:enumeration value="Account Governance/ Communication"/>
          <xsd:enumeration value="Business Continuity &amp; Disaster Recovery"/>
          <xsd:enumeration value="HR &amp; Recruitment"/>
          <xsd:enumeration value="Continuous Improvement"/>
          <xsd:enumeration value="HR Wellbeing / Engagement"/>
          <xsd:enumeration value="IT"/>
          <xsd:enumeration value="Pricing"/>
          <xsd:enumeration value="Project Management / Implementation"/>
          <xsd:enumeration value="Reporting"/>
          <xsd:enumeration value="Quality / QA"/>
          <xsd:enumeration value="Security and Data Protection"/>
          <xsd:enumeration value="Training and Development"/>
          <xsd:enumeration value="WFM / Mission Control"/>
          <xsd:enumeration value="Organisation"/>
          <xsd:enumeration value="Operations"/>
        </xsd:restriction>
      </xsd:simpleType>
    </xsd:element>
    <xsd:element name="RFx_x0020_Topic_x0020_-_x0020_Corporate_x0020_Information" ma:index="30" nillable="true" ma:displayName="RFx Topic - Corporate Information" ma:format="Dropdown" ma:internalName="RFx_x0020_Topic_x0020__x002d__x0020_Corporate_x0020_Information">
      <xsd:simpleType>
        <xsd:restriction base="dms:Choice">
          <xsd:enumeration value="Awards / Recognition"/>
          <xsd:enumeration value="Company Overview and Profile"/>
          <xsd:enumeration value="Corporate Policies"/>
          <xsd:enumeration value="Corporate Social Responsibility/CSR"/>
          <xsd:enumeration value="Diversity and Inclusion"/>
          <xsd:enumeration value="Finance and Legal"/>
          <xsd:enumeration value="Innovation"/>
          <xsd:enumeration value="Market Position/ Competition"/>
          <xsd:enumeration value="Strategic Partners/ Alliances"/>
          <xsd:enumeration value="Strategy / Future Outlook"/>
          <xsd:enumeration value="Corporate Governance"/>
        </xsd:restriction>
      </xsd:simpleType>
    </xsd:element>
    <xsd:element name="RFx_x0020_Topic" ma:index="31" nillable="true" ma:displayName="RFx Topic" ma:internalName="RFx_x0020_Topic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rporate Information"/>
                    <xsd:enumeration value="Departments and Processes"/>
                    <xsd:enumeration value="Commercial Models and Pricing"/>
                    <xsd:enumeration value="SD Toolkit"/>
                  </xsd:restriction>
                </xsd:simpleType>
              </xsd:element>
            </xsd:sequence>
          </xsd:extension>
        </xsd:complexContent>
      </xsd:complexType>
    </xsd:element>
    <xsd:element name="LOB" ma:index="32" nillable="true" ma:displayName="LOB" ma:internalName="LOB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Sales"/>
                    <xsd:enumeration value="Crisis Management"/>
                    <xsd:enumeration value="Care"/>
                    <xsd:enumeration value="Technical/ Product support"/>
                    <xsd:enumeration value="Collections"/>
                    <xsd:enumeration value="BPO"/>
                    <xsd:enumeration value="Backoffice- Industry"/>
                    <xsd:enumeration value="Trust &amp; Safety"/>
                    <xsd:enumeration value="Content Moderation"/>
                    <xsd:enumeration value="Account Management and Growth"/>
                    <xsd:enumeration value="Consulting"/>
                    <xsd:enumeration value="Marketing/ Market Research"/>
                    <xsd:enumeration value="Knowledge Services"/>
                    <xsd:enumeration value="User Helpdesk"/>
                    <xsd:enumeration value="Financial and Accounting"/>
                    <xsd:enumeration value="HR &amp; Payroll Services"/>
                    <xsd:enumeration value="Fraud Management"/>
                    <xsd:enumeration value="Back office - Horizontal"/>
                  </xsd:restriction>
                </xsd:simpleType>
              </xsd:element>
            </xsd:sequence>
          </xsd:extension>
        </xsd:complexContent>
      </xsd:complexType>
    </xsd:element>
    <xsd:element name="Language_x0020_Seismic" ma:index="33" nillable="true" ma:displayName="Language Seismic" ma:internalName="Language_x0020_Seismic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frikaans"/>
                    <xsd:enumeration value="Albanian"/>
                    <xsd:enumeration value="American sign language"/>
                    <xsd:enumeration value="Arabic"/>
                    <xsd:enumeration value="Armenian"/>
                    <xsd:enumeration value="Bahasa Indonesia"/>
                    <xsd:enumeration value="Basque"/>
                    <xsd:enumeration value="Bosnian"/>
                    <xsd:enumeration value="Bulgarian"/>
                    <xsd:enumeration value="Burmese"/>
                    <xsd:enumeration value="Cambodian"/>
                    <xsd:enumeration value="Cantonese"/>
                    <xsd:enumeration value="Catalan"/>
                    <xsd:enumeration value="Croatian"/>
                    <xsd:enumeration value="Czech"/>
                    <xsd:enumeration value="Danish"/>
                    <xsd:enumeration value="Dutch"/>
                    <xsd:enumeration value="English"/>
                    <xsd:enumeration value="Estonian"/>
                    <xsd:enumeration value="Farsi"/>
                    <xsd:enumeration value="Filipino"/>
                    <xsd:enumeration value="Belarusian"/>
                    <xsd:enumeration value="Finnish"/>
                    <xsd:enumeration value="Flemish"/>
                    <xsd:enumeration value="French"/>
                    <xsd:enumeration value="Galician"/>
                    <xsd:enumeration value="Georgian"/>
                    <xsd:enumeration value="German"/>
                    <xsd:enumeration value="Greek"/>
                    <xsd:enumeration value="Gujarati"/>
                    <xsd:enumeration value="Hebrew"/>
                    <xsd:enumeration value="Hindi"/>
                    <xsd:enumeration value="Hungarian"/>
                    <xsd:enumeration value="Icelandic"/>
                    <xsd:enumeration value="Indonesian"/>
                    <xsd:enumeration value="Irish"/>
                    <xsd:enumeration value="Italian"/>
                    <xsd:enumeration value="Japanese"/>
                    <xsd:enumeration value="Kazakh"/>
                    <xsd:enumeration value="Korean"/>
                    <xsd:enumeration value="Latvian"/>
                    <xsd:enumeration value="Lithuanian"/>
                    <xsd:enumeration value="Macedonian"/>
                    <xsd:enumeration value="Malay"/>
                    <xsd:enumeration value="Malayalam"/>
                    <xsd:enumeration value="Maltese"/>
                    <xsd:enumeration value="Mandarin"/>
                    <xsd:enumeration value="Moroccan Arabic"/>
                    <xsd:enumeration value="Norwegian"/>
                    <xsd:enumeration value="Polish"/>
                    <xsd:enumeration value="Punjabi"/>
                    <xsd:enumeration value="Romanian"/>
                    <xsd:enumeration value="Russian"/>
                    <xsd:enumeration value="Serbian"/>
                    <xsd:enumeration value="Slovak"/>
                    <xsd:enumeration value="Slovenian"/>
                    <xsd:enumeration value="Spanish"/>
                    <xsd:enumeration value="Swahili"/>
                    <xsd:enumeration value="Swedish"/>
                    <xsd:enumeration value="Tagalog"/>
                    <xsd:enumeration value="Taiwanese"/>
                    <xsd:enumeration value="Tamil"/>
                    <xsd:enumeration value="Thai"/>
                    <xsd:enumeration value="Turkish"/>
                    <xsd:enumeration value="Ukrainian"/>
                    <xsd:enumeration value="Urdu"/>
                    <xsd:enumeration value="Uzbek"/>
                    <xsd:enumeration value="Vietnamese"/>
                    <xsd:enumeration value="Welsh"/>
                    <xsd:enumeration value="Portuguese"/>
                    <xsd:enumeration value="Chinese"/>
                  </xsd:restriction>
                </xsd:simpleType>
              </xsd:element>
            </xsd:sequence>
          </xsd:extension>
        </xsd:complexContent>
      </xsd:complexType>
    </xsd:element>
    <xsd:element name="Keywords_x0020_Seismic" ma:index="34" nillable="true" ma:displayName="Keywords Seismic" ma:internalName="Keywords_x0020_Seismic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vid-19 Crisis Management"/>
                    <xsd:enumeration value="Cultural Immersion"/>
                    <xsd:enumeration value="Diversity &amp; Inclusion"/>
                    <xsd:enumeration value="Employee Engagement"/>
                    <xsd:enumeration value="Great Place to Work"/>
                    <xsd:enumeration value="High Tech"/>
                    <xsd:enumeration value="Customer Experience"/>
                    <xsd:enumeration value="High Touch"/>
                    <xsd:enumeration value="Impact Sourcing"/>
                    <xsd:enumeration value="Multichannel"/>
                    <xsd:enumeration value="Multilingual"/>
                    <xsd:enumeration value="Omnichannel"/>
                    <xsd:enumeration value="TAP"/>
                    <xsd:enumeration value="Transformation"/>
                    <xsd:enumeration value="Virtual Site Tour"/>
                  </xsd:restriction>
                </xsd:simpleType>
              </xsd:element>
            </xsd:sequence>
          </xsd:extension>
        </xsd:complexContent>
      </xsd:complexType>
    </xsd:element>
    <xsd:element name="IBERO-LATAM_x0020_Region" ma:index="35" nillable="true" ma:displayName="IBERO-LATAM Region" ma:internalName="IBERO_x002d_LATAM_x0020_Reg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rgentina"/>
                    <xsd:enumeration value="Brazil"/>
                    <xsd:enumeration value="Chile"/>
                    <xsd:enumeration value="Colombia"/>
                    <xsd:enumeration value="Costa Rica"/>
                    <xsd:enumeration value="Dominican Republic"/>
                    <xsd:enumeration value="El Salvador"/>
                    <xsd:enumeration value="Guatemala"/>
                    <xsd:enumeration value="Guyana"/>
                    <xsd:enumeration value="Honduras"/>
                    <xsd:enumeration value="Mexico"/>
                    <xsd:enumeration value="Nicaragua"/>
                    <xsd:enumeration value="Peru"/>
                    <xsd:enumeration value="Portugal"/>
                    <xsd:enumeration value="Spain"/>
                  </xsd:restriction>
                </xsd:simpleType>
              </xsd:element>
            </xsd:sequence>
          </xsd:extension>
        </xsd:complexContent>
      </xsd:complexType>
    </xsd:element>
    <xsd:element name="EWAP_x0020_Region" ma:index="36" nillable="true" ma:displayName="EWAP Region" ma:internalName="EWAP_x0020_Reg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ndonesia"/>
                    <xsd:enumeration value="Jamaica"/>
                    <xsd:enumeration value="Malaysia"/>
                    <xsd:enumeration value="Canada"/>
                    <xsd:enumeration value="China"/>
                    <xsd:enumeration value="India"/>
                    <xsd:enumeration value="Japan"/>
                    <xsd:enumeration value="Philippines"/>
                    <xsd:enumeration value="Singapore"/>
                    <xsd:enumeration value="Thailand"/>
                    <xsd:enumeration value="South Africa"/>
                    <xsd:enumeration value="United Kingdom"/>
                    <xsd:enumeration value="United States"/>
                    <xsd:enumeration value="Vietnam"/>
                  </xsd:restriction>
                </xsd:simpleType>
              </xsd:element>
            </xsd:sequence>
          </xsd:extension>
        </xsd:complexContent>
      </xsd:complexType>
    </xsd:element>
    <xsd:element name="Customer_x0020_Segment" ma:index="37" nillable="true" ma:displayName="Customer Segment" ma:internalName="Customer_x0020_Segmen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2B"/>
                    <xsd:enumeration value="B2C"/>
                    <xsd:enumeration value="B2E"/>
                    <xsd:enumeration value="B2G"/>
                    <xsd:enumeration value="G2B"/>
                    <xsd:enumeration value="G2Z"/>
                  </xsd:restriction>
                </xsd:simpleType>
              </xsd:element>
            </xsd:sequence>
          </xsd:extension>
        </xsd:complexContent>
      </xsd:complexType>
    </xsd:element>
    <xsd:element name="Channel" ma:index="38" nillable="true" ma:displayName="Channel" ma:internalName="Channel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nbound Call"/>
                    <xsd:enumeration value="Outbound Call"/>
                    <xsd:enumeration value="Email"/>
                    <xsd:enumeration value="Chat"/>
                    <xsd:enumeration value="Forum"/>
                    <xsd:enumeration value="Social Media"/>
                    <xsd:enumeration value="Click-to-call"/>
                    <xsd:enumeration value="Face-to-face"/>
                    <xsd:enumeration value="Fax and White Mail"/>
                    <xsd:enumeration value="SMS"/>
                    <xsd:enumeration value="Messaging"/>
                    <xsd:enumeration value="Video"/>
                    <xsd:enumeration value="IVR"/>
                  </xsd:restriction>
                </xsd:simpleType>
              </xsd:element>
            </xsd:sequence>
          </xsd:extension>
        </xsd:complexContent>
      </xsd:complexType>
    </xsd:element>
    <xsd:element name="CEMEA_x0020_Region" ma:index="39" nillable="true" ma:displayName="CEMEA Region" ma:internalName="CEMEA_x0020_Reg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osnia and Herzegovina"/>
                    <xsd:enumeration value="Albania"/>
                    <xsd:enumeration value="Egypt"/>
                    <xsd:enumeration value="Kosovo"/>
                    <xsd:enumeration value="Czech Republic"/>
                    <xsd:enumeration value="Denmark"/>
                    <xsd:enumeration value="Finland"/>
                    <xsd:enumeration value="France"/>
                    <xsd:enumeration value="Germany"/>
                    <xsd:enumeration value="Greece"/>
                    <xsd:enumeration value="Italy"/>
                    <xsd:enumeration value="Lebanon"/>
                    <xsd:enumeration value="Madagascar"/>
                    <xsd:enumeration value="Nigeria"/>
                    <xsd:enumeration value="North Macedonia"/>
                    <xsd:enumeration value="Norway"/>
                    <xsd:enumeration value="Poland"/>
                    <xsd:enumeration value="Lithuania"/>
                    <xsd:enumeration value="Morocco"/>
                    <xsd:enumeration value="Netherlands"/>
                    <xsd:enumeration value="Russia"/>
                    <xsd:enumeration value="Suriname"/>
                    <xsd:enumeration value="Sweden"/>
                    <xsd:enumeration value="Romania"/>
                    <xsd:enumeration value="Switzerland"/>
                    <xsd:enumeration value="Tunisia"/>
                    <xsd:enumeration value="Turkey"/>
                    <xsd:enumeration value="Ukraine"/>
                    <xsd:enumeration value="United Arab Emirates"/>
                    <xsd:enumeration value="Saudi Arabia"/>
                  </xsd:restriction>
                </xsd:simpleType>
              </xsd:element>
            </xsd:sequence>
          </xsd:extension>
        </xsd:complexContent>
      </xsd:complexType>
    </xsd:element>
    <xsd:element name="Client_x0020_preoccupation_x002f_concerns" ma:index="40" nillable="true" ma:displayName="Case Study - Client Interest" ma:internalName="Client_x0020_preoccupation_x002F_concern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nalytic Insights"/>
                    <xsd:enumeration value="Automation, AI &amp; Machine Learning"/>
                    <xsd:enumeration value="Business Improvement and Transformation"/>
                    <xsd:enumeration value="Business Resilience, Scalability, Flexibility"/>
                    <xsd:enumeration value="Change management"/>
                    <xsd:enumeration value="Channel Strategy"/>
                    <xsd:enumeration value="Complex Program Management"/>
                    <xsd:enumeration value="Consolidation and Consistency"/>
                    <xsd:enumeration value="Cultural Fit and Cultural Alignment"/>
                    <xsd:enumeration value="Customer Journey Optimisation"/>
                    <xsd:enumeration value="Customer Satisfaction &amp; Engagement Initiatives"/>
                    <xsd:enumeration value="Digital Transformation and Innovation"/>
                    <xsd:enumeration value="Employee Satisfaction &amp; Engagement Initiatives"/>
                    <xsd:enumeration value="Process Optimizations, Streamlining and Improvements"/>
                    <xsd:enumeration value="Security"/>
                    <xsd:enumeration value="Shoring Strategy Optimization / SMART shoring"/>
                    <xsd:enumeration value="TCO"/>
                    <xsd:enumeration value="Technology Improvements &amp; Applications Implementation / Integration"/>
                  </xsd:restriction>
                </xsd:simpleType>
              </xsd:element>
            </xsd:sequence>
          </xsd:extension>
        </xsd:complexContent>
      </xsd:complexType>
    </xsd:element>
    <xsd:element name="TP_x0020_Initiative" ma:index="41" nillable="true" ma:displayName="TP Initiative" ma:format="Dropdown" ma:internalName="TP_x0020_Initiative">
      <xsd:simpleType>
        <xsd:restriction base="dms:Choice">
          <xsd:enumeration value="All Ideas Matter"/>
          <xsd:enumeration value="TP Women"/>
          <xsd:enumeration value="Citizen of the World"/>
          <xsd:enumeration value="Citizen of the Planet"/>
          <xsd:enumeration value="Hungry to Win"/>
          <xsd:enumeration value="CEMEA Forward"/>
        </xsd:restriction>
      </xsd:simpleType>
    </xsd:element>
    <xsd:element name="Document_x0020_format" ma:index="42" nillable="true" ma:displayName="Document format" ma:format="Dropdown" ma:internalName="Document_x0020_format">
      <xsd:simpleType>
        <xsd:restriction base="dms:Choice">
          <xsd:enumeration value="Demo"/>
          <xsd:enumeration value="Excel"/>
          <xsd:enumeration value="Image"/>
          <xsd:enumeration value="Landing page"/>
          <xsd:enumeration value="Link"/>
          <xsd:enumeration value="Pdf"/>
          <xsd:enumeration value="PowerPoint"/>
          <xsd:enumeration value="Recording(sound)"/>
          <xsd:enumeration value="Video"/>
          <xsd:enumeration value="Word"/>
          <xsd:enumeration value="Blog"/>
          <xsd:enumeration value="JSON"/>
        </xsd:restriction>
      </xsd:simpleType>
    </xsd:element>
    <xsd:element name="BI_x0020_Analyst_x0020_Topics" ma:index="43" nillable="true" ma:displayName="BI Analyst Topics" ma:internalName="BI_x0020_Analyst_x0020_Topic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nalyst Focus (Competitor)"/>
                    <xsd:enumeration value="Analyst Focus (TP)"/>
                    <xsd:enumeration value="Analyst rankings"/>
                    <xsd:enumeration value="BPO Trends"/>
                    <xsd:enumeration value="Competitor Analysis"/>
                    <xsd:enumeration value="CX Trends"/>
                    <xsd:enumeration value="Industry Insight"/>
                    <xsd:enumeration value="LOB Trends"/>
                    <xsd:enumeration value="Market Forecast"/>
                    <xsd:enumeration value="Market Impact"/>
                  </xsd:restriction>
                </xsd:simpleType>
              </xsd:element>
            </xsd:sequence>
          </xsd:extension>
        </xsd:complexContent>
      </xsd:complexType>
    </xsd:element>
    <xsd:element name="BI_x0020_Collateral_x0020_Type" ma:index="44" nillable="true" ma:displayName="BI Collateral Type" ma:format="Dropdown" ma:internalName="BI_x0020_Collateral_x0020_Type">
      <xsd:simpleType>
        <xsd:restriction base="dms:Choice">
          <xsd:enumeration value="BI Market Analysis"/>
          <xsd:enumeration value="BI Playbook"/>
          <xsd:enumeration value="Competitor Monthly Tracking"/>
          <xsd:enumeration value="Competitor Quarterly Briefing"/>
          <xsd:enumeration value="Head to Head"/>
          <xsd:enumeration value="HIT"/>
          <xsd:enumeration value="Keymaker"/>
        </xsd:restriction>
      </xsd:simpleType>
    </xsd:element>
    <xsd:element name="TAP_x0020_Tool" ma:index="45" nillable="true" ma:displayName="TAP Tool" ma:internalName="TAP_x0020_Tool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utomation for Travel"/>
                    <xsd:enumeration value="Data Visualisation (Analytics)"/>
                    <xsd:enumeration value="Digital Floorwalker (Digital CX)"/>
                    <xsd:enumeration value="Email Bot (Automation)"/>
                    <xsd:enumeration value="Gamification (Productivity Enhancement)"/>
                    <xsd:enumeration value="Khoros (Digital CX)"/>
                    <xsd:enumeration value="Time Tree (Productivity Enhancement)"/>
                    <xsd:enumeration value="TP Chatbot (Digital CX)"/>
                    <xsd:enumeration value="TP Client (Digital CX)"/>
                    <xsd:enumeration value="TP Dialog (Analytics)"/>
                    <xsd:enumeration value="TP Interact (Analytics)"/>
                    <xsd:enumeration value="TP Observer (Productivity Enhancement)"/>
                    <xsd:enumeration value="TP Optify (Automation)"/>
                    <xsd:enumeration value="TP Recommender (Analytics)"/>
                    <xsd:enumeration value="TP Simulation (Productivity Enhancement)"/>
                    <xsd:enumeration value="TP Unify (Automation)"/>
                    <xsd:enumeration value="TP Video Assistance (Digital CX)"/>
                    <xsd:enumeration value="TP Wallet (Automation)"/>
                    <xsd:enumeration value="TP Writeless (Automation)"/>
                    <xsd:enumeration value="Unbabel (Automation)"/>
                    <xsd:enumeration value="Voice2Messaging (Digital CX)"/>
                  </xsd:restriction>
                </xsd:simpleType>
              </xsd:element>
            </xsd:sequence>
          </xsd:extension>
        </xsd:complexContent>
      </xsd:complexType>
    </xsd:element>
    <xsd:element name="Content_x0020_Source" ma:index="46" nillable="true" ma:displayName="Content Source" ma:format="Dropdown" ma:internalName="Content_x0020_Source">
      <xsd:simpleType>
        <xsd:restriction base="dms:Choice">
          <xsd:enumeration value="Global Marketing"/>
          <xsd:enumeration value="Global Marketing - BI"/>
          <xsd:enumeration value="Global Marketing - TAP"/>
          <xsd:enumeration value="Global Marketing - CX Lab"/>
          <xsd:enumeration value="CEMEA Solution Design"/>
          <xsd:enumeration value="CEMEA Marketing"/>
          <xsd:enumeration value="CEMEA Pricing"/>
          <xsd:enumeration value="SFDC"/>
        </xsd:restriction>
      </xsd:simpleType>
    </xsd:element>
    <xsd:element name="Case_x0020_Study_x0020_Outcome" ma:index="47" nillable="true" ma:displayName="Case Study Outcome" ma:internalName="Case_x0020_Study_x0020_Outcom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usiness Continuity and Risk Management"/>
                    <xsd:enumeration value="Cost Decrease"/>
                    <xsd:enumeration value="Customer Retention, Churn Improvement"/>
                    <xsd:enumeration value="Data Protection assurance"/>
                    <xsd:enumeration value="Employee Satisfaction increase"/>
                    <xsd:enumeration value="Flexible Operations"/>
                    <xsd:enumeration value="Functional Process Optimisation"/>
                    <xsd:enumeration value="Improvement Client/Product Processes"/>
                    <xsd:enumeration value="Increase Client Satisfaction"/>
                    <xsd:enumeration value="Increase Productivity and Efficiency"/>
                    <xsd:enumeration value="Mitigation of Adverse Events, Business Disruptions"/>
                    <xsd:enumeration value="Operational Process Optimisation"/>
                    <xsd:enumeration value="Quality Increase"/>
                    <xsd:enumeration value="Revenue Increase"/>
                    <xsd:enumeration value="Service Consistency assurance"/>
                    <xsd:enumeration value="Smooth Operational Scaling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552FD8-88A9-4B9F-91A9-2633BBDAF7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988DBD-70C7-4CE7-AC56-2C0D89ACA5F1}">
  <ds:schemaRefs>
    <ds:schemaRef ds:uri="491b4124-8541-4be8-acde-feb82c488b84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7db5e976-62f7-475c-9104-12886540b997"/>
    <ds:schemaRef ds:uri="http://schemas.microsoft.com/office/infopath/2007/PartnerControls"/>
    <ds:schemaRef ds:uri="3690f28d-eb18-440d-a159-43b93b4a456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630902D-9B48-44DF-904D-29D62A23B3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b5e976-62f7-475c-9104-12886540b997"/>
    <ds:schemaRef ds:uri="3690f28d-eb18-440d-a159-43b93b4a4568"/>
    <ds:schemaRef ds:uri="491b4124-8541-4be8-acde-feb82c488b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11907</TotalTime>
  <Words>1005</Words>
  <Application>Microsoft Office PowerPoint</Application>
  <PresentationFormat>Affichage à l'écran (16:9)</PresentationFormat>
  <Paragraphs>355</Paragraphs>
  <Slides>34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Times</vt:lpstr>
      <vt:lpstr>Office Theme</vt:lpstr>
      <vt:lpstr>Chapter Image Right</vt:lpstr>
      <vt:lpstr>Indicateurs 2eme trimestre 2024 Périmètre Bordeaux et Niort</vt:lpstr>
      <vt:lpstr>Sommaire</vt:lpstr>
      <vt:lpstr>1 – Accident du travail</vt:lpstr>
      <vt:lpstr>Accidents du travail</vt:lpstr>
      <vt:lpstr>Accidents du travail</vt:lpstr>
      <vt:lpstr>Présentation PowerPoint</vt:lpstr>
      <vt:lpstr>Formulaire d’actions</vt:lpstr>
      <vt:lpstr>Formulaire d’actions</vt:lpstr>
      <vt:lpstr>Formulaire d’actions</vt:lpstr>
      <vt:lpstr>Formulaire d’actions</vt:lpstr>
      <vt:lpstr>Présentation PowerPoint</vt:lpstr>
      <vt:lpstr>AOF</vt:lpstr>
      <vt:lpstr>AOF</vt:lpstr>
      <vt:lpstr>Présentation PowerPoint</vt:lpstr>
      <vt:lpstr>Disciplinaire</vt:lpstr>
      <vt:lpstr>Présentation PowerPoint</vt:lpstr>
      <vt:lpstr>Inaptitude</vt:lpstr>
      <vt:lpstr>Présentation PowerPoint</vt:lpstr>
      <vt:lpstr>Démission</vt:lpstr>
      <vt:lpstr>Présentation PowerPoint</vt:lpstr>
      <vt:lpstr>Actions prévues en 2024 réalisées sur le T2 2024</vt:lpstr>
      <vt:lpstr>Actions prévues en 2024 réalisées sur le T2 2024</vt:lpstr>
      <vt:lpstr>Présentation PowerPoint</vt:lpstr>
      <vt:lpstr>Aménagement de poste TH</vt:lpstr>
      <vt:lpstr>9 – Absentéisme </vt:lpstr>
      <vt:lpstr>Absentéisme</vt:lpstr>
      <vt:lpstr>Absentéisme</vt:lpstr>
      <vt:lpstr>Absentéisme</vt:lpstr>
      <vt:lpstr>Absentéisme</vt:lpstr>
      <vt:lpstr>Absentéisme</vt:lpstr>
      <vt:lpstr>Absentéisme</vt:lpstr>
      <vt:lpstr>Absentéisme</vt:lpstr>
      <vt:lpstr>Absentéisme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Luisa Castro</dc:creator>
  <cp:keywords/>
  <dc:description/>
  <cp:lastModifiedBy>Severine Gaillard</cp:lastModifiedBy>
  <cp:revision>184</cp:revision>
  <dcterms:created xsi:type="dcterms:W3CDTF">2021-10-20T10:28:23Z</dcterms:created>
  <dcterms:modified xsi:type="dcterms:W3CDTF">2024-10-21T10:43:00Z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0x010100A4084B7CB4F08F418D25A725C8785D11</vt:lpwstr>
  </property>
  <property fmtid="{D5CDD505-2E9C-101B-9397-08002B2CF9AE}" pid="3" name="Order">
    <vt:r8>3900</vt:r8>
  </property>
  <property fmtid="{D5CDD505-2E9C-101B-9397-08002B2CF9AE}" pid="4" name="ContentTags">
    <vt:lpwstr/>
  </property>
</Properties>
</file>