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77" r:id="rId5"/>
  </p:sldMasterIdLst>
  <p:notesMasterIdLst>
    <p:notesMasterId r:id="rId36"/>
  </p:notesMasterIdLst>
  <p:sldIdLst>
    <p:sldId id="2076138181" r:id="rId6"/>
    <p:sldId id="2147473480" r:id="rId7"/>
    <p:sldId id="2076138193" r:id="rId8"/>
    <p:sldId id="2383" r:id="rId9"/>
    <p:sldId id="2335" r:id="rId10"/>
    <p:sldId id="2147473481" r:id="rId11"/>
    <p:sldId id="2147473492" r:id="rId12"/>
    <p:sldId id="2147473493" r:id="rId13"/>
    <p:sldId id="2336" r:id="rId14"/>
    <p:sldId id="2147473482" r:id="rId15"/>
    <p:sldId id="2147473491" r:id="rId16"/>
    <p:sldId id="2147473497" r:id="rId17"/>
    <p:sldId id="2147473495" r:id="rId18"/>
    <p:sldId id="2337" r:id="rId19"/>
    <p:sldId id="2147473488" r:id="rId20"/>
    <p:sldId id="2338" r:id="rId21"/>
    <p:sldId id="2147473486" r:id="rId22"/>
    <p:sldId id="2339" r:id="rId23"/>
    <p:sldId id="2147473487" r:id="rId24"/>
    <p:sldId id="2340" r:id="rId25"/>
    <p:sldId id="2147473485" r:id="rId26"/>
    <p:sldId id="2341" r:id="rId27"/>
    <p:sldId id="2147473484" r:id="rId28"/>
    <p:sldId id="2147473490" r:id="rId29"/>
    <p:sldId id="2458" r:id="rId30"/>
    <p:sldId id="2366" r:id="rId31"/>
    <p:sldId id="2459" r:id="rId32"/>
    <p:sldId id="2460" r:id="rId33"/>
    <p:sldId id="2147473494" r:id="rId34"/>
    <p:sldId id="2389" r:id="rId3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90ABEFB5-2172-40E4-8A7B-98A3DC5A0D69}">
          <p14:sldIdLst>
            <p14:sldId id="2076138181"/>
            <p14:sldId id="2147473480"/>
          </p14:sldIdLst>
        </p14:section>
        <p14:section name="Chapter breakers" id="{0E6A15CC-B2FD-CB4F-8C19-DAF98EE9A690}">
          <p14:sldIdLst>
            <p14:sldId id="2076138193"/>
            <p14:sldId id="2383"/>
            <p14:sldId id="2335"/>
            <p14:sldId id="2147473481"/>
            <p14:sldId id="2147473492"/>
            <p14:sldId id="2147473493"/>
            <p14:sldId id="2336"/>
            <p14:sldId id="2147473482"/>
            <p14:sldId id="2147473491"/>
            <p14:sldId id="2147473497"/>
            <p14:sldId id="2147473495"/>
            <p14:sldId id="2337"/>
            <p14:sldId id="2147473488"/>
            <p14:sldId id="2338"/>
            <p14:sldId id="2147473486"/>
            <p14:sldId id="2339"/>
            <p14:sldId id="2147473487"/>
            <p14:sldId id="2340"/>
            <p14:sldId id="2147473485"/>
            <p14:sldId id="2341"/>
            <p14:sldId id="2147473484"/>
            <p14:sldId id="2147473490"/>
            <p14:sldId id="2458"/>
            <p14:sldId id="2366"/>
            <p14:sldId id="2459"/>
            <p14:sldId id="2460"/>
            <p14:sldId id="2147473494"/>
            <p14:sldId id="2389"/>
          </p14:sldIdLst>
        </p14:section>
        <p14:section name="Index" id="{4A6CB13F-DD69-D043-B415-CA20DF1F394C}">
          <p14:sldIdLst/>
        </p14:section>
        <p14:section name="Text slides" id="{4F0A6251-41B7-7243-BE3E-110A6A563554}">
          <p14:sldIdLst/>
        </p14:section>
        <p14:section name="Graphics" id="{88161319-5551-49FD-A9D7-7BCC0C8E90F7}">
          <p14:sldIdLst/>
        </p14:section>
        <p14:section name="Icons" id="{A124DA18-CBFB-44DD-8A54-BEFEC965DB52}">
          <p14:sldIdLst/>
        </p14:section>
        <p14:section name="Thank you" id="{33A9574E-3C00-B943-896B-4AB4C185FED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2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7B1"/>
    <a:srgbClr val="0087FF"/>
    <a:srgbClr val="00D769"/>
    <a:srgbClr val="00B09B"/>
    <a:srgbClr val="BC1F8C"/>
    <a:srgbClr val="F82B7E"/>
    <a:srgbClr val="821E95"/>
    <a:srgbClr val="D91690"/>
    <a:srgbClr val="DDDEE1"/>
    <a:srgbClr val="D7D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756" y="126"/>
      </p:cViewPr>
      <p:guideLst>
        <p:guide orient="horz" pos="232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Evolution du nombre de formulaires d'actions / T2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'Données AOF et FA'!$C$6</c:f>
              <c:strCache>
                <c:ptCount val="1"/>
                <c:pt idx="0">
                  <c:v>Avril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'Données AOF et FA'!$B$7</c:f>
              <c:strCache>
                <c:ptCount val="1"/>
                <c:pt idx="0">
                  <c:v>Lyon</c:v>
                </c:pt>
              </c:strCache>
            </c:strRef>
          </c:cat>
          <c:val>
            <c:numRef>
              <c:f>'Données AOF et FA'!$C$7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C-4021-AC88-42C50F2821F1}"/>
            </c:ext>
          </c:extLst>
        </c:ser>
        <c:ser>
          <c:idx val="1"/>
          <c:order val="1"/>
          <c:tx>
            <c:strRef>
              <c:f>'Données AOF et FA'!$D$6</c:f>
              <c:strCache>
                <c:ptCount val="1"/>
                <c:pt idx="0">
                  <c:v>Mai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'Données AOF et FA'!$B$7</c:f>
              <c:strCache>
                <c:ptCount val="1"/>
                <c:pt idx="0">
                  <c:v>Lyon</c:v>
                </c:pt>
              </c:strCache>
            </c:strRef>
          </c:cat>
          <c:val>
            <c:numRef>
              <c:f>'Données AOF et FA'!$D$7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7C-4021-AC88-42C50F2821F1}"/>
            </c:ext>
          </c:extLst>
        </c:ser>
        <c:ser>
          <c:idx val="2"/>
          <c:order val="2"/>
          <c:tx>
            <c:strRef>
              <c:f>'Données AOF et FA'!$E$6</c:f>
              <c:strCache>
                <c:ptCount val="1"/>
                <c:pt idx="0">
                  <c:v>Juin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'Données AOF et FA'!$B$7</c:f>
              <c:strCache>
                <c:ptCount val="1"/>
                <c:pt idx="0">
                  <c:v>Lyon</c:v>
                </c:pt>
              </c:strCache>
            </c:strRef>
          </c:cat>
          <c:val>
            <c:numRef>
              <c:f>'Données AOF et FA'!$E$7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7C-4021-AC88-42C50F282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5176191"/>
        <c:axId val="1325159871"/>
      </c:barChart>
      <c:catAx>
        <c:axId val="1325176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25159871"/>
        <c:crosses val="autoZero"/>
        <c:auto val="1"/>
        <c:lblAlgn val="ctr"/>
        <c:lblOffset val="100"/>
        <c:noMultiLvlLbl val="0"/>
      </c:catAx>
      <c:valAx>
        <c:axId val="1325159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25176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Ventilation par entretien / Formulaire d'action / Lyon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'Données AOF et FA'!$C$10</c:f>
              <c:strCache>
                <c:ptCount val="1"/>
                <c:pt idx="0">
                  <c:v>Avril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'Données AOF et FA'!$B$11:$B$15</c:f>
              <c:strCache>
                <c:ptCount val="5"/>
                <c:pt idx="0">
                  <c:v>OPS 1_Entretien de félicitation</c:v>
                </c:pt>
                <c:pt idx="1">
                  <c:v>OPS 2_Entretien d'accompagnement</c:v>
                </c:pt>
                <c:pt idx="2">
                  <c:v>OPS3_Entretien de sensibilisation</c:v>
                </c:pt>
                <c:pt idx="3">
                  <c:v>OPS4_Entretien de cadrage</c:v>
                </c:pt>
                <c:pt idx="4">
                  <c:v>OPS5_Entretien de recadrage</c:v>
                </c:pt>
              </c:strCache>
            </c:strRef>
          </c:cat>
          <c:val>
            <c:numRef>
              <c:f>'Données AOF et FA'!$C$11:$C$15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0-4600-A2CA-3257AB2896C9}"/>
            </c:ext>
          </c:extLst>
        </c:ser>
        <c:ser>
          <c:idx val="1"/>
          <c:order val="1"/>
          <c:tx>
            <c:strRef>
              <c:f>'Données AOF et FA'!$D$10</c:f>
              <c:strCache>
                <c:ptCount val="1"/>
                <c:pt idx="0">
                  <c:v>Mai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'Données AOF et FA'!$B$11:$B$15</c:f>
              <c:strCache>
                <c:ptCount val="5"/>
                <c:pt idx="0">
                  <c:v>OPS 1_Entretien de félicitation</c:v>
                </c:pt>
                <c:pt idx="1">
                  <c:v>OPS 2_Entretien d'accompagnement</c:v>
                </c:pt>
                <c:pt idx="2">
                  <c:v>OPS3_Entretien de sensibilisation</c:v>
                </c:pt>
                <c:pt idx="3">
                  <c:v>OPS4_Entretien de cadrage</c:v>
                </c:pt>
                <c:pt idx="4">
                  <c:v>OPS5_Entretien de recadrage</c:v>
                </c:pt>
              </c:strCache>
            </c:strRef>
          </c:cat>
          <c:val>
            <c:numRef>
              <c:f>'Données AOF et FA'!$D$11:$D$15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60-4600-A2CA-3257AB2896C9}"/>
            </c:ext>
          </c:extLst>
        </c:ser>
        <c:ser>
          <c:idx val="2"/>
          <c:order val="2"/>
          <c:tx>
            <c:strRef>
              <c:f>'Données AOF et FA'!$E$10</c:f>
              <c:strCache>
                <c:ptCount val="1"/>
                <c:pt idx="0">
                  <c:v>Juin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'Données AOF et FA'!$B$11:$B$15</c:f>
              <c:strCache>
                <c:ptCount val="5"/>
                <c:pt idx="0">
                  <c:v>OPS 1_Entretien de félicitation</c:v>
                </c:pt>
                <c:pt idx="1">
                  <c:v>OPS 2_Entretien d'accompagnement</c:v>
                </c:pt>
                <c:pt idx="2">
                  <c:v>OPS3_Entretien de sensibilisation</c:v>
                </c:pt>
                <c:pt idx="3">
                  <c:v>OPS4_Entretien de cadrage</c:v>
                </c:pt>
                <c:pt idx="4">
                  <c:v>OPS5_Entretien de recadrage</c:v>
                </c:pt>
              </c:strCache>
            </c:strRef>
          </c:cat>
          <c:val>
            <c:numRef>
              <c:f>'Données AOF et FA'!$E$11:$E$15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60-4600-A2CA-3257AB289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4926271"/>
        <c:axId val="1334901791"/>
      </c:barChart>
      <c:catAx>
        <c:axId val="1334926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34901791"/>
        <c:crosses val="autoZero"/>
        <c:auto val="1"/>
        <c:lblAlgn val="ctr"/>
        <c:lblOffset val="100"/>
        <c:noMultiLvlLbl val="0"/>
      </c:catAx>
      <c:valAx>
        <c:axId val="133490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34926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Evolution du nombre d'AOF / T2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'Données AOF et FA'!$C$2</c:f>
              <c:strCache>
                <c:ptCount val="1"/>
                <c:pt idx="0">
                  <c:v>T1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'Données AOF et FA'!$B$3</c:f>
              <c:strCache>
                <c:ptCount val="1"/>
                <c:pt idx="0">
                  <c:v>Lyon</c:v>
                </c:pt>
              </c:strCache>
            </c:strRef>
          </c:cat>
          <c:val>
            <c:numRef>
              <c:f>'Données AOF et FA'!$C$3</c:f>
              <c:numCache>
                <c:formatCode>General</c:formatCode>
                <c:ptCount val="1"/>
                <c:pt idx="0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46-451A-A51E-AA6C09B56215}"/>
            </c:ext>
          </c:extLst>
        </c:ser>
        <c:ser>
          <c:idx val="1"/>
          <c:order val="1"/>
          <c:tx>
            <c:strRef>
              <c:f>'Données AOF et FA'!$D$2</c:f>
              <c:strCache>
                <c:ptCount val="1"/>
                <c:pt idx="0">
                  <c:v>T2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'Données AOF et FA'!$B$3</c:f>
              <c:strCache>
                <c:ptCount val="1"/>
                <c:pt idx="0">
                  <c:v>Lyon</c:v>
                </c:pt>
              </c:strCache>
            </c:strRef>
          </c:cat>
          <c:val>
            <c:numRef>
              <c:f>'Données AOF et FA'!$D$3</c:f>
              <c:numCache>
                <c:formatCode>General</c:formatCode>
                <c:ptCount val="1"/>
                <c:pt idx="0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46-451A-A51E-AA6C09B56215}"/>
            </c:ext>
          </c:extLst>
        </c:ser>
        <c:ser>
          <c:idx val="2"/>
          <c:order val="2"/>
          <c:tx>
            <c:strRef>
              <c:f>'Données AOF et FA'!$E$2</c:f>
              <c:strCache>
                <c:ptCount val="1"/>
                <c:pt idx="0">
                  <c:v>T3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'Données AOF et FA'!$B$3</c:f>
              <c:strCache>
                <c:ptCount val="1"/>
                <c:pt idx="0">
                  <c:v>Lyon</c:v>
                </c:pt>
              </c:strCache>
            </c:strRef>
          </c:cat>
          <c:val>
            <c:numRef>
              <c:f>'Données AOF et FA'!$E$3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46-451A-A51E-AA6C09B56215}"/>
            </c:ext>
          </c:extLst>
        </c:ser>
        <c:ser>
          <c:idx val="3"/>
          <c:order val="3"/>
          <c:tx>
            <c:strRef>
              <c:f>'Données AOF et FA'!$F$2</c:f>
              <c:strCache>
                <c:ptCount val="1"/>
                <c:pt idx="0">
                  <c:v>T4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'Données AOF et FA'!$B$3</c:f>
              <c:strCache>
                <c:ptCount val="1"/>
                <c:pt idx="0">
                  <c:v>Lyon</c:v>
                </c:pt>
              </c:strCache>
            </c:strRef>
          </c:cat>
          <c:val>
            <c:numRef>
              <c:f>'Données AOF et FA'!$F$3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46-451A-A51E-AA6C09B56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9366095"/>
        <c:axId val="1219357935"/>
      </c:barChart>
      <c:catAx>
        <c:axId val="1219366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19357935"/>
        <c:crosses val="autoZero"/>
        <c:auto val="1"/>
        <c:lblAlgn val="ctr"/>
        <c:lblOffset val="100"/>
        <c:noMultiLvlLbl val="0"/>
      </c:catAx>
      <c:valAx>
        <c:axId val="1219357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19366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[Graphiques Lyon T2- 2024.xlsx]Graph 4 AOF Acti!Tableau croisé dynamique1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Nombre d'AOF par activité T2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 4 AOF Acti'!$B$1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'Graph 4 AOF Acti'!$A$2:$A$9</c:f>
              <c:strCache>
                <c:ptCount val="7"/>
                <c:pt idx="0">
                  <c:v>Aiguillon</c:v>
                </c:pt>
                <c:pt idx="1">
                  <c:v>Deux Fleuves Rhone Habitat</c:v>
                </c:pt>
                <c:pt idx="2">
                  <c:v>France BILLET</c:v>
                </c:pt>
                <c:pt idx="3">
                  <c:v>Groupe Action Logement</c:v>
                </c:pt>
                <c:pt idx="4">
                  <c:v>LIDL</c:v>
                </c:pt>
                <c:pt idx="5">
                  <c:v>Lyon Metropole Habitat</c:v>
                </c:pt>
                <c:pt idx="6">
                  <c:v>VEOLIA</c:v>
                </c:pt>
              </c:strCache>
            </c:strRef>
          </c:cat>
          <c:val>
            <c:numRef>
              <c:f>'Graph 4 AOF Acti'!$B$2:$B$9</c:f>
              <c:numCache>
                <c:formatCode>General</c:formatCode>
                <c:ptCount val="7"/>
                <c:pt idx="0">
                  <c:v>5</c:v>
                </c:pt>
                <c:pt idx="1">
                  <c:v>25</c:v>
                </c:pt>
                <c:pt idx="2">
                  <c:v>1</c:v>
                </c:pt>
                <c:pt idx="3">
                  <c:v>16</c:v>
                </c:pt>
                <c:pt idx="4">
                  <c:v>2</c:v>
                </c:pt>
                <c:pt idx="5">
                  <c:v>23</c:v>
                </c:pt>
                <c:pt idx="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72-49DE-B7B2-C25939E5E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1885071"/>
        <c:axId val="130419999"/>
      </c:barChart>
      <c:catAx>
        <c:axId val="1861885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0419999"/>
        <c:crosses val="autoZero"/>
        <c:auto val="1"/>
        <c:lblAlgn val="ctr"/>
        <c:lblOffset val="100"/>
        <c:noMultiLvlLbl val="0"/>
      </c:catAx>
      <c:valAx>
        <c:axId val="130419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61885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9B68B-FDE8-8F4C-AB88-4AF6831930A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4D58F-A1EC-EA47-9622-1DC3332AD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4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4D58F-A1EC-EA47-9622-1DC3332ADB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0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Entretien d’accompagnement :  1 Coaching (LIDL), 1 Correction appels et mails (LIDL), 1 retour évaluation (LIDL), 2 accueils dans l’équipe (LIDL, INLI)</a:t>
            </a:r>
          </a:p>
          <a:p>
            <a:r>
              <a:rPr lang="fr-FR" dirty="0"/>
              <a:t>Entretien de sensibilisation : 1 utilisation bandeau téléphonique, 1 utilisation des 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4D58F-A1EC-EA47-9622-1DC3332ADB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9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8AA7F-D0A5-5A42-9CC9-97FE64F0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99031"/>
            <a:ext cx="5040630" cy="374548"/>
          </a:xfr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sz="2400" b="1">
                <a:gradFill>
                  <a:gsLst>
                    <a:gs pos="100000">
                      <a:schemeClr val="accent4"/>
                    </a:gs>
                    <a:gs pos="0">
                      <a:schemeClr val="accent1"/>
                    </a:gs>
                  </a:gsLst>
                  <a:lin ang="0" scaled="0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874B27C-5679-5A49-A297-0FEF965A1A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827" y="581892"/>
            <a:ext cx="5040630" cy="311402"/>
          </a:xfrm>
        </p:spPr>
        <p:txBody>
          <a:bodyPr wrap="none"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5CBEB-C33F-1D47-862D-26D1A775A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788" y="182103"/>
            <a:ext cx="1330406" cy="2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1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interior, computador, mesa, mobília&#10;&#10;Descrição gerada automaticamente">
            <a:extLst>
              <a:ext uri="{FF2B5EF4-FFF2-40B4-BE49-F238E27FC236}">
                <a16:creationId xmlns:a16="http://schemas.microsoft.com/office/drawing/2014/main" id="{D5C2FA71-A45E-866E-7746-F9ED370C0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7" y="0"/>
            <a:ext cx="4572003" cy="5143500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E7270765-5515-8AF8-65A5-5B362172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3AEF0B-EC0B-F420-0864-A0F74191CD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  <p:sp>
        <p:nvSpPr>
          <p:cNvPr id="4" name="Espaço Reservado para Título 1">
            <a:extLst>
              <a:ext uri="{FF2B5EF4-FFF2-40B4-BE49-F238E27FC236}">
                <a16:creationId xmlns:a16="http://schemas.microsoft.com/office/drawing/2014/main" id="{A3D75CFF-7563-C671-46EB-9D46DB35B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3881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m planta, edifício, noite, árvore&#10;&#10;Descrição gerada automaticamente">
            <a:extLst>
              <a:ext uri="{FF2B5EF4-FFF2-40B4-BE49-F238E27FC236}">
                <a16:creationId xmlns:a16="http://schemas.microsoft.com/office/drawing/2014/main" id="{F658AC80-EE58-00B9-48AE-97C92BE91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087" y="0"/>
            <a:ext cx="4648913" cy="514350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37C4326-AADF-F973-BE90-F941870D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Espaço Reservado para Título 1">
            <a:extLst>
              <a:ext uri="{FF2B5EF4-FFF2-40B4-BE49-F238E27FC236}">
                <a16:creationId xmlns:a16="http://schemas.microsoft.com/office/drawing/2014/main" id="{FA7D9678-9470-39EB-5B02-E3C31D4D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2" name="Imagem 4">
            <a:extLst>
              <a:ext uri="{FF2B5EF4-FFF2-40B4-BE49-F238E27FC236}">
                <a16:creationId xmlns:a16="http://schemas.microsoft.com/office/drawing/2014/main" id="{E9588B5F-2A66-D896-EE67-F4D4FB597C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Uma imagem com texto, pose&#10;&#10;Descrição gerada automaticamente">
            <a:extLst>
              <a:ext uri="{FF2B5EF4-FFF2-40B4-BE49-F238E27FC236}">
                <a16:creationId xmlns:a16="http://schemas.microsoft.com/office/drawing/2014/main" id="{AAE0C53A-4C71-FECE-0345-2168ED44D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087" y="0"/>
            <a:ext cx="5014913" cy="514350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37C4326-AADF-F973-BE90-F941870D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ço Reservado para Título 1">
            <a:extLst>
              <a:ext uri="{FF2B5EF4-FFF2-40B4-BE49-F238E27FC236}">
                <a16:creationId xmlns:a16="http://schemas.microsoft.com/office/drawing/2014/main" id="{43C1474D-09A5-F83F-CADB-7891C8E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7" name="Imagem 4">
            <a:extLst>
              <a:ext uri="{FF2B5EF4-FFF2-40B4-BE49-F238E27FC236}">
                <a16:creationId xmlns:a16="http://schemas.microsoft.com/office/drawing/2014/main" id="{CF58B152-20DE-9DE4-EB9A-B6B8F28EA6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0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interior, Cara humana, vela, parede&#10;&#10;Descrição gerada automaticamente">
            <a:extLst>
              <a:ext uri="{FF2B5EF4-FFF2-40B4-BE49-F238E27FC236}">
                <a16:creationId xmlns:a16="http://schemas.microsoft.com/office/drawing/2014/main" id="{AF6F40D5-51E6-65D6-898A-EEEDBEDFD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087" y="0"/>
            <a:ext cx="5014913" cy="514350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37C4326-AADF-F973-BE90-F941870D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Espaço Reservado para Título 1">
            <a:extLst>
              <a:ext uri="{FF2B5EF4-FFF2-40B4-BE49-F238E27FC236}">
                <a16:creationId xmlns:a16="http://schemas.microsoft.com/office/drawing/2014/main" id="{C53A6293-33D3-E692-DFF1-9066839A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2" name="Imagem 4">
            <a:extLst>
              <a:ext uri="{FF2B5EF4-FFF2-40B4-BE49-F238E27FC236}">
                <a16:creationId xmlns:a16="http://schemas.microsoft.com/office/drawing/2014/main" id="{DE027837-A64B-E4F3-DFD3-38CB547016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8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m noite, luz, alinhado, cidade&#10;&#10;Descrição gerada automaticamente">
            <a:extLst>
              <a:ext uri="{FF2B5EF4-FFF2-40B4-BE49-F238E27FC236}">
                <a16:creationId xmlns:a16="http://schemas.microsoft.com/office/drawing/2014/main" id="{B099506E-ADC5-B488-E7ED-5242399154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087" y="0"/>
            <a:ext cx="5014914" cy="514350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37C4326-AADF-F973-BE90-F941870D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Espaço Reservado para Título 1">
            <a:extLst>
              <a:ext uri="{FF2B5EF4-FFF2-40B4-BE49-F238E27FC236}">
                <a16:creationId xmlns:a16="http://schemas.microsoft.com/office/drawing/2014/main" id="{F4AF5316-219D-755A-A10F-A554BE4D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1EBEBE6B-75DB-9366-C3D3-C71BB9A34F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51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7614-3A6B-AD95-6F99-94E0F09D1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99031"/>
            <a:ext cx="5040630" cy="3745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sz="2400" b="1">
                <a:gradFill>
                  <a:gsLst>
                    <a:gs pos="100000">
                      <a:schemeClr val="accent4"/>
                    </a:gs>
                    <a:gs pos="0">
                      <a:srgbClr val="780096"/>
                    </a:gs>
                  </a:gsLst>
                  <a:lin ang="0" scaled="0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ADEEE-9410-8E78-1C4A-C3DC32717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827" y="581892"/>
            <a:ext cx="5040630" cy="311402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685ADE5-36E4-294C-25F9-5B8EDFAA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DE43F-7E46-464B-9CFB-53D719F51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788" y="182103"/>
            <a:ext cx="1330406" cy="2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7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ext Slide">
    <p:bg>
      <p:bgPr>
        <a:gradFill>
          <a:gsLst>
            <a:gs pos="100000">
              <a:schemeClr val="accent4"/>
            </a:gs>
            <a:gs pos="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984534-C4A0-1744-A0AE-D418451B474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694BF0-1CF9-DB4C-8D16-0F15BE6F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77" y="185914"/>
            <a:ext cx="5040630" cy="374548"/>
          </a:xfr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DD6853-2EAC-0142-A991-A4C38D6B45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4077" y="568775"/>
            <a:ext cx="5040630" cy="311402"/>
          </a:xfrm>
        </p:spPr>
        <p:txBody>
          <a:bodyPr wrap="none"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A6EE08E-D0D0-AD44-B99C-9DB9161DE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788" y="182103"/>
            <a:ext cx="1330407" cy="2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5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42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Mesa de vidro&#10;&#10;Descrição gerada automaticamente com confiança média">
            <a:extLst>
              <a:ext uri="{FF2B5EF4-FFF2-40B4-BE49-F238E27FC236}">
                <a16:creationId xmlns:a16="http://schemas.microsoft.com/office/drawing/2014/main" id="{5C712806-2692-3CEF-347E-5D5C48CDB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C104743-D5B6-EBF5-2389-C95DC65A93C9}"/>
              </a:ext>
            </a:extLst>
          </p:cNvPr>
          <p:cNvSpPr/>
          <p:nvPr userDrawn="1"/>
        </p:nvSpPr>
        <p:spPr>
          <a:xfrm>
            <a:off x="1" y="2935704"/>
            <a:ext cx="9144000" cy="220779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6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1BED16C-E4F1-44A6-1454-28C5635FAD9A}"/>
              </a:ext>
            </a:extLst>
          </p:cNvPr>
          <p:cNvSpPr/>
          <p:nvPr userDrawn="1"/>
        </p:nvSpPr>
        <p:spPr>
          <a:xfrm rot="10800000">
            <a:off x="0" y="-24694"/>
            <a:ext cx="9144000" cy="1433948"/>
          </a:xfrm>
          <a:prstGeom prst="rect">
            <a:avLst/>
          </a:prstGeom>
          <a:gradFill>
            <a:gsLst>
              <a:gs pos="28000">
                <a:schemeClr val="bg1">
                  <a:alpha val="0"/>
                </a:scheme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80AD7676-7F47-B2B8-ED94-83575662AF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6524" y="139828"/>
            <a:ext cx="3309642" cy="308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A286A1-CA29-D588-D3D4-8E3B334C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536" y="4035849"/>
            <a:ext cx="5040630" cy="3745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r">
              <a:defRPr lang="en-US" sz="2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37FF2-4D5E-15A4-550B-3B5649F0FA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05536" y="4418710"/>
            <a:ext cx="5040630" cy="311402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marL="0" indent="0" algn="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24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F3BA57-9CEE-C3E5-38A3-2CDE13FC6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60696790-58B5-1ECD-E7BE-0F169C8D2C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28873"/>
            <a:ext cx="9144000" cy="2714627"/>
          </a:xfrm>
          <a:prstGeom prst="rect">
            <a:avLst/>
          </a:prstGeom>
        </p:spPr>
      </p:pic>
      <p:sp>
        <p:nvSpPr>
          <p:cNvPr id="11" name="Cadre 10">
            <a:extLst>
              <a:ext uri="{FF2B5EF4-FFF2-40B4-BE49-F238E27FC236}">
                <a16:creationId xmlns:a16="http://schemas.microsoft.com/office/drawing/2014/main" id="{287D1E6B-1C3D-20E0-C540-7B429F4D195F}"/>
              </a:ext>
            </a:extLst>
          </p:cNvPr>
          <p:cNvSpPr/>
          <p:nvPr userDrawn="1"/>
        </p:nvSpPr>
        <p:spPr>
          <a:xfrm>
            <a:off x="0" y="-1461"/>
            <a:ext cx="9144000" cy="5143500"/>
          </a:xfrm>
          <a:prstGeom prst="frame">
            <a:avLst>
              <a:gd name="adj1" fmla="val 1833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8AA7F-D0A5-5A42-9CC9-97FE64F0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39" y="101345"/>
            <a:ext cx="5040630" cy="374548"/>
          </a:xfr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sz="20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78BD232-0258-3858-2A12-F2FB8120B2C5}"/>
              </a:ext>
            </a:extLst>
          </p:cNvPr>
          <p:cNvCxnSpPr/>
          <p:nvPr userDrawn="1"/>
        </p:nvCxnSpPr>
        <p:spPr>
          <a:xfrm>
            <a:off x="182439" y="491768"/>
            <a:ext cx="8779122" cy="0"/>
          </a:xfrm>
          <a:prstGeom prst="line">
            <a:avLst/>
          </a:prstGeom>
          <a:ln>
            <a:solidFill>
              <a:srgbClr val="F5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DB7F4B-E744-98DC-D8E4-893D1FCBFC82}"/>
              </a:ext>
            </a:extLst>
          </p:cNvPr>
          <p:cNvCxnSpPr>
            <a:cxnSpLocks/>
          </p:cNvCxnSpPr>
          <p:nvPr userDrawn="1"/>
        </p:nvCxnSpPr>
        <p:spPr>
          <a:xfrm>
            <a:off x="182439" y="4958993"/>
            <a:ext cx="82852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2EB4328-CB12-4B4D-6C3D-C90E7F0666B5}"/>
              </a:ext>
            </a:extLst>
          </p:cNvPr>
          <p:cNvSpPr/>
          <p:nvPr userDrawn="1"/>
        </p:nvSpPr>
        <p:spPr>
          <a:xfrm>
            <a:off x="8526525" y="4869659"/>
            <a:ext cx="457200" cy="2738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6525" y="4869659"/>
            <a:ext cx="457200" cy="27384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984534-C4A0-1744-A0AE-D418451B474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650265A-296D-9916-D811-EFA2F9BF8E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76342"/>
            <a:ext cx="1874961" cy="2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7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Uma imagem com texto, pose&#10;&#10;Descrição gerada automaticamente">
            <a:extLst>
              <a:ext uri="{FF2B5EF4-FFF2-40B4-BE49-F238E27FC236}">
                <a16:creationId xmlns:a16="http://schemas.microsoft.com/office/drawing/2014/main" id="{AAE0C53A-4C71-FECE-0345-2168ED44D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087" y="0"/>
            <a:ext cx="5014913" cy="514350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37C4326-AADF-F973-BE90-F941870D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ço Reservado para Título 1">
            <a:extLst>
              <a:ext uri="{FF2B5EF4-FFF2-40B4-BE49-F238E27FC236}">
                <a16:creationId xmlns:a16="http://schemas.microsoft.com/office/drawing/2014/main" id="{43C1474D-09A5-F83F-CADB-7891C8E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7" name="Imagem 4">
            <a:extLst>
              <a:ext uri="{FF2B5EF4-FFF2-40B4-BE49-F238E27FC236}">
                <a16:creationId xmlns:a16="http://schemas.microsoft.com/office/drawing/2014/main" id="{CF58B152-20DE-9DE4-EB9A-B6B8F28EA6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4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 descr="Tela de computador&#10;&#10;Descrição gerada automaticamente com confiança média">
            <a:extLst>
              <a:ext uri="{FF2B5EF4-FFF2-40B4-BE49-F238E27FC236}">
                <a16:creationId xmlns:a16="http://schemas.microsoft.com/office/drawing/2014/main" id="{27276366-CE4A-E049-FE64-046B40E975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0973"/>
            <a:ext cx="9144000" cy="3212527"/>
          </a:xfrm>
          <a:prstGeom prst="rect">
            <a:avLst/>
          </a:prstGeom>
        </p:spPr>
      </p:pic>
      <p:pic>
        <p:nvPicPr>
          <p:cNvPr id="7" name="Imagem 6" descr="Uma imagem com interior, computador, mesa, mobília&#10;&#10;Descrição gerada automaticamente">
            <a:extLst>
              <a:ext uri="{FF2B5EF4-FFF2-40B4-BE49-F238E27FC236}">
                <a16:creationId xmlns:a16="http://schemas.microsoft.com/office/drawing/2014/main" id="{D5C2FA71-A45E-866E-7746-F9ED370C0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7" y="0"/>
            <a:ext cx="4572003" cy="5143500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E7270765-5515-8AF8-65A5-5B362172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3AEF0B-EC0B-F420-0864-A0F74191CD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  <p:sp>
        <p:nvSpPr>
          <p:cNvPr id="4" name="Espaço Reservado para Título 1">
            <a:extLst>
              <a:ext uri="{FF2B5EF4-FFF2-40B4-BE49-F238E27FC236}">
                <a16:creationId xmlns:a16="http://schemas.microsoft.com/office/drawing/2014/main" id="{5946C37E-2F5A-C32C-83B0-D1199E3B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06364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Tela de computador&#10;&#10;Descrição gerada automaticamente com confiança média">
            <a:extLst>
              <a:ext uri="{FF2B5EF4-FFF2-40B4-BE49-F238E27FC236}">
                <a16:creationId xmlns:a16="http://schemas.microsoft.com/office/drawing/2014/main" id="{B8715595-6A31-FFD2-AFC8-8DFB05BE1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0973"/>
            <a:ext cx="9144000" cy="3212527"/>
          </a:xfrm>
          <a:prstGeom prst="rect">
            <a:avLst/>
          </a:prstGeom>
        </p:spPr>
      </p:pic>
      <p:pic>
        <p:nvPicPr>
          <p:cNvPr id="3" name="Imagem 2" descr="Uma imagem com Cara humana, vestuário, pessoa, sorrir&#10;&#10;Descrição gerada automaticamente">
            <a:extLst>
              <a:ext uri="{FF2B5EF4-FFF2-40B4-BE49-F238E27FC236}">
                <a16:creationId xmlns:a16="http://schemas.microsoft.com/office/drawing/2014/main" id="{4033ECE0-68B3-AE0C-E3E4-FE6497137C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6521" y="-4771"/>
            <a:ext cx="4397479" cy="5155386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E4E8FBA3-AE4E-6555-5D90-9B8BA101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Espaço Reservado para Título 1">
            <a:extLst>
              <a:ext uri="{FF2B5EF4-FFF2-40B4-BE49-F238E27FC236}">
                <a16:creationId xmlns:a16="http://schemas.microsoft.com/office/drawing/2014/main" id="{9B633D19-AAE1-3043-8761-A83CF5B9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7A314A-F6A3-30D1-6811-A842C0FDA2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0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1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0" r:id="rId2"/>
    <p:sldLayoutId id="2147483772" r:id="rId3"/>
    <p:sldLayoutId id="2147483773" r:id="rId4"/>
    <p:sldLayoutId id="2147483774" r:id="rId5"/>
    <p:sldLayoutId id="2147483775" r:id="rId6"/>
    <p:sldLayoutId id="2147483786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D6D9D52-8F5D-C363-D18B-64920ABDC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7984534-C4A0-1744-A0AE-D418451B474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F76D7FF6-5748-894D-AE17-9E76CD4E78E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36524" y="139828"/>
            <a:ext cx="3309642" cy="30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5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A3D03-9174-CE5D-30A8-1A777C2B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536" y="3690145"/>
            <a:ext cx="5040630" cy="374548"/>
          </a:xfrm>
        </p:spPr>
        <p:txBody>
          <a:bodyPr/>
          <a:lstStyle/>
          <a:p>
            <a:r>
              <a:rPr lang="en-US" sz="2800" dirty="0" err="1"/>
              <a:t>Indicateurs</a:t>
            </a:r>
            <a:r>
              <a:rPr lang="en-US" sz="2800" dirty="0"/>
              <a:t> 2</a:t>
            </a:r>
            <a:r>
              <a:rPr lang="en-US" dirty="0"/>
              <a:t>eme</a:t>
            </a:r>
            <a:r>
              <a:rPr lang="en-US" sz="2800" dirty="0"/>
              <a:t> </a:t>
            </a:r>
            <a:r>
              <a:rPr lang="en-US" sz="2800" dirty="0" err="1"/>
              <a:t>trimestre</a:t>
            </a:r>
            <a:r>
              <a:rPr lang="en-US" sz="2800" dirty="0"/>
              <a:t> 2024</a:t>
            </a:r>
            <a:br>
              <a:rPr lang="en-US" sz="2800" dirty="0"/>
            </a:br>
            <a:r>
              <a:rPr lang="en-US" sz="2800" dirty="0" err="1"/>
              <a:t>Périmètre</a:t>
            </a:r>
            <a:r>
              <a:rPr lang="en-US" sz="2800" dirty="0"/>
              <a:t> </a:t>
            </a:r>
            <a:r>
              <a:rPr lang="en-US" dirty="0"/>
              <a:t>LYS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E3B845-7938-D3E1-A93E-3691139E8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Réunion CSST du </a:t>
            </a:r>
            <a:r>
              <a:rPr lang="en-US" dirty="0"/>
              <a:t>18 </a:t>
            </a:r>
            <a:r>
              <a:rPr lang="en-US" dirty="0" err="1"/>
              <a:t>septembre</a:t>
            </a:r>
            <a:r>
              <a:rPr lang="en-US" dirty="0"/>
              <a:t> 2024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556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DBDB669-496D-D3D4-745C-CD6F523C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169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/>
              <a:t>AOF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T1 2024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CA3F3B-EC42-F489-AAB0-EB4FCFAAFD3E}"/>
              </a:ext>
            </a:extLst>
          </p:cNvPr>
          <p:cNvSpPr txBox="1"/>
          <p:nvPr/>
        </p:nvSpPr>
        <p:spPr>
          <a:xfrm>
            <a:off x="685008" y="2241804"/>
            <a:ext cx="76088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Nombre d’AOF sur le centre de Lyon sur le T2 2024  : 99 AOF </a:t>
            </a:r>
          </a:p>
        </p:txBody>
      </p:sp>
    </p:spTree>
    <p:extLst>
      <p:ext uri="{BB962C8B-B14F-4D97-AF65-F5344CB8AC3E}">
        <p14:creationId xmlns:p14="http://schemas.microsoft.com/office/powerpoint/2010/main" val="1420707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DBDB669-496D-D3D4-745C-CD6F523C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025" y="504010"/>
            <a:ext cx="2024261" cy="311402"/>
          </a:xfrm>
        </p:spPr>
        <p:txBody>
          <a:bodyPr/>
          <a:lstStyle/>
          <a:p>
            <a:r>
              <a:rPr lang="en-US" dirty="0"/>
              <a:t>Evolution  AOF / T2 2024 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47" y="129462"/>
            <a:ext cx="5040630" cy="374548"/>
          </a:xfrm>
        </p:spPr>
        <p:txBody>
          <a:bodyPr/>
          <a:lstStyle/>
          <a:p>
            <a:r>
              <a:rPr lang="en-US" dirty="0"/>
              <a:t>AOF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E8986AE7-06BC-41E5-A4EE-092C2EAD53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192960"/>
              </p:ext>
            </p:extLst>
          </p:nvPr>
        </p:nvGraphicFramePr>
        <p:xfrm>
          <a:off x="932362" y="815412"/>
          <a:ext cx="701802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544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DBDB669-496D-D3D4-745C-CD6F523C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025" y="504010"/>
            <a:ext cx="2024261" cy="311402"/>
          </a:xfrm>
        </p:spPr>
        <p:txBody>
          <a:bodyPr/>
          <a:lstStyle/>
          <a:p>
            <a:r>
              <a:rPr lang="en-US" dirty="0"/>
              <a:t>Evolution  AOF / T2 2024 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47" y="129462"/>
            <a:ext cx="5040630" cy="374548"/>
          </a:xfrm>
        </p:spPr>
        <p:txBody>
          <a:bodyPr/>
          <a:lstStyle/>
          <a:p>
            <a:r>
              <a:rPr lang="en-US" dirty="0"/>
              <a:t>AOF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AE67E63F-7B23-F3F2-2BA5-81F67B9BC4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808774"/>
              </p:ext>
            </p:extLst>
          </p:nvPr>
        </p:nvGraphicFramePr>
        <p:xfrm>
          <a:off x="1811654" y="1114537"/>
          <a:ext cx="5520691" cy="3233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6759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 err="1"/>
              <a:t>Taux</a:t>
            </a:r>
            <a:r>
              <a:rPr lang="en-US" dirty="0"/>
              <a:t> de </a:t>
            </a:r>
            <a:r>
              <a:rPr lang="en-US" dirty="0" err="1"/>
              <a:t>conformité</a:t>
            </a:r>
            <a:r>
              <a:rPr lang="en-US" dirty="0"/>
              <a:t> de la note </a:t>
            </a:r>
            <a:r>
              <a:rPr lang="en-US" dirty="0" err="1"/>
              <a:t>d’écoute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T2 2024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F0CBC54-74EB-6FEB-7C2E-4AC49B565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277027"/>
              </p:ext>
            </p:extLst>
          </p:nvPr>
        </p:nvGraphicFramePr>
        <p:xfrm>
          <a:off x="214469" y="1180720"/>
          <a:ext cx="3835018" cy="1322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085">
                  <a:extLst>
                    <a:ext uri="{9D8B030D-6E8A-4147-A177-3AD203B41FA5}">
                      <a16:colId xmlns:a16="http://schemas.microsoft.com/office/drawing/2014/main" val="2743947308"/>
                    </a:ext>
                  </a:extLst>
                </a:gridCol>
                <a:gridCol w="1472647">
                  <a:extLst>
                    <a:ext uri="{9D8B030D-6E8A-4147-A177-3AD203B41FA5}">
                      <a16:colId xmlns:a16="http://schemas.microsoft.com/office/drawing/2014/main" val="434687044"/>
                    </a:ext>
                  </a:extLst>
                </a:gridCol>
                <a:gridCol w="1411286">
                  <a:extLst>
                    <a:ext uri="{9D8B030D-6E8A-4147-A177-3AD203B41FA5}">
                      <a16:colId xmlns:a16="http://schemas.microsoft.com/office/drawing/2014/main" val="625247550"/>
                    </a:ext>
                  </a:extLst>
                </a:gridCol>
              </a:tblGrid>
              <a:tr h="33730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effectLst/>
                          <a:latin typeface="Times New Roman" panose="02020603050405020304" pitchFamily="18" charset="0"/>
                        </a:rPr>
                        <a:t>2 FRH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Volume d'écoutes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Conformité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3427266"/>
                  </a:ext>
                </a:extLst>
              </a:tr>
              <a:tr h="323807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Avril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31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95,75%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4545882"/>
                  </a:ext>
                </a:extLst>
              </a:tr>
              <a:tr h="323807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Mai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50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96,44%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74320557"/>
                  </a:ext>
                </a:extLst>
              </a:tr>
              <a:tr h="33730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Juin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38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95,51%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39934507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DBB73FE-1F77-1111-CD12-4BC9822F4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211147"/>
              </p:ext>
            </p:extLst>
          </p:nvPr>
        </p:nvGraphicFramePr>
        <p:xfrm>
          <a:off x="214469" y="2927799"/>
          <a:ext cx="3835018" cy="1322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085">
                  <a:extLst>
                    <a:ext uri="{9D8B030D-6E8A-4147-A177-3AD203B41FA5}">
                      <a16:colId xmlns:a16="http://schemas.microsoft.com/office/drawing/2014/main" val="2743947308"/>
                    </a:ext>
                  </a:extLst>
                </a:gridCol>
                <a:gridCol w="1472647">
                  <a:extLst>
                    <a:ext uri="{9D8B030D-6E8A-4147-A177-3AD203B41FA5}">
                      <a16:colId xmlns:a16="http://schemas.microsoft.com/office/drawing/2014/main" val="434687044"/>
                    </a:ext>
                  </a:extLst>
                </a:gridCol>
                <a:gridCol w="1411286">
                  <a:extLst>
                    <a:ext uri="{9D8B030D-6E8A-4147-A177-3AD203B41FA5}">
                      <a16:colId xmlns:a16="http://schemas.microsoft.com/office/drawing/2014/main" val="625247550"/>
                    </a:ext>
                  </a:extLst>
                </a:gridCol>
              </a:tblGrid>
              <a:tr h="33730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effectLst/>
                          <a:latin typeface="Times New Roman" panose="02020603050405020304" pitchFamily="18" charset="0"/>
                        </a:rPr>
                        <a:t>IN’LI AURA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Volume d'écoutes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Conformité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3427266"/>
                  </a:ext>
                </a:extLst>
              </a:tr>
              <a:tr h="323807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Avril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36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84,89%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4545882"/>
                  </a:ext>
                </a:extLst>
              </a:tr>
              <a:tr h="323807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Mai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35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90,34%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74320557"/>
                  </a:ext>
                </a:extLst>
              </a:tr>
              <a:tr h="33730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Juin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44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92,85%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39934507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34EF87B-8B49-9DE3-6B8D-67E06FDA2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194749"/>
              </p:ext>
            </p:extLst>
          </p:nvPr>
        </p:nvGraphicFramePr>
        <p:xfrm>
          <a:off x="4572000" y="1180720"/>
          <a:ext cx="3835018" cy="1322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085">
                  <a:extLst>
                    <a:ext uri="{9D8B030D-6E8A-4147-A177-3AD203B41FA5}">
                      <a16:colId xmlns:a16="http://schemas.microsoft.com/office/drawing/2014/main" val="2743947308"/>
                    </a:ext>
                  </a:extLst>
                </a:gridCol>
                <a:gridCol w="1472647">
                  <a:extLst>
                    <a:ext uri="{9D8B030D-6E8A-4147-A177-3AD203B41FA5}">
                      <a16:colId xmlns:a16="http://schemas.microsoft.com/office/drawing/2014/main" val="434687044"/>
                    </a:ext>
                  </a:extLst>
                </a:gridCol>
                <a:gridCol w="1411286">
                  <a:extLst>
                    <a:ext uri="{9D8B030D-6E8A-4147-A177-3AD203B41FA5}">
                      <a16:colId xmlns:a16="http://schemas.microsoft.com/office/drawing/2014/main" val="625247550"/>
                    </a:ext>
                  </a:extLst>
                </a:gridCol>
              </a:tblGrid>
              <a:tr h="33730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effectLst/>
                          <a:latin typeface="Times New Roman" panose="02020603050405020304" pitchFamily="18" charset="0"/>
                        </a:rPr>
                        <a:t>LMH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Volume d'écoutes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Conformité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3427266"/>
                  </a:ext>
                </a:extLst>
              </a:tr>
              <a:tr h="323807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Avril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82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95,30%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4545882"/>
                  </a:ext>
                </a:extLst>
              </a:tr>
              <a:tr h="323807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Mai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104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94,93%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74320557"/>
                  </a:ext>
                </a:extLst>
              </a:tr>
              <a:tr h="33730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Juin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106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96,25%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39934507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399BED4-E61D-AED7-3344-BE2DCA00D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3071"/>
              </p:ext>
            </p:extLst>
          </p:nvPr>
        </p:nvGraphicFramePr>
        <p:xfrm>
          <a:off x="4572000" y="2927799"/>
          <a:ext cx="3835018" cy="1322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085">
                  <a:extLst>
                    <a:ext uri="{9D8B030D-6E8A-4147-A177-3AD203B41FA5}">
                      <a16:colId xmlns:a16="http://schemas.microsoft.com/office/drawing/2014/main" val="2743947308"/>
                    </a:ext>
                  </a:extLst>
                </a:gridCol>
                <a:gridCol w="1472647">
                  <a:extLst>
                    <a:ext uri="{9D8B030D-6E8A-4147-A177-3AD203B41FA5}">
                      <a16:colId xmlns:a16="http://schemas.microsoft.com/office/drawing/2014/main" val="434687044"/>
                    </a:ext>
                  </a:extLst>
                </a:gridCol>
                <a:gridCol w="1411286">
                  <a:extLst>
                    <a:ext uri="{9D8B030D-6E8A-4147-A177-3AD203B41FA5}">
                      <a16:colId xmlns:a16="http://schemas.microsoft.com/office/drawing/2014/main" val="625247550"/>
                    </a:ext>
                  </a:extLst>
                </a:gridCol>
              </a:tblGrid>
              <a:tr h="33730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effectLst/>
                          <a:latin typeface="Times New Roman" panose="02020603050405020304" pitchFamily="18" charset="0"/>
                        </a:rPr>
                        <a:t>AIGUILLON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Volume d'écoutes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Conformité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3427266"/>
                  </a:ext>
                </a:extLst>
              </a:tr>
              <a:tr h="323807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Avril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7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93,98%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4545882"/>
                  </a:ext>
                </a:extLst>
              </a:tr>
              <a:tr h="323807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Mai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4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95,04%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74320557"/>
                  </a:ext>
                </a:extLst>
              </a:tr>
              <a:tr h="33730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Juin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7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96,32%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39934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09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527B376-F07C-394B-A8CB-6EADAA81CF84}"/>
              </a:ext>
            </a:extLst>
          </p:cNvPr>
          <p:cNvSpPr/>
          <p:nvPr/>
        </p:nvSpPr>
        <p:spPr>
          <a:xfrm>
            <a:off x="5102846" y="1438057"/>
            <a:ext cx="3159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Disciplinaire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m 3" descr="Uma imagem com pessoa, céu, homem&#10;&#10;Descrição gerada automaticamente">
            <a:extLst>
              <a:ext uri="{FF2B5EF4-FFF2-40B4-BE49-F238E27FC236}">
                <a16:creationId xmlns:a16="http://schemas.microsoft.com/office/drawing/2014/main" id="{C49C2227-2FD1-A841-9573-10D1931016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4" b="-60"/>
          <a:stretch/>
        </p:blipFill>
        <p:spPr>
          <a:xfrm>
            <a:off x="6880" y="4947"/>
            <a:ext cx="4575232" cy="514830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546F7F1-2043-F964-64A0-070DA99C0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67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97C497-E4A2-8ED0-CB93-9C7A60FCA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 err="1"/>
              <a:t>Disciplinaire</a:t>
            </a:r>
            <a:endParaRPr lang="en-US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05D2192-3E6F-6A5C-35CA-4BB946F1B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685927"/>
              </p:ext>
            </p:extLst>
          </p:nvPr>
        </p:nvGraphicFramePr>
        <p:xfrm>
          <a:off x="897733" y="1691259"/>
          <a:ext cx="7348534" cy="111633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153652">
                  <a:extLst>
                    <a:ext uri="{9D8B030D-6E8A-4147-A177-3AD203B41FA5}">
                      <a16:colId xmlns:a16="http://schemas.microsoft.com/office/drawing/2014/main" val="3740015336"/>
                    </a:ext>
                  </a:extLst>
                </a:gridCol>
                <a:gridCol w="1460322">
                  <a:extLst>
                    <a:ext uri="{9D8B030D-6E8A-4147-A177-3AD203B41FA5}">
                      <a16:colId xmlns:a16="http://schemas.microsoft.com/office/drawing/2014/main" val="1805351208"/>
                    </a:ext>
                  </a:extLst>
                </a:gridCol>
                <a:gridCol w="2162865">
                  <a:extLst>
                    <a:ext uri="{9D8B030D-6E8A-4147-A177-3AD203B41FA5}">
                      <a16:colId xmlns:a16="http://schemas.microsoft.com/office/drawing/2014/main" val="1175854663"/>
                    </a:ext>
                  </a:extLst>
                </a:gridCol>
                <a:gridCol w="2571695">
                  <a:extLst>
                    <a:ext uri="{9D8B030D-6E8A-4147-A177-3AD203B41FA5}">
                      <a16:colId xmlns:a16="http://schemas.microsoft.com/office/drawing/2014/main" val="244901197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Notifications sur T2 2024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895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Nbre avertissements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Nbre mises à pied disciplinaires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Nbre licenciements disciplinaires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474249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Lyon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03851275"/>
                  </a:ext>
                </a:extLst>
              </a:tr>
            </a:tbl>
          </a:graphicData>
        </a:graphic>
      </p:graphicFrame>
      <p:sp>
        <p:nvSpPr>
          <p:cNvPr id="3" name="Espace réservé du texte 32">
            <a:extLst>
              <a:ext uri="{FF2B5EF4-FFF2-40B4-BE49-F238E27FC236}">
                <a16:creationId xmlns:a16="http://schemas.microsoft.com/office/drawing/2014/main" id="{59B7F9EA-9FC0-9185-B7F9-9D699C850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827" y="581892"/>
            <a:ext cx="5040630" cy="311402"/>
          </a:xfrm>
        </p:spPr>
        <p:txBody>
          <a:bodyPr/>
          <a:lstStyle/>
          <a:p>
            <a:r>
              <a:rPr lang="fr-FR" dirty="0"/>
              <a:t>T2 2024</a:t>
            </a:r>
          </a:p>
        </p:txBody>
      </p:sp>
    </p:spTree>
    <p:extLst>
      <p:ext uri="{BB962C8B-B14F-4D97-AF65-F5344CB8AC3E}">
        <p14:creationId xmlns:p14="http://schemas.microsoft.com/office/powerpoint/2010/main" val="194128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79B1012-8A41-8349-8594-70AE6A4D5429}"/>
              </a:ext>
            </a:extLst>
          </p:cNvPr>
          <p:cNvSpPr/>
          <p:nvPr/>
        </p:nvSpPr>
        <p:spPr>
          <a:xfrm>
            <a:off x="355275" y="1080494"/>
            <a:ext cx="4035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5 - Inaptitude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08219-9105-064F-883C-8423BEE77B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7" y="-1"/>
            <a:ext cx="4572004" cy="51435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EAC1158-00C9-A54A-A3E2-A7DEEC495D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788" y="182103"/>
            <a:ext cx="1330407" cy="26792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374BF0E-4DFB-7370-27C7-F7E72EEB6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5FB0BACA-0B77-B04A-0987-C8E3DF3E4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/>
              <a:t>Inaptitude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C79F17A-7DD4-8137-E354-5506AF98D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T2 2024</a:t>
            </a:r>
          </a:p>
        </p:txBody>
      </p:sp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7695ACF9-E58D-1B9F-E514-14F7486FC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430285"/>
              </p:ext>
            </p:extLst>
          </p:nvPr>
        </p:nvGraphicFramePr>
        <p:xfrm>
          <a:off x="536856" y="1431607"/>
          <a:ext cx="8070288" cy="1098149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930584">
                  <a:extLst>
                    <a:ext uri="{9D8B030D-6E8A-4147-A177-3AD203B41FA5}">
                      <a16:colId xmlns:a16="http://schemas.microsoft.com/office/drawing/2014/main" val="3746070575"/>
                    </a:ext>
                  </a:extLst>
                </a:gridCol>
                <a:gridCol w="1030721">
                  <a:extLst>
                    <a:ext uri="{9D8B030D-6E8A-4147-A177-3AD203B41FA5}">
                      <a16:colId xmlns:a16="http://schemas.microsoft.com/office/drawing/2014/main" val="2939939227"/>
                    </a:ext>
                  </a:extLst>
                </a:gridCol>
                <a:gridCol w="1536891">
                  <a:extLst>
                    <a:ext uri="{9D8B030D-6E8A-4147-A177-3AD203B41FA5}">
                      <a16:colId xmlns:a16="http://schemas.microsoft.com/office/drawing/2014/main" val="1509238171"/>
                    </a:ext>
                  </a:extLst>
                </a:gridCol>
                <a:gridCol w="1723376">
                  <a:extLst>
                    <a:ext uri="{9D8B030D-6E8A-4147-A177-3AD203B41FA5}">
                      <a16:colId xmlns:a16="http://schemas.microsoft.com/office/drawing/2014/main" val="4049454162"/>
                    </a:ext>
                  </a:extLst>
                </a:gridCol>
                <a:gridCol w="1099617">
                  <a:extLst>
                    <a:ext uri="{9D8B030D-6E8A-4147-A177-3AD203B41FA5}">
                      <a16:colId xmlns:a16="http://schemas.microsoft.com/office/drawing/2014/main" val="637454573"/>
                    </a:ext>
                  </a:extLst>
                </a:gridCol>
                <a:gridCol w="1749099">
                  <a:extLst>
                    <a:ext uri="{9D8B030D-6E8A-4147-A177-3AD203B41FA5}">
                      <a16:colId xmlns:a16="http://schemas.microsoft.com/office/drawing/2014/main" val="1858266608"/>
                    </a:ext>
                  </a:extLst>
                </a:gridCol>
              </a:tblGrid>
              <a:tr h="125805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Inaptitudes T4 2023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875931"/>
                  </a:ext>
                </a:extLst>
              </a:tr>
              <a:tr h="671429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Nombre d'avis d'inaptitude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Nombre </a:t>
                      </a:r>
                      <a:r>
                        <a:rPr lang="fr-FR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SANS</a:t>
                      </a: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reclassement possible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Nombre de propositions de reclassement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Nombre de reclassements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Nombre de licenciements pour inaptitude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5339054"/>
                  </a:ext>
                </a:extLst>
              </a:tr>
              <a:tr h="2719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Lyon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07763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602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0DEE48B-9BF4-C040-942E-119450012436}"/>
              </a:ext>
            </a:extLst>
          </p:cNvPr>
          <p:cNvSpPr/>
          <p:nvPr/>
        </p:nvSpPr>
        <p:spPr>
          <a:xfrm>
            <a:off x="355275" y="1080494"/>
            <a:ext cx="4035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6 - </a:t>
            </a:r>
            <a:r>
              <a:rPr lang="en-US" sz="3200" b="1" dirty="0" err="1">
                <a:latin typeface="+mj-lt"/>
              </a:rPr>
              <a:t>Démission</a:t>
            </a:r>
            <a:endParaRPr lang="en-US" sz="3200" b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1A2B78-E335-594B-8D77-6AA01920A0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4571993" y="0"/>
            <a:ext cx="4572007" cy="5149546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A566985-3C08-B949-B8A2-770940C657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788" y="182103"/>
            <a:ext cx="1330407" cy="26792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B11EE7A-8E86-AC9E-E6EF-87F1837D2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32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B7646C4-2E23-F4DC-16CF-D1B4D35CE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2203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 err="1"/>
              <a:t>Démission</a:t>
            </a:r>
            <a:endParaRPr lang="en-US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45655D3-AF16-342A-A088-01EB43DE2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995858"/>
              </p:ext>
            </p:extLst>
          </p:nvPr>
        </p:nvGraphicFramePr>
        <p:xfrm>
          <a:off x="979047" y="946212"/>
          <a:ext cx="3658190" cy="1677134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814224">
                  <a:extLst>
                    <a:ext uri="{9D8B030D-6E8A-4147-A177-3AD203B41FA5}">
                      <a16:colId xmlns:a16="http://schemas.microsoft.com/office/drawing/2014/main" val="1578483907"/>
                    </a:ext>
                  </a:extLst>
                </a:gridCol>
                <a:gridCol w="1843966">
                  <a:extLst>
                    <a:ext uri="{9D8B030D-6E8A-4147-A177-3AD203B41FA5}">
                      <a16:colId xmlns:a16="http://schemas.microsoft.com/office/drawing/2014/main" val="848684675"/>
                    </a:ext>
                  </a:extLst>
                </a:gridCol>
              </a:tblGrid>
              <a:tr h="1110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Centre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Trimestre 2 2024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4939734"/>
                  </a:ext>
                </a:extLst>
              </a:tr>
              <a:tr h="5665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3418804"/>
                  </a:ext>
                </a:extLst>
              </a:tr>
            </a:tbl>
          </a:graphicData>
        </a:graphic>
      </p:graphicFrame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C79F17A-7DD4-8137-E354-5506AF98D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T2 2024</a:t>
            </a:r>
          </a:p>
        </p:txBody>
      </p:sp>
      <p:sp>
        <p:nvSpPr>
          <p:cNvPr id="4" name="Title 25">
            <a:extLst>
              <a:ext uri="{FF2B5EF4-FFF2-40B4-BE49-F238E27FC236}">
                <a16:creationId xmlns:a16="http://schemas.microsoft.com/office/drawing/2014/main" id="{90117125-4E5C-70BF-3332-E49532152485}"/>
              </a:ext>
            </a:extLst>
          </p:cNvPr>
          <p:cNvSpPr txBox="1">
            <a:spLocks/>
          </p:cNvSpPr>
          <p:nvPr/>
        </p:nvSpPr>
        <p:spPr>
          <a:xfrm>
            <a:off x="287827" y="2808177"/>
            <a:ext cx="5040630" cy="3745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>
                <a:gradFill>
                  <a:gsLst>
                    <a:gs pos="100000">
                      <a:schemeClr val="accent4"/>
                    </a:gs>
                    <a:gs pos="0">
                      <a:schemeClr val="accent1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Rupture anticipée CDD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FFD425B-7092-DE8A-F58E-93B12ED8E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85804"/>
              </p:ext>
            </p:extLst>
          </p:nvPr>
        </p:nvGraphicFramePr>
        <p:xfrm>
          <a:off x="979047" y="3367555"/>
          <a:ext cx="3658190" cy="1039439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814224">
                  <a:extLst>
                    <a:ext uri="{9D8B030D-6E8A-4147-A177-3AD203B41FA5}">
                      <a16:colId xmlns:a16="http://schemas.microsoft.com/office/drawing/2014/main" val="1578483907"/>
                    </a:ext>
                  </a:extLst>
                </a:gridCol>
                <a:gridCol w="1843966">
                  <a:extLst>
                    <a:ext uri="{9D8B030D-6E8A-4147-A177-3AD203B41FA5}">
                      <a16:colId xmlns:a16="http://schemas.microsoft.com/office/drawing/2014/main" val="848684675"/>
                    </a:ext>
                  </a:extLst>
                </a:gridCol>
              </a:tblGrid>
              <a:tr h="68827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Centre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Trimestre 2 2024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4939734"/>
                  </a:ext>
                </a:extLst>
              </a:tr>
              <a:tr h="3511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Lyon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5536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7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EF9290-C722-C34C-A6E1-FB7D989C873C}"/>
              </a:ext>
            </a:extLst>
          </p:cNvPr>
          <p:cNvSpPr txBox="1">
            <a:spLocks/>
          </p:cNvSpPr>
          <p:nvPr/>
        </p:nvSpPr>
        <p:spPr>
          <a:xfrm>
            <a:off x="298198" y="2879338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5D200"/>
                </a:solidFill>
                <a:latin typeface="Calibri"/>
                <a:cs typeface="Calibri Light" panose="020F0302020204030204" pitchFamily="34" charset="0"/>
              </a:rPr>
              <a:t>5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Inaptitude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7473A4-549B-6ADD-7D35-D113551E193D}"/>
              </a:ext>
            </a:extLst>
          </p:cNvPr>
          <p:cNvSpPr txBox="1">
            <a:spLocks/>
          </p:cNvSpPr>
          <p:nvPr/>
        </p:nvSpPr>
        <p:spPr>
          <a:xfrm>
            <a:off x="298198" y="3397491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5D200"/>
                </a:solidFill>
                <a:latin typeface="Calibri"/>
                <a:cs typeface="Calibri Light" panose="020F0302020204030204" pitchFamily="34" charset="0"/>
              </a:rPr>
              <a:t>6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Démissions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 2" descr="Une image contenant personne, foule&#10;&#10;Description générée automatiquement">
            <a:extLst>
              <a:ext uri="{FF2B5EF4-FFF2-40B4-BE49-F238E27FC236}">
                <a16:creationId xmlns:a16="http://schemas.microsoft.com/office/drawing/2014/main" id="{3D00C8E1-2947-F4A3-FAAA-E7C323D9BF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2754" y="1592262"/>
            <a:ext cx="6326302" cy="3449893"/>
          </a:xfrm>
          <a:prstGeom prst="rect">
            <a:avLst/>
          </a:prstGeom>
        </p:spPr>
      </p:pic>
      <p:sp>
        <p:nvSpPr>
          <p:cNvPr id="29" name="Cadre 28">
            <a:extLst>
              <a:ext uri="{FF2B5EF4-FFF2-40B4-BE49-F238E27FC236}">
                <a16:creationId xmlns:a16="http://schemas.microsoft.com/office/drawing/2014/main" id="{C51B41F6-163F-9D15-F007-D154D5914263}"/>
              </a:ext>
            </a:extLst>
          </p:cNvPr>
          <p:cNvSpPr/>
          <p:nvPr/>
        </p:nvSpPr>
        <p:spPr>
          <a:xfrm>
            <a:off x="0" y="-1461"/>
            <a:ext cx="9144000" cy="5143500"/>
          </a:xfrm>
          <a:prstGeom prst="frame">
            <a:avLst>
              <a:gd name="adj1" fmla="val 1833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B9A91-C218-1745-9DDA-39993BF7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E1B137-0C50-4B47-9C0F-8CED4AB5AC21}"/>
              </a:ext>
            </a:extLst>
          </p:cNvPr>
          <p:cNvSpPr txBox="1">
            <a:spLocks/>
          </p:cNvSpPr>
          <p:nvPr/>
        </p:nvSpPr>
        <p:spPr>
          <a:xfrm>
            <a:off x="298198" y="838868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1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Accident du travail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F5A3EA-D9D3-9A4F-A5C6-2F2B1D043BAB}"/>
              </a:ext>
            </a:extLst>
          </p:cNvPr>
          <p:cNvSpPr txBox="1">
            <a:spLocks/>
          </p:cNvSpPr>
          <p:nvPr/>
        </p:nvSpPr>
        <p:spPr>
          <a:xfrm>
            <a:off x="285364" y="1346147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2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Formulaire d’actions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71E67B-D847-1343-BA24-EE79270B5041}"/>
              </a:ext>
            </a:extLst>
          </p:cNvPr>
          <p:cNvSpPr txBox="1">
            <a:spLocks/>
          </p:cNvSpPr>
          <p:nvPr/>
        </p:nvSpPr>
        <p:spPr>
          <a:xfrm>
            <a:off x="298198" y="2365292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4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Disciplinaire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592C63-DF6B-1D4A-B6D6-DA877DA254E9}"/>
              </a:ext>
            </a:extLst>
          </p:cNvPr>
          <p:cNvSpPr txBox="1">
            <a:spLocks/>
          </p:cNvSpPr>
          <p:nvPr/>
        </p:nvSpPr>
        <p:spPr>
          <a:xfrm>
            <a:off x="3551804" y="838868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5D200"/>
                </a:solidFill>
                <a:latin typeface="Calibri"/>
                <a:cs typeface="Calibri Light" panose="020F0302020204030204" pitchFamily="34" charset="0"/>
              </a:rPr>
              <a:t>7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Suivi des actions 2024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515281-5BEE-238F-46DA-D1EA357C65D7}"/>
              </a:ext>
            </a:extLst>
          </p:cNvPr>
          <p:cNvSpPr/>
          <p:nvPr/>
        </p:nvSpPr>
        <p:spPr>
          <a:xfrm>
            <a:off x="8526525" y="4869659"/>
            <a:ext cx="457200" cy="2738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1121231-9B6C-6828-BBA6-C6C05B47FB01}"/>
              </a:ext>
            </a:extLst>
          </p:cNvPr>
          <p:cNvSpPr txBox="1">
            <a:spLocks/>
          </p:cNvSpPr>
          <p:nvPr/>
        </p:nvSpPr>
        <p:spPr>
          <a:xfrm>
            <a:off x="298198" y="1851246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3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AOF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AD8ECC35-E83F-48F6-C990-B0908849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6525" y="4869659"/>
            <a:ext cx="457200" cy="27384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84534-C4A0-1744-A0AE-D418451B474A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F03C74-69B6-821B-F7D9-62972FFD142B}"/>
              </a:ext>
            </a:extLst>
          </p:cNvPr>
          <p:cNvSpPr txBox="1">
            <a:spLocks/>
          </p:cNvSpPr>
          <p:nvPr/>
        </p:nvSpPr>
        <p:spPr>
          <a:xfrm>
            <a:off x="3551804" y="1384340"/>
            <a:ext cx="3213269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8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Aménagements de poste TH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B33FB7-C00B-2476-48B1-1CCF1EDAF912}"/>
              </a:ext>
            </a:extLst>
          </p:cNvPr>
          <p:cNvSpPr txBox="1">
            <a:spLocks/>
          </p:cNvSpPr>
          <p:nvPr/>
        </p:nvSpPr>
        <p:spPr>
          <a:xfrm>
            <a:off x="3542995" y="1861694"/>
            <a:ext cx="3213269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9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Absentéisme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67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F28AA6E-BBB1-2C45-9FE6-062AA968EF29}"/>
              </a:ext>
            </a:extLst>
          </p:cNvPr>
          <p:cNvSpPr/>
          <p:nvPr/>
        </p:nvSpPr>
        <p:spPr>
          <a:xfrm>
            <a:off x="355275" y="1080494"/>
            <a:ext cx="40359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7 – </a:t>
            </a:r>
            <a:r>
              <a:rPr lang="en-US" sz="3200" b="1" dirty="0" err="1">
                <a:latin typeface="+mj-lt"/>
              </a:rPr>
              <a:t>Suivi</a:t>
            </a:r>
            <a:r>
              <a:rPr lang="en-US" sz="3200" b="1" dirty="0">
                <a:latin typeface="+mj-lt"/>
              </a:rPr>
              <a:t> des actions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EF51C-F883-D245-8E88-46715713DE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1419" y="0"/>
            <a:ext cx="4582581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8C8EC-2DE8-EC48-A8E2-2C15A34361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788" y="182103"/>
            <a:ext cx="1330406" cy="26792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9A30F50-5F2B-41D3-252B-63A40C08D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98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C96D126-D0F6-47F1-5CF5-4A98F1F3E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/>
              <a:t>Actions </a:t>
            </a:r>
            <a:r>
              <a:rPr lang="en-US" dirty="0" err="1"/>
              <a:t>prévues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2024 </a:t>
            </a:r>
            <a:r>
              <a:rPr lang="en-US" dirty="0" err="1"/>
              <a:t>réalisées</a:t>
            </a:r>
            <a:r>
              <a:rPr lang="en-US" dirty="0"/>
              <a:t> sur le T2 2024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T2 2024 - Centre de Lyon</a:t>
            </a: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6FDE2377-E741-F256-D529-50F6F25A5A28}"/>
              </a:ext>
            </a:extLst>
          </p:cNvPr>
          <p:cNvSpPr/>
          <p:nvPr/>
        </p:nvSpPr>
        <p:spPr>
          <a:xfrm>
            <a:off x="3715005" y="2193463"/>
            <a:ext cx="1431128" cy="1431128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dist="38100" dir="270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6C98712A-71A8-DAB1-D34A-62509CB3BC87}"/>
              </a:ext>
            </a:extLst>
          </p:cNvPr>
          <p:cNvSpPr/>
          <p:nvPr/>
        </p:nvSpPr>
        <p:spPr>
          <a:xfrm>
            <a:off x="4782859" y="1797413"/>
            <a:ext cx="609082" cy="2222498"/>
          </a:xfrm>
          <a:custGeom>
            <a:avLst/>
            <a:gdLst/>
            <a:ahLst/>
            <a:cxnLst/>
            <a:rect l="l" t="t" r="r" b="b"/>
            <a:pathLst>
              <a:path w="477520" h="1742439">
                <a:moveTo>
                  <a:pt x="77558" y="1741932"/>
                </a:moveTo>
                <a:lnTo>
                  <a:pt x="0" y="1552295"/>
                </a:lnTo>
                <a:lnTo>
                  <a:pt x="47029" y="1532385"/>
                </a:lnTo>
                <a:lnTo>
                  <a:pt x="92142" y="1509657"/>
                </a:lnTo>
                <a:lnTo>
                  <a:pt x="135245" y="1484244"/>
                </a:lnTo>
                <a:lnTo>
                  <a:pt x="176243" y="1456278"/>
                </a:lnTo>
                <a:lnTo>
                  <a:pt x="215045" y="1425893"/>
                </a:lnTo>
                <a:lnTo>
                  <a:pt x="251555" y="1393221"/>
                </a:lnTo>
                <a:lnTo>
                  <a:pt x="285682" y="1358396"/>
                </a:lnTo>
                <a:lnTo>
                  <a:pt x="317331" y="1321548"/>
                </a:lnTo>
                <a:lnTo>
                  <a:pt x="346409" y="1282812"/>
                </a:lnTo>
                <a:lnTo>
                  <a:pt x="372823" y="1242320"/>
                </a:lnTo>
                <a:lnTo>
                  <a:pt x="396480" y="1200205"/>
                </a:lnTo>
                <a:lnTo>
                  <a:pt x="417285" y="1156599"/>
                </a:lnTo>
                <a:lnTo>
                  <a:pt x="435145" y="1111635"/>
                </a:lnTo>
                <a:lnTo>
                  <a:pt x="449968" y="1065446"/>
                </a:lnTo>
                <a:lnTo>
                  <a:pt x="461659" y="1018165"/>
                </a:lnTo>
                <a:lnTo>
                  <a:pt x="470126" y="969923"/>
                </a:lnTo>
                <a:lnTo>
                  <a:pt x="475275" y="920855"/>
                </a:lnTo>
                <a:lnTo>
                  <a:pt x="477012" y="871093"/>
                </a:lnTo>
                <a:lnTo>
                  <a:pt x="475275" y="821290"/>
                </a:lnTo>
                <a:lnTo>
                  <a:pt x="470126" y="772186"/>
                </a:lnTo>
                <a:lnTo>
                  <a:pt x="461659" y="723913"/>
                </a:lnTo>
                <a:lnTo>
                  <a:pt x="449968" y="676604"/>
                </a:lnTo>
                <a:lnTo>
                  <a:pt x="435145" y="630392"/>
                </a:lnTo>
                <a:lnTo>
                  <a:pt x="417285" y="585407"/>
                </a:lnTo>
                <a:lnTo>
                  <a:pt x="396480" y="541784"/>
                </a:lnTo>
                <a:lnTo>
                  <a:pt x="372823" y="499654"/>
                </a:lnTo>
                <a:lnTo>
                  <a:pt x="346409" y="459151"/>
                </a:lnTo>
                <a:lnTo>
                  <a:pt x="317331" y="420405"/>
                </a:lnTo>
                <a:lnTo>
                  <a:pt x="285682" y="383550"/>
                </a:lnTo>
                <a:lnTo>
                  <a:pt x="251555" y="348719"/>
                </a:lnTo>
                <a:lnTo>
                  <a:pt x="215045" y="316043"/>
                </a:lnTo>
                <a:lnTo>
                  <a:pt x="176243" y="285656"/>
                </a:lnTo>
                <a:lnTo>
                  <a:pt x="135245" y="257689"/>
                </a:lnTo>
                <a:lnTo>
                  <a:pt x="92142" y="232275"/>
                </a:lnTo>
                <a:lnTo>
                  <a:pt x="47029" y="209546"/>
                </a:lnTo>
                <a:lnTo>
                  <a:pt x="0" y="189636"/>
                </a:lnTo>
                <a:lnTo>
                  <a:pt x="77558" y="0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id="{4CFE9EA6-D967-22B8-007D-5621EE4F6D13}"/>
              </a:ext>
            </a:extLst>
          </p:cNvPr>
          <p:cNvSpPr/>
          <p:nvPr/>
        </p:nvSpPr>
        <p:spPr>
          <a:xfrm>
            <a:off x="5326169" y="2472912"/>
            <a:ext cx="247845" cy="96384"/>
          </a:xfrm>
          <a:custGeom>
            <a:avLst/>
            <a:gdLst/>
            <a:ahLst/>
            <a:cxnLst/>
            <a:rect l="l" t="t" r="r" b="b"/>
            <a:pathLst>
              <a:path w="194310" h="75564">
                <a:moveTo>
                  <a:pt x="0" y="75437"/>
                </a:moveTo>
                <a:lnTo>
                  <a:pt x="194310" y="0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object 23">
            <a:extLst>
              <a:ext uri="{FF2B5EF4-FFF2-40B4-BE49-F238E27FC236}">
                <a16:creationId xmlns:a16="http://schemas.microsoft.com/office/drawing/2014/main" id="{3FB019E4-FF7C-FCA4-08C6-2AE54591EDF0}"/>
              </a:ext>
            </a:extLst>
          </p:cNvPr>
          <p:cNvSpPr/>
          <p:nvPr/>
        </p:nvSpPr>
        <p:spPr>
          <a:xfrm>
            <a:off x="5328111" y="3245604"/>
            <a:ext cx="247845" cy="96384"/>
          </a:xfrm>
          <a:custGeom>
            <a:avLst/>
            <a:gdLst/>
            <a:ahLst/>
            <a:cxnLst/>
            <a:rect l="l" t="t" r="r" b="b"/>
            <a:pathLst>
              <a:path w="194310" h="75564">
                <a:moveTo>
                  <a:pt x="0" y="0"/>
                </a:moveTo>
                <a:lnTo>
                  <a:pt x="194310" y="75438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8CD291-180B-7B4E-B788-67960BF01B4C}"/>
              </a:ext>
            </a:extLst>
          </p:cNvPr>
          <p:cNvSpPr/>
          <p:nvPr/>
        </p:nvSpPr>
        <p:spPr>
          <a:xfrm>
            <a:off x="4782859" y="1628306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744D58-A9AD-3E1C-8CD5-29F89AAB5EF8}"/>
              </a:ext>
            </a:extLst>
          </p:cNvPr>
          <p:cNvSpPr/>
          <p:nvPr/>
        </p:nvSpPr>
        <p:spPr>
          <a:xfrm>
            <a:off x="5466610" y="2352132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CB4301-FE32-D920-F8B9-02A8B9A026EE}"/>
              </a:ext>
            </a:extLst>
          </p:cNvPr>
          <p:cNvSpPr/>
          <p:nvPr/>
        </p:nvSpPr>
        <p:spPr>
          <a:xfrm>
            <a:off x="5513168" y="3221576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109F85-0D24-AC69-170A-E254C0A61D93}"/>
              </a:ext>
            </a:extLst>
          </p:cNvPr>
          <p:cNvSpPr/>
          <p:nvPr/>
        </p:nvSpPr>
        <p:spPr>
          <a:xfrm>
            <a:off x="4814797" y="3975230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7517466-AD9C-33AD-778B-98B27F9BDA06}"/>
              </a:ext>
            </a:extLst>
          </p:cNvPr>
          <p:cNvSpPr/>
          <p:nvPr/>
        </p:nvSpPr>
        <p:spPr>
          <a:xfrm flipH="1">
            <a:off x="3460006" y="1785355"/>
            <a:ext cx="609082" cy="2222498"/>
          </a:xfrm>
          <a:custGeom>
            <a:avLst/>
            <a:gdLst/>
            <a:ahLst/>
            <a:cxnLst/>
            <a:rect l="l" t="t" r="r" b="b"/>
            <a:pathLst>
              <a:path w="477520" h="1742439">
                <a:moveTo>
                  <a:pt x="77558" y="1741932"/>
                </a:moveTo>
                <a:lnTo>
                  <a:pt x="0" y="1552295"/>
                </a:lnTo>
                <a:lnTo>
                  <a:pt x="47029" y="1532385"/>
                </a:lnTo>
                <a:lnTo>
                  <a:pt x="92142" y="1509657"/>
                </a:lnTo>
                <a:lnTo>
                  <a:pt x="135245" y="1484244"/>
                </a:lnTo>
                <a:lnTo>
                  <a:pt x="176243" y="1456278"/>
                </a:lnTo>
                <a:lnTo>
                  <a:pt x="215045" y="1425893"/>
                </a:lnTo>
                <a:lnTo>
                  <a:pt x="251555" y="1393221"/>
                </a:lnTo>
                <a:lnTo>
                  <a:pt x="285682" y="1358396"/>
                </a:lnTo>
                <a:lnTo>
                  <a:pt x="317331" y="1321548"/>
                </a:lnTo>
                <a:lnTo>
                  <a:pt x="346409" y="1282812"/>
                </a:lnTo>
                <a:lnTo>
                  <a:pt x="372823" y="1242320"/>
                </a:lnTo>
                <a:lnTo>
                  <a:pt x="396480" y="1200205"/>
                </a:lnTo>
                <a:lnTo>
                  <a:pt x="417285" y="1156599"/>
                </a:lnTo>
                <a:lnTo>
                  <a:pt x="435145" y="1111635"/>
                </a:lnTo>
                <a:lnTo>
                  <a:pt x="449968" y="1065446"/>
                </a:lnTo>
                <a:lnTo>
                  <a:pt x="461659" y="1018165"/>
                </a:lnTo>
                <a:lnTo>
                  <a:pt x="470126" y="969923"/>
                </a:lnTo>
                <a:lnTo>
                  <a:pt x="475275" y="920855"/>
                </a:lnTo>
                <a:lnTo>
                  <a:pt x="477012" y="871093"/>
                </a:lnTo>
                <a:lnTo>
                  <a:pt x="475275" y="821290"/>
                </a:lnTo>
                <a:lnTo>
                  <a:pt x="470126" y="772186"/>
                </a:lnTo>
                <a:lnTo>
                  <a:pt x="461659" y="723913"/>
                </a:lnTo>
                <a:lnTo>
                  <a:pt x="449968" y="676604"/>
                </a:lnTo>
                <a:lnTo>
                  <a:pt x="435145" y="630392"/>
                </a:lnTo>
                <a:lnTo>
                  <a:pt x="417285" y="585407"/>
                </a:lnTo>
                <a:lnTo>
                  <a:pt x="396480" y="541784"/>
                </a:lnTo>
                <a:lnTo>
                  <a:pt x="372823" y="499654"/>
                </a:lnTo>
                <a:lnTo>
                  <a:pt x="346409" y="459151"/>
                </a:lnTo>
                <a:lnTo>
                  <a:pt x="317331" y="420405"/>
                </a:lnTo>
                <a:lnTo>
                  <a:pt x="285682" y="383550"/>
                </a:lnTo>
                <a:lnTo>
                  <a:pt x="251555" y="348719"/>
                </a:lnTo>
                <a:lnTo>
                  <a:pt x="215045" y="316043"/>
                </a:lnTo>
                <a:lnTo>
                  <a:pt x="176243" y="285656"/>
                </a:lnTo>
                <a:lnTo>
                  <a:pt x="135245" y="257689"/>
                </a:lnTo>
                <a:lnTo>
                  <a:pt x="92142" y="232275"/>
                </a:lnTo>
                <a:lnTo>
                  <a:pt x="47029" y="209546"/>
                </a:lnTo>
                <a:lnTo>
                  <a:pt x="0" y="189636"/>
                </a:lnTo>
                <a:lnTo>
                  <a:pt x="77558" y="0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7714BC23-912B-A171-36D6-4A1BF0799B89}"/>
              </a:ext>
            </a:extLst>
          </p:cNvPr>
          <p:cNvSpPr/>
          <p:nvPr/>
        </p:nvSpPr>
        <p:spPr>
          <a:xfrm flipH="1">
            <a:off x="3277932" y="2460855"/>
            <a:ext cx="247845" cy="96384"/>
          </a:xfrm>
          <a:custGeom>
            <a:avLst/>
            <a:gdLst/>
            <a:ahLst/>
            <a:cxnLst/>
            <a:rect l="l" t="t" r="r" b="b"/>
            <a:pathLst>
              <a:path w="194310" h="75564">
                <a:moveTo>
                  <a:pt x="0" y="75437"/>
                </a:moveTo>
                <a:lnTo>
                  <a:pt x="194310" y="0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object 23">
            <a:extLst>
              <a:ext uri="{FF2B5EF4-FFF2-40B4-BE49-F238E27FC236}">
                <a16:creationId xmlns:a16="http://schemas.microsoft.com/office/drawing/2014/main" id="{BC73364B-DDB5-4630-8AC8-359ECCACB55F}"/>
              </a:ext>
            </a:extLst>
          </p:cNvPr>
          <p:cNvSpPr/>
          <p:nvPr/>
        </p:nvSpPr>
        <p:spPr>
          <a:xfrm flipH="1">
            <a:off x="3275990" y="3233546"/>
            <a:ext cx="247845" cy="96384"/>
          </a:xfrm>
          <a:custGeom>
            <a:avLst/>
            <a:gdLst/>
            <a:ahLst/>
            <a:cxnLst/>
            <a:rect l="l" t="t" r="r" b="b"/>
            <a:pathLst>
              <a:path w="194310" h="75564">
                <a:moveTo>
                  <a:pt x="0" y="0"/>
                </a:moveTo>
                <a:lnTo>
                  <a:pt x="194310" y="75438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78CCFF2-44A0-DBF1-DA75-1C846AEC93F3}"/>
              </a:ext>
            </a:extLst>
          </p:cNvPr>
          <p:cNvSpPr/>
          <p:nvPr/>
        </p:nvSpPr>
        <p:spPr>
          <a:xfrm flipH="1">
            <a:off x="3842110" y="1616249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96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1CDF4F-8F0F-E3C3-A96B-98DF46DBC7B5}"/>
              </a:ext>
            </a:extLst>
          </p:cNvPr>
          <p:cNvSpPr/>
          <p:nvPr/>
        </p:nvSpPr>
        <p:spPr>
          <a:xfrm flipH="1">
            <a:off x="3158359" y="2340075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F7C771-E707-6C61-194A-1BC2F5210642}"/>
              </a:ext>
            </a:extLst>
          </p:cNvPr>
          <p:cNvSpPr/>
          <p:nvPr/>
        </p:nvSpPr>
        <p:spPr>
          <a:xfrm flipH="1">
            <a:off x="3111801" y="3209518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0DB549-95BC-92E1-C283-DF89B12AFA20}"/>
              </a:ext>
            </a:extLst>
          </p:cNvPr>
          <p:cNvSpPr/>
          <p:nvPr/>
        </p:nvSpPr>
        <p:spPr>
          <a:xfrm flipH="1">
            <a:off x="3810173" y="3963172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96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43">
            <a:extLst>
              <a:ext uri="{FF2B5EF4-FFF2-40B4-BE49-F238E27FC236}">
                <a16:creationId xmlns:a16="http://schemas.microsoft.com/office/drawing/2014/main" id="{00BF9D0A-5D24-47FE-6EFD-E81F342FFBD9}"/>
              </a:ext>
            </a:extLst>
          </p:cNvPr>
          <p:cNvSpPr txBox="1"/>
          <p:nvPr/>
        </p:nvSpPr>
        <p:spPr>
          <a:xfrm>
            <a:off x="2022794" y="1320378"/>
            <a:ext cx="227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>
                  <a:lumMod val="50000"/>
                </a:schemeClr>
              </a:buClr>
            </a:pPr>
            <a:r>
              <a:rPr lang="fr-FR" sz="1200" dirty="0">
                <a:latin typeface="Calibri" panose="020F0502020204030204" pitchFamily="34" charset="0"/>
              </a:rPr>
              <a:t>Formation des conseillers sur l’activité VEOLIA</a:t>
            </a:r>
          </a:p>
        </p:txBody>
      </p:sp>
      <p:sp>
        <p:nvSpPr>
          <p:cNvPr id="21" name="Retângulo 6">
            <a:extLst>
              <a:ext uri="{FF2B5EF4-FFF2-40B4-BE49-F238E27FC236}">
                <a16:creationId xmlns:a16="http://schemas.microsoft.com/office/drawing/2014/main" id="{ED1B6D0D-2FAC-F05E-9858-C158C661A064}"/>
              </a:ext>
            </a:extLst>
          </p:cNvPr>
          <p:cNvSpPr/>
          <p:nvPr/>
        </p:nvSpPr>
        <p:spPr>
          <a:xfrm>
            <a:off x="5137012" y="2430824"/>
            <a:ext cx="290750" cy="38275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</a:rPr>
              <a:t> 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CaixaDeTexto 9">
            <a:extLst>
              <a:ext uri="{FF2B5EF4-FFF2-40B4-BE49-F238E27FC236}">
                <a16:creationId xmlns:a16="http://schemas.microsoft.com/office/drawing/2014/main" id="{B4BE6DD9-1F83-83D8-8E63-C1F0F4E67B75}"/>
              </a:ext>
            </a:extLst>
          </p:cNvPr>
          <p:cNvSpPr txBox="1"/>
          <p:nvPr/>
        </p:nvSpPr>
        <p:spPr>
          <a:xfrm>
            <a:off x="3687455" y="2649504"/>
            <a:ext cx="14862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6B0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8621AD"/>
                </a:solidFill>
                <a:effectLst/>
                <a:uLnTx/>
                <a:uFillTx/>
                <a:ea typeface="+mn-lt"/>
                <a:cs typeface="Calibri" panose="020F0502020204030204"/>
              </a:rPr>
              <a:t>T1 2024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8621AD"/>
              </a:solidFill>
              <a:effectLst/>
              <a:uLnTx/>
              <a:uFillTx/>
            </a:endParaRPr>
          </a:p>
        </p:txBody>
      </p:sp>
      <p:sp>
        <p:nvSpPr>
          <p:cNvPr id="23" name="TextBox 43">
            <a:extLst>
              <a:ext uri="{FF2B5EF4-FFF2-40B4-BE49-F238E27FC236}">
                <a16:creationId xmlns:a16="http://schemas.microsoft.com/office/drawing/2014/main" id="{AF03ED9A-41B6-B69D-E779-226723D3CE18}"/>
              </a:ext>
            </a:extLst>
          </p:cNvPr>
          <p:cNvSpPr txBox="1"/>
          <p:nvPr/>
        </p:nvSpPr>
        <p:spPr>
          <a:xfrm>
            <a:off x="731007" y="3018822"/>
            <a:ext cx="2271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</a:t>
            </a:r>
          </a:p>
        </p:txBody>
      </p:sp>
      <p:sp>
        <p:nvSpPr>
          <p:cNvPr id="24" name="TextBox 43">
            <a:extLst>
              <a:ext uri="{FF2B5EF4-FFF2-40B4-BE49-F238E27FC236}">
                <a16:creationId xmlns:a16="http://schemas.microsoft.com/office/drawing/2014/main" id="{1663964D-CFCA-7000-528A-B3405FE16969}"/>
              </a:ext>
            </a:extLst>
          </p:cNvPr>
          <p:cNvSpPr txBox="1"/>
          <p:nvPr/>
        </p:nvSpPr>
        <p:spPr>
          <a:xfrm>
            <a:off x="805210" y="2130397"/>
            <a:ext cx="2271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Partenariat LIDL avec BELFORT</a:t>
            </a:r>
            <a:endParaRPr kumimoji="0" lang="en-US" sz="12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TextBox 43">
            <a:extLst>
              <a:ext uri="{FF2B5EF4-FFF2-40B4-BE49-F238E27FC236}">
                <a16:creationId xmlns:a16="http://schemas.microsoft.com/office/drawing/2014/main" id="{900C7179-E22D-0864-5DAB-1AA99EB37B28}"/>
              </a:ext>
            </a:extLst>
          </p:cNvPr>
          <p:cNvSpPr txBox="1"/>
          <p:nvPr/>
        </p:nvSpPr>
        <p:spPr>
          <a:xfrm>
            <a:off x="930192" y="3203858"/>
            <a:ext cx="227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Réunion d’information/visite centre auprès d’un public en demandeur d’emploi (LMH)</a:t>
            </a:r>
            <a:endParaRPr kumimoji="0" lang="en-US" sz="12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CA4AAD5-B7C4-4D00-8694-E3FF3ED547C1}"/>
              </a:ext>
            </a:extLst>
          </p:cNvPr>
          <p:cNvSpPr txBox="1"/>
          <p:nvPr/>
        </p:nvSpPr>
        <p:spPr>
          <a:xfrm>
            <a:off x="5087400" y="1302731"/>
            <a:ext cx="2033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job dating,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organisé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par la Maison pour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l’emploi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Lyon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255508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C14DBA-B5F2-624F-B36B-EB61FD1BEE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572000" cy="5143500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0E4008D9-4343-A442-840D-0917061080CF}"/>
              </a:ext>
            </a:extLst>
          </p:cNvPr>
          <p:cNvSpPr/>
          <p:nvPr/>
        </p:nvSpPr>
        <p:spPr>
          <a:xfrm>
            <a:off x="5102846" y="1123732"/>
            <a:ext cx="3159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8 – </a:t>
            </a:r>
            <a:r>
              <a:rPr lang="en-US" sz="2800" b="1" dirty="0" err="1">
                <a:latin typeface="+mj-lt"/>
              </a:rPr>
              <a:t>Aménagements</a:t>
            </a:r>
            <a:r>
              <a:rPr lang="en-US" sz="2800" b="1" dirty="0">
                <a:latin typeface="+mj-lt"/>
              </a:rPr>
              <a:t> de </a:t>
            </a:r>
            <a:r>
              <a:rPr lang="en-US" sz="2800" b="1" dirty="0" err="1">
                <a:latin typeface="+mj-lt"/>
              </a:rPr>
              <a:t>postes</a:t>
            </a:r>
            <a:r>
              <a:rPr lang="en-US" sz="2800" b="1" dirty="0">
                <a:latin typeface="+mj-lt"/>
              </a:rPr>
              <a:t> TH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FC3D61-5D1B-8568-D0D2-73D42F398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2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F169E2A9-BFBA-C1CF-0D37-7401E046B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10" y="2832325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 err="1"/>
              <a:t>Aménagement</a:t>
            </a:r>
            <a:r>
              <a:rPr lang="en-US" dirty="0"/>
              <a:t> de poste TH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827" y="585191"/>
            <a:ext cx="5040630" cy="311402"/>
          </a:xfrm>
        </p:spPr>
        <p:txBody>
          <a:bodyPr/>
          <a:lstStyle/>
          <a:p>
            <a:r>
              <a:rPr lang="en-US" dirty="0"/>
              <a:t>T2 2024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D880BD8-29CF-3548-1910-A31B6762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77984534-C4A0-1744-A0AE-D418451B474A}" type="slidenum">
              <a:rPr lang="en-US" smtClean="0"/>
              <a:t>23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EE0E3A-64E3-483A-C091-A03678F1EA69}"/>
              </a:ext>
            </a:extLst>
          </p:cNvPr>
          <p:cNvSpPr/>
          <p:nvPr/>
        </p:nvSpPr>
        <p:spPr>
          <a:xfrm>
            <a:off x="287826" y="989331"/>
            <a:ext cx="6220130" cy="54348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Nombre de salariés en situation de handicap sur le centre de Lyon :  22</a:t>
            </a:r>
          </a:p>
          <a:p>
            <a:r>
              <a:rPr lang="fr-FR" dirty="0">
                <a:solidFill>
                  <a:schemeClr val="tx1"/>
                </a:solidFill>
              </a:rPr>
              <a:t>Taux d'emploi des Travailleurs en situation de handicap national 2023 : 9,34%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F4E12A3-5037-854C-72F3-86CC19529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981186"/>
              </p:ext>
            </p:extLst>
          </p:nvPr>
        </p:nvGraphicFramePr>
        <p:xfrm>
          <a:off x="141610" y="1890232"/>
          <a:ext cx="8860779" cy="942093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914411">
                  <a:extLst>
                    <a:ext uri="{9D8B030D-6E8A-4147-A177-3AD203B41FA5}">
                      <a16:colId xmlns:a16="http://schemas.microsoft.com/office/drawing/2014/main" val="1019102376"/>
                    </a:ext>
                  </a:extLst>
                </a:gridCol>
                <a:gridCol w="399250">
                  <a:extLst>
                    <a:ext uri="{9D8B030D-6E8A-4147-A177-3AD203B41FA5}">
                      <a16:colId xmlns:a16="http://schemas.microsoft.com/office/drawing/2014/main" val="3417740838"/>
                    </a:ext>
                  </a:extLst>
                </a:gridCol>
                <a:gridCol w="1210629">
                  <a:extLst>
                    <a:ext uri="{9D8B030D-6E8A-4147-A177-3AD203B41FA5}">
                      <a16:colId xmlns:a16="http://schemas.microsoft.com/office/drawing/2014/main" val="949339738"/>
                    </a:ext>
                  </a:extLst>
                </a:gridCol>
                <a:gridCol w="1996251">
                  <a:extLst>
                    <a:ext uri="{9D8B030D-6E8A-4147-A177-3AD203B41FA5}">
                      <a16:colId xmlns:a16="http://schemas.microsoft.com/office/drawing/2014/main" val="3141407255"/>
                    </a:ext>
                  </a:extLst>
                </a:gridCol>
                <a:gridCol w="798500">
                  <a:extLst>
                    <a:ext uri="{9D8B030D-6E8A-4147-A177-3AD203B41FA5}">
                      <a16:colId xmlns:a16="http://schemas.microsoft.com/office/drawing/2014/main" val="1737798892"/>
                    </a:ext>
                  </a:extLst>
                </a:gridCol>
                <a:gridCol w="978808">
                  <a:extLst>
                    <a:ext uri="{9D8B030D-6E8A-4147-A177-3AD203B41FA5}">
                      <a16:colId xmlns:a16="http://schemas.microsoft.com/office/drawing/2014/main" val="3613154613"/>
                    </a:ext>
                  </a:extLst>
                </a:gridCol>
                <a:gridCol w="759863">
                  <a:extLst>
                    <a:ext uri="{9D8B030D-6E8A-4147-A177-3AD203B41FA5}">
                      <a16:colId xmlns:a16="http://schemas.microsoft.com/office/drawing/2014/main" val="2358770300"/>
                    </a:ext>
                  </a:extLst>
                </a:gridCol>
                <a:gridCol w="824259">
                  <a:extLst>
                    <a:ext uri="{9D8B030D-6E8A-4147-A177-3AD203B41FA5}">
                      <a16:colId xmlns:a16="http://schemas.microsoft.com/office/drawing/2014/main" val="2823449031"/>
                    </a:ext>
                  </a:extLst>
                </a:gridCol>
                <a:gridCol w="978808">
                  <a:extLst>
                    <a:ext uri="{9D8B030D-6E8A-4147-A177-3AD203B41FA5}">
                      <a16:colId xmlns:a16="http://schemas.microsoft.com/office/drawing/2014/main" val="4095902061"/>
                    </a:ext>
                  </a:extLst>
                </a:gridCol>
              </a:tblGrid>
              <a:tr h="6329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Centre concerné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Poste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Date de réalisation de l'aménagement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Type d'aménagement (à décrire)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 la demande de la médecine du travail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Coût de l'aménagement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Prise en charge AGEFIPH en €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Montant de participation de l'entreprise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Travail à distance  ou sur site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2925636"/>
                  </a:ext>
                </a:extLst>
              </a:tr>
              <a:tr h="30913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18/04/2024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Fauteuil ergonomique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2137,19€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1670,35 €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466,84€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007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768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42BE455-A75C-1527-0E33-CBAE4454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582898"/>
          </a:xfrm>
        </p:spPr>
        <p:txBody>
          <a:bodyPr>
            <a:normAutofit/>
          </a:bodyPr>
          <a:lstStyle/>
          <a:p>
            <a:r>
              <a:rPr lang="pt-BR" dirty="0"/>
              <a:t>9 – Absentéisme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1D73A9-2250-7E07-7D3E-D36E8DAD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84534-C4A0-1744-A0AE-D418451B474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4D1B1DD-F3B8-5B6A-75CC-297C45774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57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Répartition</a:t>
            </a:r>
            <a:r>
              <a:rPr lang="en-US" dirty="0"/>
              <a:t> par type </a:t>
            </a:r>
            <a:r>
              <a:rPr lang="en-US" dirty="0" err="1"/>
              <a:t>d’absence</a:t>
            </a:r>
            <a:r>
              <a:rPr lang="en-US" dirty="0"/>
              <a:t> et de </a:t>
            </a:r>
            <a:r>
              <a:rPr lang="en-US" dirty="0" err="1"/>
              <a:t>contrat</a:t>
            </a:r>
            <a:r>
              <a:rPr lang="en-US" dirty="0"/>
              <a:t> / </a:t>
            </a:r>
            <a:r>
              <a:rPr lang="en-US" dirty="0" err="1"/>
              <a:t>centre</a:t>
            </a:r>
            <a:r>
              <a:rPr lang="en-US" dirty="0"/>
              <a:t> de Lyon / T2 2024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A07D9D3-69B3-4CB8-B210-9D84DBD57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771882"/>
              </p:ext>
            </p:extLst>
          </p:nvPr>
        </p:nvGraphicFramePr>
        <p:xfrm>
          <a:off x="540537" y="1630742"/>
          <a:ext cx="3556140" cy="3053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4680">
                  <a:extLst>
                    <a:ext uri="{9D8B030D-6E8A-4147-A177-3AD203B41FA5}">
                      <a16:colId xmlns:a16="http://schemas.microsoft.com/office/drawing/2014/main" val="3129986790"/>
                    </a:ext>
                  </a:extLst>
                </a:gridCol>
                <a:gridCol w="1671460">
                  <a:extLst>
                    <a:ext uri="{9D8B030D-6E8A-4147-A177-3AD203B41FA5}">
                      <a16:colId xmlns:a16="http://schemas.microsoft.com/office/drawing/2014/main" val="2077009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Motifs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56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3,97%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86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502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Accidents</a:t>
                      </a:r>
                      <a:r>
                        <a:rPr lang="fr-FR" sz="1200" baseline="0" dirty="0"/>
                        <a:t> du travail / Accidents de trajet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0,95%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49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Maladie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70,87%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55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Maternité/Paternité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1,03%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545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Grève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17,04%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93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17,2%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08118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8C8DC421-FB6A-4425-A313-7AB1233969F5}"/>
              </a:ext>
            </a:extLst>
          </p:cNvPr>
          <p:cNvSpPr txBox="1"/>
          <p:nvPr/>
        </p:nvSpPr>
        <p:spPr>
          <a:xfrm>
            <a:off x="287827" y="1237534"/>
            <a:ext cx="4061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motif sur l’absentéisme global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87C289-74D9-454A-AE11-EEB0CA810A4C}"/>
              </a:ext>
            </a:extLst>
          </p:cNvPr>
          <p:cNvSpPr txBox="1"/>
          <p:nvPr/>
        </p:nvSpPr>
        <p:spPr>
          <a:xfrm>
            <a:off x="4469651" y="1239893"/>
            <a:ext cx="4702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type de contrat sur l’absentéisme global :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4A79A4D-6ECD-4B4A-BE2A-C226DBD4A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323852"/>
              </p:ext>
            </p:extLst>
          </p:nvPr>
        </p:nvGraphicFramePr>
        <p:xfrm>
          <a:off x="4864445" y="1655271"/>
          <a:ext cx="3048000" cy="1569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4666231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6900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Nature du</a:t>
                      </a:r>
                      <a:r>
                        <a:rPr lang="fr-FR" sz="1200" baseline="0" dirty="0"/>
                        <a:t> contrat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36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16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3,4%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75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17,2%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9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415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9E5780-8C3D-30F8-DF62-E8EC8F7EB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taux</a:t>
            </a:r>
            <a:r>
              <a:rPr lang="en-US" dirty="0"/>
              <a:t> </a:t>
            </a:r>
            <a:r>
              <a:rPr lang="en-US" dirty="0" err="1"/>
              <a:t>d’absentéisme</a:t>
            </a:r>
            <a:r>
              <a:rPr lang="en-US" dirty="0"/>
              <a:t> du </a:t>
            </a:r>
            <a:r>
              <a:rPr lang="en-US" dirty="0" err="1"/>
              <a:t>centre</a:t>
            </a:r>
            <a:r>
              <a:rPr lang="en-US" dirty="0"/>
              <a:t> de Lyon  / T2 2024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4EE3960-7AE4-99C1-E4BB-9ABC89CBE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5780"/>
            <a:ext cx="9144000" cy="24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45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635FD6-270B-F082-A0B8-7A49E6565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Répartition</a:t>
            </a:r>
            <a:r>
              <a:rPr lang="en-US" dirty="0"/>
              <a:t> par type </a:t>
            </a:r>
            <a:r>
              <a:rPr lang="en-US" dirty="0" err="1"/>
              <a:t>d’absence</a:t>
            </a:r>
            <a:r>
              <a:rPr lang="en-US" dirty="0"/>
              <a:t> et de </a:t>
            </a:r>
            <a:r>
              <a:rPr lang="en-US" dirty="0" err="1"/>
              <a:t>contrat</a:t>
            </a:r>
            <a:r>
              <a:rPr lang="en-US" dirty="0"/>
              <a:t> en WAHA du </a:t>
            </a:r>
            <a:r>
              <a:rPr lang="en-US" dirty="0" err="1"/>
              <a:t>centre</a:t>
            </a:r>
            <a:r>
              <a:rPr lang="en-US" dirty="0"/>
              <a:t> de Lyon / T2 2024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596DA51-88B2-45B0-BA21-D34E26ADB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521276"/>
              </p:ext>
            </p:extLst>
          </p:nvPr>
        </p:nvGraphicFramePr>
        <p:xfrm>
          <a:off x="652297" y="1655271"/>
          <a:ext cx="355614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84680">
                  <a:extLst>
                    <a:ext uri="{9D8B030D-6E8A-4147-A177-3AD203B41FA5}">
                      <a16:colId xmlns:a16="http://schemas.microsoft.com/office/drawing/2014/main" val="3129986790"/>
                    </a:ext>
                  </a:extLst>
                </a:gridCol>
                <a:gridCol w="1671460">
                  <a:extLst>
                    <a:ext uri="{9D8B030D-6E8A-4147-A177-3AD203B41FA5}">
                      <a16:colId xmlns:a16="http://schemas.microsoft.com/office/drawing/2014/main" val="2077009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Motifs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56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4,95%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86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6,99%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502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Accidents</a:t>
                      </a:r>
                      <a:r>
                        <a:rPr lang="fr-FR" sz="1200" baseline="0" dirty="0"/>
                        <a:t> du travail / Accidents de trajet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49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Maladie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73,43%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55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Maternité/Paternité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1,39%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545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Grève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13,23%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93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17,9%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08118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E0047B6-4FFE-4FFF-B76C-B69245B87268}"/>
              </a:ext>
            </a:extLst>
          </p:cNvPr>
          <p:cNvSpPr txBox="1"/>
          <p:nvPr/>
        </p:nvSpPr>
        <p:spPr>
          <a:xfrm>
            <a:off x="287827" y="1237534"/>
            <a:ext cx="4061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motif sur l’absentéisme global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0FDF51-55AC-4D04-AD58-A5A3C12B4C50}"/>
              </a:ext>
            </a:extLst>
          </p:cNvPr>
          <p:cNvSpPr txBox="1"/>
          <p:nvPr/>
        </p:nvSpPr>
        <p:spPr>
          <a:xfrm>
            <a:off x="4469651" y="1239893"/>
            <a:ext cx="4702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type de contrat sur l’absentéisme global :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C236964C-894D-4682-A6DF-09148E460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189634"/>
              </p:ext>
            </p:extLst>
          </p:nvPr>
        </p:nvGraphicFramePr>
        <p:xfrm>
          <a:off x="4860734" y="1654462"/>
          <a:ext cx="3048000" cy="1940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4666231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6900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Nature du</a:t>
                      </a:r>
                      <a:r>
                        <a:rPr lang="fr-FR" sz="1200" baseline="0" dirty="0"/>
                        <a:t> contrat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36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17,9%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16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75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Intérim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63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17,9%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9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664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8CE476-B42B-C9F5-68A4-39120BCF0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taux</a:t>
            </a:r>
            <a:r>
              <a:rPr lang="en-US" dirty="0"/>
              <a:t> </a:t>
            </a:r>
            <a:r>
              <a:rPr lang="en-US" dirty="0" err="1"/>
              <a:t>d’absentéisme</a:t>
            </a:r>
            <a:r>
              <a:rPr lang="en-US" dirty="0"/>
              <a:t> en WAHA du </a:t>
            </a:r>
            <a:r>
              <a:rPr lang="en-US" dirty="0" err="1"/>
              <a:t>centre</a:t>
            </a:r>
            <a:r>
              <a:rPr lang="en-US" dirty="0"/>
              <a:t> de Lyon  / T2 2024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1271B4B-B309-D047-9D02-859F31C0A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5292"/>
            <a:ext cx="9144000" cy="22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20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83B30F1-1CF8-459D-9939-FE2E99CBF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97147"/>
              </p:ext>
            </p:extLst>
          </p:nvPr>
        </p:nvGraphicFramePr>
        <p:xfrm>
          <a:off x="2731262" y="1061201"/>
          <a:ext cx="3105771" cy="1212463"/>
        </p:xfrm>
        <a:graphic>
          <a:graphicData uri="http://schemas.openxmlformats.org/drawingml/2006/table">
            <a:tbl>
              <a:tblPr firstRow="1">
                <a:tableStyleId>{46F890A9-2807-4EBB-B81D-B2AA78EC7F39}</a:tableStyleId>
              </a:tblPr>
              <a:tblGrid>
                <a:gridCol w="2252198">
                  <a:extLst>
                    <a:ext uri="{9D8B030D-6E8A-4147-A177-3AD203B41FA5}">
                      <a16:colId xmlns:a16="http://schemas.microsoft.com/office/drawing/2014/main" val="1749931823"/>
                    </a:ext>
                  </a:extLst>
                </a:gridCol>
                <a:gridCol w="853573">
                  <a:extLst>
                    <a:ext uri="{9D8B030D-6E8A-4147-A177-3AD203B41FA5}">
                      <a16:colId xmlns:a16="http://schemas.microsoft.com/office/drawing/2014/main" val="3472439337"/>
                    </a:ext>
                  </a:extLst>
                </a:gridCol>
              </a:tblGrid>
              <a:tr h="25154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Trimestre 2 2024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401177"/>
                  </a:ext>
                </a:extLst>
              </a:tr>
              <a:tr h="26247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LOA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162093"/>
                  </a:ext>
                </a:extLst>
              </a:tr>
              <a:tr h="26247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Nbr Congés parentaux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212508"/>
                  </a:ext>
                </a:extLst>
              </a:tr>
              <a:tr h="2179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Maternité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15227"/>
                  </a:ext>
                </a:extLst>
              </a:tr>
              <a:tr h="2179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Maladie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15793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D5C4E1C4-ED15-E316-BC9C-D195BCD42A18}"/>
              </a:ext>
            </a:extLst>
          </p:cNvPr>
          <p:cNvSpPr txBox="1"/>
          <p:nvPr/>
        </p:nvSpPr>
        <p:spPr>
          <a:xfrm>
            <a:off x="636701" y="2516319"/>
            <a:ext cx="7294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Nombre de salariés revenu en septembre 2024 :</a:t>
            </a:r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fr-FR" b="1" dirty="0"/>
              <a:t>4 salariés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Procédure mise en place lors d’un retour :</a:t>
            </a:r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fr-FR" b="1" dirty="0"/>
              <a:t>Entretien de retour, mise à jour des </a:t>
            </a:r>
            <a:r>
              <a:rPr lang="fr-FR" b="1" dirty="0" err="1"/>
              <a:t>eLearning</a:t>
            </a:r>
            <a:r>
              <a:rPr lang="fr-FR" b="1" dirty="0"/>
              <a:t>, prise en main par département qualité pour remise à niveau ou formation produit si changement d’activité.</a:t>
            </a:r>
          </a:p>
          <a:p>
            <a:endParaRPr lang="fr-FR" dirty="0"/>
          </a:p>
          <a:p>
            <a:r>
              <a:rPr lang="fr-FR" dirty="0"/>
              <a:t>Entretien de retour effectué : </a:t>
            </a:r>
            <a:r>
              <a:rPr lang="fr-FR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7443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455753E-D598-7680-F6EA-58165D40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libri"/>
              </a:rPr>
              <a:t>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Accident du travail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291DA2-3D0A-3094-D68A-AE6F6AA02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4534-C4A0-1744-A0AE-D418451B47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3FD49ECE-0CF6-384F-B5C9-FFE11A42F7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16" y="605200"/>
            <a:ext cx="9144000" cy="4538300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7CB1BCA-5028-A846-89DD-27027D511ECC}"/>
              </a:ext>
            </a:extLst>
          </p:cNvPr>
          <p:cNvSpPr txBox="1">
            <a:spLocks/>
          </p:cNvSpPr>
          <p:nvPr/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984534-C4A0-1744-A0AE-D418451B474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Imagem 12">
            <a:extLst>
              <a:ext uri="{FF2B5EF4-FFF2-40B4-BE49-F238E27FC236}">
                <a16:creationId xmlns:a16="http://schemas.microsoft.com/office/drawing/2014/main" id="{697981E2-6655-9048-BAC6-C7892EA3AE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387" y="1773599"/>
            <a:ext cx="3963225" cy="798151"/>
          </a:xfrm>
          <a:prstGeom prst="rect">
            <a:avLst/>
          </a:prstGeom>
        </p:spPr>
      </p:pic>
      <p:pic>
        <p:nvPicPr>
          <p:cNvPr id="5" name="Imagem 3">
            <a:extLst>
              <a:ext uri="{FF2B5EF4-FFF2-40B4-BE49-F238E27FC236}">
                <a16:creationId xmlns:a16="http://schemas.microsoft.com/office/drawing/2014/main" id="{D159D6C0-C1E8-8948-A2AC-C5A4D7A6C1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96612"/>
            <a:ext cx="9144000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4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567A59B-E011-C2CA-17EC-2321A5136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502" y="3100607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7" y="46631"/>
            <a:ext cx="5040630" cy="374548"/>
          </a:xfrm>
        </p:spPr>
        <p:txBody>
          <a:bodyPr/>
          <a:lstStyle/>
          <a:p>
            <a:r>
              <a:rPr lang="en-US" dirty="0"/>
              <a:t>Accidents du travail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627" y="421179"/>
            <a:ext cx="5040630" cy="311402"/>
          </a:xfrm>
        </p:spPr>
        <p:txBody>
          <a:bodyPr/>
          <a:lstStyle/>
          <a:p>
            <a:r>
              <a:rPr lang="fr-FR" dirty="0"/>
              <a:t>Suivi Accident de travail - Centre de Lyon / T2 2024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9958E9A-C43B-488E-4D11-F20DB987D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027428"/>
              </p:ext>
            </p:extLst>
          </p:nvPr>
        </p:nvGraphicFramePr>
        <p:xfrm>
          <a:off x="259753" y="1299651"/>
          <a:ext cx="8554237" cy="2285399"/>
        </p:xfrm>
        <a:graphic>
          <a:graphicData uri="http://schemas.openxmlformats.org/drawingml/2006/table">
            <a:tbl>
              <a:tblPr/>
              <a:tblGrid>
                <a:gridCol w="1446824">
                  <a:extLst>
                    <a:ext uri="{9D8B030D-6E8A-4147-A177-3AD203B41FA5}">
                      <a16:colId xmlns:a16="http://schemas.microsoft.com/office/drawing/2014/main" val="1697410435"/>
                    </a:ext>
                  </a:extLst>
                </a:gridCol>
                <a:gridCol w="763158">
                  <a:extLst>
                    <a:ext uri="{9D8B030D-6E8A-4147-A177-3AD203B41FA5}">
                      <a16:colId xmlns:a16="http://schemas.microsoft.com/office/drawing/2014/main" val="3764616360"/>
                    </a:ext>
                  </a:extLst>
                </a:gridCol>
                <a:gridCol w="1160637">
                  <a:extLst>
                    <a:ext uri="{9D8B030D-6E8A-4147-A177-3AD203B41FA5}">
                      <a16:colId xmlns:a16="http://schemas.microsoft.com/office/drawing/2014/main" val="2398571734"/>
                    </a:ext>
                  </a:extLst>
                </a:gridCol>
                <a:gridCol w="1250733">
                  <a:extLst>
                    <a:ext uri="{9D8B030D-6E8A-4147-A177-3AD203B41FA5}">
                      <a16:colId xmlns:a16="http://schemas.microsoft.com/office/drawing/2014/main" val="2459756421"/>
                    </a:ext>
                  </a:extLst>
                </a:gridCol>
                <a:gridCol w="1028145">
                  <a:extLst>
                    <a:ext uri="{9D8B030D-6E8A-4147-A177-3AD203B41FA5}">
                      <a16:colId xmlns:a16="http://schemas.microsoft.com/office/drawing/2014/main" val="18357975"/>
                    </a:ext>
                  </a:extLst>
                </a:gridCol>
                <a:gridCol w="822091">
                  <a:extLst>
                    <a:ext uri="{9D8B030D-6E8A-4147-A177-3AD203B41FA5}">
                      <a16:colId xmlns:a16="http://schemas.microsoft.com/office/drawing/2014/main" val="2019730940"/>
                    </a:ext>
                  </a:extLst>
                </a:gridCol>
                <a:gridCol w="318896">
                  <a:extLst>
                    <a:ext uri="{9D8B030D-6E8A-4147-A177-3AD203B41FA5}">
                      <a16:colId xmlns:a16="http://schemas.microsoft.com/office/drawing/2014/main" val="3456216583"/>
                    </a:ext>
                  </a:extLst>
                </a:gridCol>
                <a:gridCol w="327532">
                  <a:extLst>
                    <a:ext uri="{9D8B030D-6E8A-4147-A177-3AD203B41FA5}">
                      <a16:colId xmlns:a16="http://schemas.microsoft.com/office/drawing/2014/main" val="1715924865"/>
                    </a:ext>
                  </a:extLst>
                </a:gridCol>
                <a:gridCol w="253566">
                  <a:extLst>
                    <a:ext uri="{9D8B030D-6E8A-4147-A177-3AD203B41FA5}">
                      <a16:colId xmlns:a16="http://schemas.microsoft.com/office/drawing/2014/main" val="2361282515"/>
                    </a:ext>
                  </a:extLst>
                </a:gridCol>
                <a:gridCol w="302632">
                  <a:extLst>
                    <a:ext uri="{9D8B030D-6E8A-4147-A177-3AD203B41FA5}">
                      <a16:colId xmlns:a16="http://schemas.microsoft.com/office/drawing/2014/main" val="134163549"/>
                    </a:ext>
                  </a:extLst>
                </a:gridCol>
                <a:gridCol w="273205">
                  <a:extLst>
                    <a:ext uri="{9D8B030D-6E8A-4147-A177-3AD203B41FA5}">
                      <a16:colId xmlns:a16="http://schemas.microsoft.com/office/drawing/2014/main" val="110290570"/>
                    </a:ext>
                  </a:extLst>
                </a:gridCol>
                <a:gridCol w="328583">
                  <a:extLst>
                    <a:ext uri="{9D8B030D-6E8A-4147-A177-3AD203B41FA5}">
                      <a16:colId xmlns:a16="http://schemas.microsoft.com/office/drawing/2014/main" val="3508571500"/>
                    </a:ext>
                  </a:extLst>
                </a:gridCol>
                <a:gridCol w="278235">
                  <a:extLst>
                    <a:ext uri="{9D8B030D-6E8A-4147-A177-3AD203B41FA5}">
                      <a16:colId xmlns:a16="http://schemas.microsoft.com/office/drawing/2014/main" val="666891666"/>
                    </a:ext>
                  </a:extLst>
                </a:gridCol>
              </a:tblGrid>
              <a:tr h="23434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Mois concerné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Circonstances de l'accident de travail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Avec arrêt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Sans arrêt 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809444"/>
                  </a:ext>
                </a:extLst>
              </a:tr>
              <a:tr h="397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Détails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WAHA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B&amp;M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41746"/>
                  </a:ext>
                </a:extLst>
              </a:tr>
              <a:tr h="168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CDI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CDD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CTT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 jours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CDI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CDD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CTT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561752"/>
                  </a:ext>
                </a:extLst>
              </a:tr>
              <a:tr h="424160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Survenu en début de journée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Survenu en fin de journée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649269"/>
                  </a:ext>
                </a:extLst>
              </a:tr>
              <a:tr h="660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292809"/>
                  </a:ext>
                </a:extLst>
              </a:tr>
              <a:tr h="393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Trajet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Avril-24 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Chute à vélo : le salarié à vélo a été percuté par un véhicule, qui redémarrait suite à un arrêt à un stop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0 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0 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95999"/>
                  </a:ext>
                </a:extLst>
              </a:tr>
              <a:tr h="168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916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33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5360A7B-F876-C74D-8BF2-1B86AEA120C5}"/>
              </a:ext>
            </a:extLst>
          </p:cNvPr>
          <p:cNvSpPr/>
          <p:nvPr/>
        </p:nvSpPr>
        <p:spPr>
          <a:xfrm>
            <a:off x="355275" y="1162790"/>
            <a:ext cx="40359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Formulaires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d’action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m 3" descr="Uma imagem com pessoa, exterior, escuro&#10;&#10;Descrição gerada automaticamente">
            <a:extLst>
              <a:ext uri="{FF2B5EF4-FFF2-40B4-BE49-F238E27FC236}">
                <a16:creationId xmlns:a16="http://schemas.microsoft.com/office/drawing/2014/main" id="{C5AFD821-253F-1C4F-9D61-CED96505A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1"/>
          <a:stretch/>
        </p:blipFill>
        <p:spPr>
          <a:xfrm>
            <a:off x="4760391" y="-794"/>
            <a:ext cx="4383610" cy="5162563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67B3F66-16A2-C14B-A2AF-14598AE662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788" y="182103"/>
            <a:ext cx="1330407" cy="2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5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C588899-245B-EEA7-42A4-6745EB57C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 err="1"/>
              <a:t>Formulaire</a:t>
            </a:r>
            <a:r>
              <a:rPr lang="en-US" dirty="0"/>
              <a:t> </a:t>
            </a:r>
            <a:r>
              <a:rPr lang="en-US" dirty="0" err="1"/>
              <a:t>d’actions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T2 2024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5E288CE-58B2-B3C9-B611-13F4A9955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25794"/>
              </p:ext>
            </p:extLst>
          </p:nvPr>
        </p:nvGraphicFramePr>
        <p:xfrm>
          <a:off x="3109265" y="1033378"/>
          <a:ext cx="2663383" cy="2992755"/>
        </p:xfrm>
        <a:graphic>
          <a:graphicData uri="http://schemas.openxmlformats.org/drawingml/2006/table">
            <a:tbl>
              <a:tblPr/>
              <a:tblGrid>
                <a:gridCol w="1916623">
                  <a:extLst>
                    <a:ext uri="{9D8B030D-6E8A-4147-A177-3AD203B41FA5}">
                      <a16:colId xmlns:a16="http://schemas.microsoft.com/office/drawing/2014/main" val="918126869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24570798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TPFR LYON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7614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1_Entretien de félicitation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175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2_Entretien d’accompagnement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903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3_Entretien de sensibilisation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2747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4_Entretien de cadrage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4314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5_Entretien de recadrage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4494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654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75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C588899-245B-EEA7-42A4-6745EB57C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07" y="72292"/>
            <a:ext cx="5040630" cy="374548"/>
          </a:xfrm>
        </p:spPr>
        <p:txBody>
          <a:bodyPr/>
          <a:lstStyle/>
          <a:p>
            <a:r>
              <a:rPr lang="en-US" dirty="0" err="1"/>
              <a:t>Formulaire</a:t>
            </a:r>
            <a:r>
              <a:rPr lang="en-US" dirty="0"/>
              <a:t> </a:t>
            </a:r>
            <a:r>
              <a:rPr lang="en-US" dirty="0" err="1"/>
              <a:t>d’actions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907" y="581892"/>
            <a:ext cx="5040630" cy="311402"/>
          </a:xfrm>
        </p:spPr>
        <p:txBody>
          <a:bodyPr/>
          <a:lstStyle/>
          <a:p>
            <a:r>
              <a:rPr lang="en-US" dirty="0"/>
              <a:t>Evolution FA GLOBAL / T2 2024 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664BC60C-2F68-4C37-9479-3BA7D092D6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641554"/>
              </p:ext>
            </p:extLst>
          </p:nvPr>
        </p:nvGraphicFramePr>
        <p:xfrm>
          <a:off x="1173480" y="893294"/>
          <a:ext cx="6797040" cy="4290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256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C588899-245B-EEA7-42A4-6745EB57C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Ventilation FA / T2 2024 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72292"/>
            <a:ext cx="5040630" cy="374548"/>
          </a:xfrm>
        </p:spPr>
        <p:txBody>
          <a:bodyPr/>
          <a:lstStyle/>
          <a:p>
            <a:r>
              <a:rPr lang="en-US" dirty="0" err="1"/>
              <a:t>Formulaire</a:t>
            </a:r>
            <a:r>
              <a:rPr lang="en-US" dirty="0"/>
              <a:t> </a:t>
            </a:r>
            <a:r>
              <a:rPr lang="en-US" dirty="0" err="1"/>
              <a:t>d’actions</a:t>
            </a:r>
            <a:endParaRPr lang="en-US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CE4DEF5-2E21-4D1C-8CCB-136DA933D7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60834"/>
              </p:ext>
            </p:extLst>
          </p:nvPr>
        </p:nvGraphicFramePr>
        <p:xfrm>
          <a:off x="1230993" y="1028346"/>
          <a:ext cx="6454321" cy="391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443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id="{8849302E-C881-A64D-9BDD-6E37CE543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4572000" cy="5143500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2975095D-4B61-E54C-B150-206047935008}"/>
              </a:ext>
            </a:extLst>
          </p:cNvPr>
          <p:cNvSpPr/>
          <p:nvPr/>
        </p:nvSpPr>
        <p:spPr>
          <a:xfrm>
            <a:off x="5102846" y="1438057"/>
            <a:ext cx="3159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3 - AOF</a:t>
            </a:r>
          </a:p>
        </p:txBody>
      </p:sp>
    </p:spTree>
    <p:extLst>
      <p:ext uri="{BB962C8B-B14F-4D97-AF65-F5344CB8AC3E}">
        <p14:creationId xmlns:p14="http://schemas.microsoft.com/office/powerpoint/2010/main" val="542714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1">
      <a:dk1>
        <a:srgbClr val="000000"/>
      </a:dk1>
      <a:lt1>
        <a:srgbClr val="FFFFFF"/>
      </a:lt1>
      <a:dk2>
        <a:srgbClr val="771E95"/>
      </a:dk2>
      <a:lt2>
        <a:srgbClr val="F8F8F8"/>
      </a:lt2>
      <a:accent1>
        <a:srgbClr val="780096"/>
      </a:accent1>
      <a:accent2>
        <a:srgbClr val="00AF9B"/>
      </a:accent2>
      <a:accent3>
        <a:srgbClr val="3047B0"/>
      </a:accent3>
      <a:accent4>
        <a:srgbClr val="FF0082"/>
      </a:accent4>
      <a:accent5>
        <a:srgbClr val="FF5C00"/>
      </a:accent5>
      <a:accent6>
        <a:srgbClr val="BC59DD"/>
      </a:accent6>
      <a:hlink>
        <a:srgbClr val="0087FF"/>
      </a:hlink>
      <a:folHlink>
        <a:srgbClr val="771E9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MT_PPT Template_CSR_October_2021" id="{A6241365-A8DF-8341-BA4E-48603A643E3D}" vid="{C10722A8-B92C-494C-BE14-F55E161D0DE6}"/>
    </a:ext>
  </a:extLst>
</a:theme>
</file>

<file path=ppt/theme/theme2.xml><?xml version="1.0" encoding="utf-8"?>
<a:theme xmlns:a="http://schemas.openxmlformats.org/drawingml/2006/main" name="Chapter Image Right">
  <a:themeElements>
    <a:clrScheme name="TP 1">
      <a:dk1>
        <a:srgbClr val="000000"/>
      </a:dk1>
      <a:lt1>
        <a:srgbClr val="FFFFFF"/>
      </a:lt1>
      <a:dk2>
        <a:srgbClr val="771E95"/>
      </a:dk2>
      <a:lt2>
        <a:srgbClr val="F8F8F8"/>
      </a:lt2>
      <a:accent1>
        <a:srgbClr val="FF5C00"/>
      </a:accent1>
      <a:accent2>
        <a:srgbClr val="2F46B0"/>
      </a:accent2>
      <a:accent3>
        <a:srgbClr val="00AF9A"/>
      </a:accent3>
      <a:accent4>
        <a:srgbClr val="F82B7E"/>
      </a:accent4>
      <a:accent5>
        <a:srgbClr val="00D668"/>
      </a:accent5>
      <a:accent6>
        <a:srgbClr val="F3D100"/>
      </a:accent6>
      <a:hlink>
        <a:srgbClr val="0087FF"/>
      </a:hlink>
      <a:folHlink>
        <a:srgbClr val="771E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P_PPT_TEMPLATE_1" id="{3F0D298F-9F7E-AC4B-A112-6624D57F1768}" vid="{53D2F7B6-E6E2-DD4B-9096-01EECCCEE90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C4B2E2EA20094FA0A7BCBC91B544FC" ma:contentTypeVersion="4" ma:contentTypeDescription="Crée un document." ma:contentTypeScope="" ma:versionID="9718b415cf9e25bf41f43aa8057c6dc4">
  <xsd:schema xmlns:xsd="http://www.w3.org/2001/XMLSchema" xmlns:xs="http://www.w3.org/2001/XMLSchema" xmlns:p="http://schemas.microsoft.com/office/2006/metadata/properties" xmlns:ns2="10515576-5eb7-4cf8-8972-07a76ce994c3" targetNamespace="http://schemas.microsoft.com/office/2006/metadata/properties" ma:root="true" ma:fieldsID="2955427339a147fe23de2dac3198970b" ns2:_="">
    <xsd:import namespace="10515576-5eb7-4cf8-8972-07a76ce994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15576-5eb7-4cf8-8972-07a76ce994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8C19B2-9640-48F7-B3E5-932E5C1565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515576-5eb7-4cf8-8972-07a76ce994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988DBD-70C7-4CE7-AC56-2C0D89ACA5F1}">
  <ds:schemaRefs>
    <ds:schemaRef ds:uri="http://purl.org/dc/dcmitype/"/>
    <ds:schemaRef ds:uri="http://schemas.microsoft.com/office/2006/documentManagement/types"/>
    <ds:schemaRef ds:uri="10515576-5eb7-4cf8-8972-07a76ce994c3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B552FD8-88A9-4B9F-91A9-2633BBDAF7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12540</TotalTime>
  <Words>901</Words>
  <Application>Microsoft Office PowerPoint</Application>
  <PresentationFormat>Affichage à l'écran (16:9)</PresentationFormat>
  <Paragraphs>308</Paragraphs>
  <Slides>30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40" baseType="lpstr">
      <vt:lpstr>Aptos</vt:lpstr>
      <vt:lpstr>Aptos Narrow</vt:lpstr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Chapter Image Right</vt:lpstr>
      <vt:lpstr>Indicateurs 2eme trimestre 2024 Périmètre LYS</vt:lpstr>
      <vt:lpstr>Sommaire</vt:lpstr>
      <vt:lpstr>1 – Accident du travail</vt:lpstr>
      <vt:lpstr>Accidents du travail</vt:lpstr>
      <vt:lpstr>Présentation PowerPoint</vt:lpstr>
      <vt:lpstr>Formulaire d’actions</vt:lpstr>
      <vt:lpstr>Formulaire d’actions</vt:lpstr>
      <vt:lpstr>Formulaire d’actions</vt:lpstr>
      <vt:lpstr>Présentation PowerPoint</vt:lpstr>
      <vt:lpstr>AOF</vt:lpstr>
      <vt:lpstr>AOF</vt:lpstr>
      <vt:lpstr>AOF</vt:lpstr>
      <vt:lpstr>Taux de conformité de la note d’écoute</vt:lpstr>
      <vt:lpstr>Présentation PowerPoint</vt:lpstr>
      <vt:lpstr>Disciplinaire</vt:lpstr>
      <vt:lpstr>Présentation PowerPoint</vt:lpstr>
      <vt:lpstr>Inaptitude</vt:lpstr>
      <vt:lpstr>Présentation PowerPoint</vt:lpstr>
      <vt:lpstr>Démission</vt:lpstr>
      <vt:lpstr>Présentation PowerPoint</vt:lpstr>
      <vt:lpstr>Actions prévues en 2024 réalisées sur le T2 2024</vt:lpstr>
      <vt:lpstr>Présentation PowerPoint</vt:lpstr>
      <vt:lpstr>Aménagement de poste TH</vt:lpstr>
      <vt:lpstr>9 – Absentéisme </vt:lpstr>
      <vt:lpstr>Absentéisme</vt:lpstr>
      <vt:lpstr>Absentéisme</vt:lpstr>
      <vt:lpstr>Absentéisme</vt:lpstr>
      <vt:lpstr>Absentéisme</vt:lpstr>
      <vt:lpstr>Absentéisme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Luisa Castro</dc:creator>
  <cp:keywords/>
  <dc:description/>
  <cp:lastModifiedBy>Johan Binetti</cp:lastModifiedBy>
  <cp:revision>161</cp:revision>
  <dcterms:created xsi:type="dcterms:W3CDTF">2021-10-20T10:28:23Z</dcterms:created>
  <dcterms:modified xsi:type="dcterms:W3CDTF">2024-09-17T09:25:46Z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0x010100F3C4B2E2EA20094FA0A7BCBC91B544FC</vt:lpwstr>
  </property>
  <property fmtid="{D5CDD505-2E9C-101B-9397-08002B2CF9AE}" pid="3" name="Order">
    <vt:r8>3900</vt:r8>
  </property>
  <property fmtid="{D5CDD505-2E9C-101B-9397-08002B2CF9AE}" pid="4" name="ContentTags">
    <vt:lpwstr/>
  </property>
</Properties>
</file>